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96" r:id="rId2"/>
    <p:sldId id="317" r:id="rId3"/>
    <p:sldId id="291" r:id="rId4"/>
    <p:sldId id="1496" r:id="rId5"/>
    <p:sldId id="1485" r:id="rId6"/>
    <p:sldId id="1486" r:id="rId7"/>
    <p:sldId id="1487" r:id="rId8"/>
    <p:sldId id="1488" r:id="rId9"/>
    <p:sldId id="1489" r:id="rId10"/>
    <p:sldId id="1494" r:id="rId11"/>
    <p:sldId id="318" r:id="rId12"/>
    <p:sldId id="319" r:id="rId13"/>
    <p:sldId id="322" r:id="rId14"/>
    <p:sldId id="261" r:id="rId15"/>
    <p:sldId id="1509" r:id="rId16"/>
    <p:sldId id="1510" r:id="rId17"/>
    <p:sldId id="270" r:id="rId18"/>
    <p:sldId id="1517" r:id="rId19"/>
    <p:sldId id="1518" r:id="rId20"/>
    <p:sldId id="1519" r:id="rId21"/>
    <p:sldId id="1516" r:id="rId22"/>
    <p:sldId id="1520" r:id="rId2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91" autoAdjust="0"/>
    <p:restoredTop sz="93629" autoAdjust="0"/>
  </p:normalViewPr>
  <p:slideViewPr>
    <p:cSldViewPr snapToGrid="0">
      <p:cViewPr varScale="1">
        <p:scale>
          <a:sx n="88" d="100"/>
          <a:sy n="88" d="100"/>
        </p:scale>
        <p:origin x="25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.purcell\Desktop\rptEnr_History_2019%20(1)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.purcell\Desktop\rptEnr_History_2019%20(1)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.purcell\Desktop\rptEnr_History_2019%20(1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.purcell\Desktop\rptEnr_History_2019%20(1)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im.purcell\Desktop\rptEnr_History_2019%20(1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b="1" i="0"/>
              <a:t>Enrollment by Postsecondary Sector </a:t>
            </a:r>
          </a:p>
        </c:rich>
      </c:tx>
      <c:layout>
        <c:manualLayout>
          <c:xMode val="edge"/>
          <c:yMode val="edge"/>
          <c:x val="1.5197481540226666E-2"/>
          <c:y val="2.01342281879194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5023339584039464E-2"/>
          <c:y val="5.663732906998268E-2"/>
          <c:w val="0.9249766309332248"/>
          <c:h val="0.86201999999690748"/>
        </c:manualLayout>
      </c:layout>
      <c:lineChart>
        <c:grouping val="standard"/>
        <c:varyColors val="0"/>
        <c:ser>
          <c:idx val="0"/>
          <c:order val="0"/>
          <c:tx>
            <c:strRef>
              <c:f>enrollment!$A$81</c:f>
              <c:strCache>
                <c:ptCount val="1"/>
                <c:pt idx="0">
                  <c:v>4-Yr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3.2813659601521494E-2"/>
                  <c:y val="5.70469798657718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CE-4AB5-B939-2A4BC37BE532}"/>
                </c:ext>
              </c:extLst>
            </c:dLbl>
            <c:dLbl>
              <c:idx val="8"/>
              <c:layout>
                <c:manualLayout>
                  <c:x val="-1.9302152706777351E-3"/>
                  <c:y val="-6.37583892617449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8CE-4AB5-B939-2A4BC37BE5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enrollment!$B$80:$J$80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enrollment!$B$81:$J$81</c:f>
              <c:numCache>
                <c:formatCode>[$-10409]#,##0;\(#,##0\)</c:formatCode>
                <c:ptCount val="9"/>
                <c:pt idx="0">
                  <c:v>158132</c:v>
                </c:pt>
                <c:pt idx="1">
                  <c:v>157626</c:v>
                </c:pt>
                <c:pt idx="2">
                  <c:v>157273</c:v>
                </c:pt>
                <c:pt idx="3">
                  <c:v>157438</c:v>
                </c:pt>
                <c:pt idx="4">
                  <c:v>158872</c:v>
                </c:pt>
                <c:pt idx="5">
                  <c:v>161291</c:v>
                </c:pt>
                <c:pt idx="6">
                  <c:v>165480</c:v>
                </c:pt>
                <c:pt idx="7">
                  <c:v>172846</c:v>
                </c:pt>
                <c:pt idx="8">
                  <c:v>174624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8CE-4AB5-B939-2A4BC37BE532}"/>
            </c:ext>
          </c:extLst>
        </c:ser>
        <c:ser>
          <c:idx val="1"/>
          <c:order val="1"/>
          <c:tx>
            <c:strRef>
              <c:f>enrollment!$A$82</c:f>
              <c:strCache>
                <c:ptCount val="1"/>
                <c:pt idx="0">
                  <c:v>2-Yr</c:v>
                </c:pt>
              </c:strCache>
            </c:strRef>
          </c:tx>
          <c:spPr>
            <a:ln w="571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702301378948831E-2"/>
                  <c:y val="-6.04026845637584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CE-4AB5-B939-2A4BC37BE532}"/>
                </c:ext>
              </c:extLst>
            </c:dLbl>
            <c:dLbl>
              <c:idx val="8"/>
              <c:layout>
                <c:manualLayout>
                  <c:x val="-4.278873361203448E-8"/>
                  <c:y val="-5.0716718873537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9137848098113528E-2"/>
                      <c:h val="7.12778810128684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88CE-4AB5-B939-2A4BC37BE5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enrollment!$B$80:$J$80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enrollment!$B$82:$J$82</c:f>
              <c:numCache>
                <c:formatCode>[$-10409]#,##0;\(#,##0\)</c:formatCode>
                <c:ptCount val="9"/>
                <c:pt idx="0">
                  <c:v>98477</c:v>
                </c:pt>
                <c:pt idx="1">
                  <c:v>93720</c:v>
                </c:pt>
                <c:pt idx="2">
                  <c:v>86758</c:v>
                </c:pt>
                <c:pt idx="3">
                  <c:v>85113</c:v>
                </c:pt>
                <c:pt idx="4">
                  <c:v>83097</c:v>
                </c:pt>
                <c:pt idx="5">
                  <c:v>81912</c:v>
                </c:pt>
                <c:pt idx="6">
                  <c:v>81508</c:v>
                </c:pt>
                <c:pt idx="7">
                  <c:v>81139</c:v>
                </c:pt>
                <c:pt idx="8">
                  <c:v>80251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8CE-4AB5-B939-2A4BC37BE5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44010400"/>
        <c:axId val="1131310576"/>
      </c:lineChart>
      <c:catAx>
        <c:axId val="104401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1310576"/>
        <c:crosses val="autoZero"/>
        <c:auto val="1"/>
        <c:lblAlgn val="ctr"/>
        <c:lblOffset val="100"/>
        <c:noMultiLvlLbl val="0"/>
      </c:catAx>
      <c:valAx>
        <c:axId val="1131310576"/>
        <c:scaling>
          <c:orientation val="minMax"/>
          <c:max val="180000"/>
          <c:min val="5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10409]#,##0;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4010400"/>
        <c:crosses val="autoZero"/>
        <c:crossBetween val="between"/>
        <c:majorUnit val="5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/>
              <a:t>Enrollment Trends</a:t>
            </a:r>
            <a:r>
              <a:rPr lang="en-US" sz="3600" b="1" baseline="0" dirty="0"/>
              <a:t> Universities &gt;10,000 </a:t>
            </a:r>
            <a:endParaRPr lang="en-US" sz="3600" b="1" dirty="0"/>
          </a:p>
        </c:rich>
      </c:tx>
      <c:layout>
        <c:manualLayout>
          <c:xMode val="edge"/>
          <c:yMode val="edge"/>
          <c:x val="4.0362921952503988E-4"/>
          <c:y val="7.8913127860779134E-4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3136505318268328E-2"/>
          <c:y val="2.4522543150723289E-2"/>
          <c:w val="0.91686349468173167"/>
          <c:h val="0.88395040794717994"/>
        </c:manualLayout>
      </c:layout>
      <c:lineChart>
        <c:grouping val="standard"/>
        <c:varyColors val="0"/>
        <c:ser>
          <c:idx val="0"/>
          <c:order val="0"/>
          <c:tx>
            <c:strRef>
              <c:f>enrollment!$A$36</c:f>
              <c:strCache>
                <c:ptCount val="1"/>
                <c:pt idx="0">
                  <c:v>Auburn University</c:v>
                </c:pt>
              </c:strCache>
            </c:strRef>
          </c:tx>
          <c:spPr>
            <a:ln w="762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enrollment!$B$35:$J$35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enrollment!$B$36:$J$36</c:f>
              <c:numCache>
                <c:formatCode>[$-10409]#,##0;\(#,##0\)</c:formatCode>
                <c:ptCount val="9"/>
                <c:pt idx="0">
                  <c:v>25078</c:v>
                </c:pt>
                <c:pt idx="1">
                  <c:v>25469</c:v>
                </c:pt>
                <c:pt idx="2">
                  <c:v>25134</c:v>
                </c:pt>
                <c:pt idx="3">
                  <c:v>24864</c:v>
                </c:pt>
                <c:pt idx="4">
                  <c:v>25912</c:v>
                </c:pt>
                <c:pt idx="5">
                  <c:v>27287</c:v>
                </c:pt>
                <c:pt idx="6">
                  <c:v>28290</c:v>
                </c:pt>
                <c:pt idx="7">
                  <c:v>29776</c:v>
                </c:pt>
                <c:pt idx="8">
                  <c:v>30440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97-42EE-8901-AED417504D37}"/>
            </c:ext>
          </c:extLst>
        </c:ser>
        <c:ser>
          <c:idx val="1"/>
          <c:order val="1"/>
          <c:tx>
            <c:strRef>
              <c:f>enrollment!$A$37</c:f>
              <c:strCache>
                <c:ptCount val="1"/>
                <c:pt idx="0">
                  <c:v>Troy University</c:v>
                </c:pt>
              </c:strCache>
            </c:strRef>
          </c:tx>
          <c:spPr>
            <a:ln w="762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enrollment!$B$35:$J$35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enrollment!$B$37:$J$37</c:f>
              <c:numCache>
                <c:formatCode>[$-10409]#,##0;\(#,##0\)</c:formatCode>
                <c:ptCount val="9"/>
                <c:pt idx="0">
                  <c:v>17185</c:v>
                </c:pt>
                <c:pt idx="1">
                  <c:v>16315</c:v>
                </c:pt>
                <c:pt idx="2">
                  <c:v>14853</c:v>
                </c:pt>
                <c:pt idx="3">
                  <c:v>14146</c:v>
                </c:pt>
                <c:pt idx="4">
                  <c:v>13340</c:v>
                </c:pt>
                <c:pt idx="5">
                  <c:v>13036</c:v>
                </c:pt>
                <c:pt idx="6">
                  <c:v>13310</c:v>
                </c:pt>
                <c:pt idx="7">
                  <c:v>16999</c:v>
                </c:pt>
                <c:pt idx="8">
                  <c:v>16537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697-42EE-8901-AED417504D37}"/>
            </c:ext>
          </c:extLst>
        </c:ser>
        <c:ser>
          <c:idx val="2"/>
          <c:order val="2"/>
          <c:tx>
            <c:strRef>
              <c:f>enrollment!$A$38</c:f>
              <c:strCache>
                <c:ptCount val="1"/>
                <c:pt idx="0">
                  <c:v>University of Alabama</c:v>
                </c:pt>
              </c:strCache>
            </c:strRef>
          </c:tx>
          <c:spPr>
            <a:ln w="7620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enrollment!$B$35:$J$35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enrollment!$B$38:$J$38</c:f>
              <c:numCache>
                <c:formatCode>[$-10409]#,##0;\(#,##0\)</c:formatCode>
                <c:ptCount val="9"/>
                <c:pt idx="0">
                  <c:v>30232</c:v>
                </c:pt>
                <c:pt idx="1">
                  <c:v>31747</c:v>
                </c:pt>
                <c:pt idx="2">
                  <c:v>33602</c:v>
                </c:pt>
                <c:pt idx="3">
                  <c:v>34852</c:v>
                </c:pt>
                <c:pt idx="4">
                  <c:v>36155</c:v>
                </c:pt>
                <c:pt idx="5">
                  <c:v>37100</c:v>
                </c:pt>
                <c:pt idx="6">
                  <c:v>37665</c:v>
                </c:pt>
                <c:pt idx="7">
                  <c:v>38563</c:v>
                </c:pt>
                <c:pt idx="8">
                  <c:v>38392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697-42EE-8901-AED417504D37}"/>
            </c:ext>
          </c:extLst>
        </c:ser>
        <c:ser>
          <c:idx val="3"/>
          <c:order val="3"/>
          <c:tx>
            <c:strRef>
              <c:f>enrollment!$A$39</c:f>
              <c:strCache>
                <c:ptCount val="1"/>
                <c:pt idx="0">
                  <c:v>University of Alabama at Birmingham</c:v>
                </c:pt>
              </c:strCache>
            </c:strRef>
          </c:tx>
          <c:spPr>
            <a:ln w="7620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enrollment!$B$35:$J$35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enrollment!$B$39:$J$39</c:f>
              <c:numCache>
                <c:formatCode>[$-10409]#,##0;\(#,##0\)</c:formatCode>
                <c:ptCount val="9"/>
                <c:pt idx="0">
                  <c:v>17553</c:v>
                </c:pt>
                <c:pt idx="1">
                  <c:v>17595</c:v>
                </c:pt>
                <c:pt idx="2">
                  <c:v>18025</c:v>
                </c:pt>
                <c:pt idx="3">
                  <c:v>18591</c:v>
                </c:pt>
                <c:pt idx="4">
                  <c:v>18723</c:v>
                </c:pt>
                <c:pt idx="5">
                  <c:v>18362</c:v>
                </c:pt>
                <c:pt idx="6">
                  <c:v>19550</c:v>
                </c:pt>
                <c:pt idx="7">
                  <c:v>20933</c:v>
                </c:pt>
                <c:pt idx="8">
                  <c:v>21965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697-42EE-8901-AED417504D37}"/>
            </c:ext>
          </c:extLst>
        </c:ser>
        <c:ser>
          <c:idx val="4"/>
          <c:order val="4"/>
          <c:tx>
            <c:strRef>
              <c:f>enrollment!$A$40</c:f>
              <c:strCache>
                <c:ptCount val="1"/>
                <c:pt idx="0">
                  <c:v>University of South Alabama</c:v>
                </c:pt>
              </c:strCache>
            </c:strRef>
          </c:tx>
          <c:spPr>
            <a:ln w="7620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enrollment!$B$35:$J$35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enrollment!$B$40:$J$40</c:f>
              <c:numCache>
                <c:formatCode>[$-10409]#,##0;\(#,##0\)</c:formatCode>
                <c:ptCount val="9"/>
                <c:pt idx="0">
                  <c:v>14776</c:v>
                </c:pt>
                <c:pt idx="1">
                  <c:v>14769</c:v>
                </c:pt>
                <c:pt idx="2">
                  <c:v>14636</c:v>
                </c:pt>
                <c:pt idx="3">
                  <c:v>15065</c:v>
                </c:pt>
                <c:pt idx="4">
                  <c:v>15805</c:v>
                </c:pt>
                <c:pt idx="5">
                  <c:v>16211</c:v>
                </c:pt>
                <c:pt idx="6">
                  <c:v>16443</c:v>
                </c:pt>
                <c:pt idx="7">
                  <c:v>15569</c:v>
                </c:pt>
                <c:pt idx="8">
                  <c:v>14834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697-42EE-8901-AED417504D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2896512"/>
        <c:axId val="662172304"/>
      </c:lineChart>
      <c:catAx>
        <c:axId val="662896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172304"/>
        <c:crosses val="autoZero"/>
        <c:auto val="1"/>
        <c:lblAlgn val="ctr"/>
        <c:lblOffset val="100"/>
        <c:noMultiLvlLbl val="0"/>
      </c:catAx>
      <c:valAx>
        <c:axId val="662172304"/>
        <c:scaling>
          <c:orientation val="minMax"/>
          <c:min val="1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10409]#,##0;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89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/>
              <a:t>Enrollment Trends – Universities &lt;</a:t>
            </a:r>
            <a:r>
              <a:rPr lang="en-US" sz="3600" b="1" baseline="0" dirty="0"/>
              <a:t> 10,000</a:t>
            </a:r>
            <a:r>
              <a:rPr lang="en-US" sz="3600" b="1" dirty="0"/>
              <a:t> </a:t>
            </a:r>
          </a:p>
        </c:rich>
      </c:tx>
      <c:layout>
        <c:manualLayout>
          <c:xMode val="edge"/>
          <c:yMode val="edge"/>
          <c:x val="4.5933543503788596E-3"/>
          <c:y val="1.20478270273552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enrollment!$A$46</c:f>
              <c:strCache>
                <c:ptCount val="1"/>
                <c:pt idx="0">
                  <c:v>Alabama A&amp;M University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enrollment!$B$45:$K$45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enrollment!$B$46:$K$46</c:f>
              <c:numCache>
                <c:formatCode>[$-10409]#,##0;\(#,##0\)</c:formatCode>
                <c:ptCount val="9"/>
                <c:pt idx="0">
                  <c:v>5614</c:v>
                </c:pt>
                <c:pt idx="1">
                  <c:v>4922</c:v>
                </c:pt>
                <c:pt idx="2">
                  <c:v>4853</c:v>
                </c:pt>
                <c:pt idx="3">
                  <c:v>5020</c:v>
                </c:pt>
                <c:pt idx="4">
                  <c:v>5333</c:v>
                </c:pt>
                <c:pt idx="5">
                  <c:v>5628</c:v>
                </c:pt>
                <c:pt idx="6">
                  <c:v>5860</c:v>
                </c:pt>
                <c:pt idx="7">
                  <c:v>6001</c:v>
                </c:pt>
                <c:pt idx="8">
                  <c:v>6106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B7-47B7-9656-603A76E0DF9C}"/>
            </c:ext>
          </c:extLst>
        </c:ser>
        <c:ser>
          <c:idx val="1"/>
          <c:order val="1"/>
          <c:tx>
            <c:strRef>
              <c:f>enrollment!$A$47</c:f>
              <c:strCache>
                <c:ptCount val="1"/>
                <c:pt idx="0">
                  <c:v>Alabama State University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enrollment!$B$45:$K$45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enrollment!$B$47:$K$47</c:f>
              <c:numCache>
                <c:formatCode>[$-10409]#,##0;\(#,##0\)</c:formatCode>
                <c:ptCount val="9"/>
                <c:pt idx="0">
                  <c:v>5705</c:v>
                </c:pt>
                <c:pt idx="1">
                  <c:v>5429</c:v>
                </c:pt>
                <c:pt idx="2">
                  <c:v>5816</c:v>
                </c:pt>
                <c:pt idx="3">
                  <c:v>6075</c:v>
                </c:pt>
                <c:pt idx="4">
                  <c:v>5510</c:v>
                </c:pt>
                <c:pt idx="5">
                  <c:v>5383</c:v>
                </c:pt>
                <c:pt idx="6">
                  <c:v>5318</c:v>
                </c:pt>
                <c:pt idx="7">
                  <c:v>4760</c:v>
                </c:pt>
                <c:pt idx="8">
                  <c:v>4413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CB7-47B7-9656-603A76E0DF9C}"/>
            </c:ext>
          </c:extLst>
        </c:ser>
        <c:ser>
          <c:idx val="2"/>
          <c:order val="2"/>
          <c:tx>
            <c:strRef>
              <c:f>enrollment!$A$48</c:f>
              <c:strCache>
                <c:ptCount val="1"/>
                <c:pt idx="0">
                  <c:v>Athens State University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enrollment!$B$45:$K$45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enrollment!$B$48:$K$48</c:f>
              <c:numCache>
                <c:formatCode>[$-10409]#,##0;\(#,##0\)</c:formatCode>
                <c:ptCount val="9"/>
                <c:pt idx="0">
                  <c:v>3624</c:v>
                </c:pt>
                <c:pt idx="1">
                  <c:v>3389</c:v>
                </c:pt>
                <c:pt idx="2">
                  <c:v>3415</c:v>
                </c:pt>
                <c:pt idx="3">
                  <c:v>3175</c:v>
                </c:pt>
                <c:pt idx="4">
                  <c:v>3129</c:v>
                </c:pt>
                <c:pt idx="5">
                  <c:v>3042</c:v>
                </c:pt>
                <c:pt idx="6">
                  <c:v>3065</c:v>
                </c:pt>
                <c:pt idx="7">
                  <c:v>3116</c:v>
                </c:pt>
                <c:pt idx="8">
                  <c:v>3045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CB7-47B7-9656-603A76E0DF9C}"/>
            </c:ext>
          </c:extLst>
        </c:ser>
        <c:ser>
          <c:idx val="3"/>
          <c:order val="3"/>
          <c:tx>
            <c:strRef>
              <c:f>enrollment!$A$49</c:f>
              <c:strCache>
                <c:ptCount val="1"/>
                <c:pt idx="0">
                  <c:v>Auburn University at Montgomery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enrollment!$B$45:$K$45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enrollment!$B$49:$K$49</c:f>
              <c:numCache>
                <c:formatCode>[$-10409]#,##0;\(#,##0\)</c:formatCode>
                <c:ptCount val="9"/>
                <c:pt idx="0">
                  <c:v>5814</c:v>
                </c:pt>
                <c:pt idx="1">
                  <c:v>5314</c:v>
                </c:pt>
                <c:pt idx="2">
                  <c:v>4989</c:v>
                </c:pt>
                <c:pt idx="3">
                  <c:v>5096</c:v>
                </c:pt>
                <c:pt idx="4">
                  <c:v>5057</c:v>
                </c:pt>
                <c:pt idx="5">
                  <c:v>4919</c:v>
                </c:pt>
                <c:pt idx="6">
                  <c:v>4878</c:v>
                </c:pt>
                <c:pt idx="7">
                  <c:v>4894</c:v>
                </c:pt>
                <c:pt idx="8">
                  <c:v>5211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CB7-47B7-9656-603A76E0DF9C}"/>
            </c:ext>
          </c:extLst>
        </c:ser>
        <c:ser>
          <c:idx val="4"/>
          <c:order val="4"/>
          <c:tx>
            <c:strRef>
              <c:f>enrollment!$A$50</c:f>
              <c:strCache>
                <c:ptCount val="1"/>
                <c:pt idx="0">
                  <c:v>Jacksonville State University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enrollment!$B$45:$K$45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enrollment!$B$50:$K$50</c:f>
              <c:numCache>
                <c:formatCode>[$-10409]#,##0;\(#,##0\)</c:formatCode>
                <c:ptCount val="9"/>
                <c:pt idx="0">
                  <c:v>9504</c:v>
                </c:pt>
                <c:pt idx="1">
                  <c:v>9490</c:v>
                </c:pt>
                <c:pt idx="2">
                  <c:v>9161</c:v>
                </c:pt>
                <c:pt idx="3">
                  <c:v>8693</c:v>
                </c:pt>
                <c:pt idx="4">
                  <c:v>8659</c:v>
                </c:pt>
                <c:pt idx="5">
                  <c:v>8314</c:v>
                </c:pt>
                <c:pt idx="6">
                  <c:v>8514</c:v>
                </c:pt>
                <c:pt idx="7">
                  <c:v>8567</c:v>
                </c:pt>
                <c:pt idx="8">
                  <c:v>8479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CB7-47B7-9656-603A76E0DF9C}"/>
            </c:ext>
          </c:extLst>
        </c:ser>
        <c:ser>
          <c:idx val="5"/>
          <c:order val="5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enrollment!$B$45:$K$45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CB7-47B7-9656-603A76E0DF9C}"/>
            </c:ext>
          </c:extLst>
        </c:ser>
        <c:ser>
          <c:idx val="6"/>
          <c:order val="6"/>
          <c:tx>
            <c:strRef>
              <c:f>enrollment!$A$51</c:f>
              <c:strCache>
                <c:ptCount val="1"/>
                <c:pt idx="0">
                  <c:v>University of Alabama in Huntsville</c:v>
                </c:pt>
              </c:strCache>
            </c:strRef>
          </c:tx>
          <c:spPr>
            <a:ln w="5715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enrollment!$B$45:$K$45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enrollment!$B$51:$K$51</c:f>
              <c:numCache>
                <c:formatCode>[$-10409]#,##0;\(#,##0\)</c:formatCode>
                <c:ptCount val="9"/>
                <c:pt idx="0">
                  <c:v>7614</c:v>
                </c:pt>
                <c:pt idx="1">
                  <c:v>7629</c:v>
                </c:pt>
                <c:pt idx="2">
                  <c:v>7636</c:v>
                </c:pt>
                <c:pt idx="3">
                  <c:v>7376</c:v>
                </c:pt>
                <c:pt idx="4">
                  <c:v>7348</c:v>
                </c:pt>
                <c:pt idx="5">
                  <c:v>7866</c:v>
                </c:pt>
                <c:pt idx="6">
                  <c:v>8468</c:v>
                </c:pt>
                <c:pt idx="7">
                  <c:v>9101</c:v>
                </c:pt>
                <c:pt idx="8">
                  <c:v>9736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CB7-47B7-9656-603A76E0DF9C}"/>
            </c:ext>
          </c:extLst>
        </c:ser>
        <c:ser>
          <c:idx val="7"/>
          <c:order val="7"/>
          <c:tx>
            <c:strRef>
              <c:f>enrollment!$A$52</c:f>
              <c:strCache>
                <c:ptCount val="1"/>
                <c:pt idx="0">
                  <c:v>University of Montevallo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enrollment!$B$45:$K$45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enrollment!$B$52:$K$52</c:f>
              <c:numCache>
                <c:formatCode>[$-10409]#,##0;\(#,##0\)</c:formatCode>
                <c:ptCount val="9"/>
                <c:pt idx="0">
                  <c:v>3050</c:v>
                </c:pt>
                <c:pt idx="1">
                  <c:v>3067</c:v>
                </c:pt>
                <c:pt idx="2">
                  <c:v>3085</c:v>
                </c:pt>
                <c:pt idx="3">
                  <c:v>3066</c:v>
                </c:pt>
                <c:pt idx="4">
                  <c:v>3073</c:v>
                </c:pt>
                <c:pt idx="5">
                  <c:v>3033</c:v>
                </c:pt>
                <c:pt idx="6">
                  <c:v>2800</c:v>
                </c:pt>
                <c:pt idx="7">
                  <c:v>2717</c:v>
                </c:pt>
                <c:pt idx="8">
                  <c:v>2616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CB7-47B7-9656-603A76E0DF9C}"/>
            </c:ext>
          </c:extLst>
        </c:ser>
        <c:ser>
          <c:idx val="8"/>
          <c:order val="8"/>
          <c:tx>
            <c:strRef>
              <c:f>enrollment!$A$53</c:f>
              <c:strCache>
                <c:ptCount val="1"/>
                <c:pt idx="0">
                  <c:v>University of North Alabama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enrollment!$B$45:$K$45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enrollment!$B$53:$K$53</c:f>
              <c:numCache>
                <c:formatCode>[$-10409]#,##0;\(#,##0\)</c:formatCode>
                <c:ptCount val="9"/>
                <c:pt idx="0">
                  <c:v>7289</c:v>
                </c:pt>
                <c:pt idx="1">
                  <c:v>7233</c:v>
                </c:pt>
                <c:pt idx="2">
                  <c:v>7125</c:v>
                </c:pt>
                <c:pt idx="3">
                  <c:v>6992</c:v>
                </c:pt>
                <c:pt idx="4">
                  <c:v>6839</c:v>
                </c:pt>
                <c:pt idx="5">
                  <c:v>7078</c:v>
                </c:pt>
                <c:pt idx="6">
                  <c:v>7333</c:v>
                </c:pt>
                <c:pt idx="7">
                  <c:v>7204</c:v>
                </c:pt>
                <c:pt idx="8">
                  <c:v>7644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0CB7-47B7-9656-603A76E0DF9C}"/>
            </c:ext>
          </c:extLst>
        </c:ser>
        <c:ser>
          <c:idx val="9"/>
          <c:order val="9"/>
          <c:tx>
            <c:strRef>
              <c:f>enrollment!$A$54</c:f>
              <c:strCache>
                <c:ptCount val="1"/>
                <c:pt idx="0">
                  <c:v>University of West Alabama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enrollment!$B$45:$K$45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enrollment!$B$54:$K$54</c:f>
              <c:numCache>
                <c:formatCode>[$-10409]#,##0;\(#,##0\)</c:formatCode>
                <c:ptCount val="9"/>
                <c:pt idx="0">
                  <c:v>5094</c:v>
                </c:pt>
                <c:pt idx="1">
                  <c:v>5258</c:v>
                </c:pt>
                <c:pt idx="2">
                  <c:v>4943</c:v>
                </c:pt>
                <c:pt idx="3">
                  <c:v>4427</c:v>
                </c:pt>
                <c:pt idx="4">
                  <c:v>3989</c:v>
                </c:pt>
                <c:pt idx="5">
                  <c:v>4032</c:v>
                </c:pt>
                <c:pt idx="6">
                  <c:v>3986</c:v>
                </c:pt>
                <c:pt idx="7">
                  <c:v>4646</c:v>
                </c:pt>
                <c:pt idx="8">
                  <c:v>5206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0CB7-47B7-9656-603A76E0D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2923312"/>
        <c:axId val="662176048"/>
      </c:lineChart>
      <c:catAx>
        <c:axId val="662923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176048"/>
        <c:crosses val="autoZero"/>
        <c:auto val="1"/>
        <c:lblAlgn val="ctr"/>
        <c:lblOffset val="100"/>
        <c:noMultiLvlLbl val="0"/>
      </c:catAx>
      <c:valAx>
        <c:axId val="662176048"/>
        <c:scaling>
          <c:orientation val="minMax"/>
          <c:max val="10000"/>
          <c:min val="2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10409]#,##0;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923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 b="1" dirty="0"/>
              <a:t>Enrollment Trends - Community</a:t>
            </a:r>
            <a:r>
              <a:rPr lang="en-US" sz="3600" b="1" baseline="0" dirty="0"/>
              <a:t> Colleges </a:t>
            </a:r>
            <a:endParaRPr lang="en-US" sz="3600" b="1" dirty="0"/>
          </a:p>
        </c:rich>
      </c:tx>
      <c:layout>
        <c:manualLayout>
          <c:xMode val="edge"/>
          <c:yMode val="edge"/>
          <c:x val="1.8180446194225732E-2"/>
          <c:y val="1.851851851851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ccenroll!$A$4</c:f>
              <c:strCache>
                <c:ptCount val="1"/>
                <c:pt idx="0">
                  <c:v>Bevill State Community College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ccenroll!$B$4:$K$4</c:f>
              <c:numCache>
                <c:formatCode>[$-10409]#,##0;\(#,##0\)</c:formatCode>
                <c:ptCount val="9"/>
                <c:pt idx="0">
                  <c:v>4705</c:v>
                </c:pt>
                <c:pt idx="1">
                  <c:v>4073</c:v>
                </c:pt>
                <c:pt idx="2">
                  <c:v>3736</c:v>
                </c:pt>
                <c:pt idx="3">
                  <c:v>3491</c:v>
                </c:pt>
                <c:pt idx="4">
                  <c:v>3609</c:v>
                </c:pt>
                <c:pt idx="5">
                  <c:v>3619</c:v>
                </c:pt>
                <c:pt idx="6">
                  <c:v>3806</c:v>
                </c:pt>
                <c:pt idx="7">
                  <c:v>3873</c:v>
                </c:pt>
                <c:pt idx="8">
                  <c:v>3745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81-4D5D-9D5E-2C84C1C3D00F}"/>
            </c:ext>
          </c:extLst>
        </c:ser>
        <c:ser>
          <c:idx val="1"/>
          <c:order val="1"/>
          <c:tx>
            <c:strRef>
              <c:f>ccenroll!$A$5</c:f>
              <c:strCache>
                <c:ptCount val="1"/>
                <c:pt idx="0">
                  <c:v>Bishop State Community College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ccenroll!$B$5:$K$5</c:f>
              <c:numCache>
                <c:formatCode>[$-10409]#,##0;\(#,##0\)</c:formatCode>
                <c:ptCount val="9"/>
                <c:pt idx="0">
                  <c:v>3729</c:v>
                </c:pt>
                <c:pt idx="1">
                  <c:v>3982</c:v>
                </c:pt>
                <c:pt idx="2">
                  <c:v>3792</c:v>
                </c:pt>
                <c:pt idx="3">
                  <c:v>3897</c:v>
                </c:pt>
                <c:pt idx="4">
                  <c:v>3323</c:v>
                </c:pt>
                <c:pt idx="5">
                  <c:v>3112</c:v>
                </c:pt>
                <c:pt idx="6">
                  <c:v>3029</c:v>
                </c:pt>
                <c:pt idx="7">
                  <c:v>3233</c:v>
                </c:pt>
                <c:pt idx="8">
                  <c:v>2860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81-4D5D-9D5E-2C84C1C3D00F}"/>
            </c:ext>
          </c:extLst>
        </c:ser>
        <c:ser>
          <c:idx val="2"/>
          <c:order val="2"/>
          <c:tx>
            <c:strRef>
              <c:f>ccenroll!$A$6</c:f>
              <c:strCache>
                <c:ptCount val="1"/>
                <c:pt idx="0">
                  <c:v>Calhoun Community College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ccenroll!$B$6:$K$6</c:f>
              <c:numCache>
                <c:formatCode>[$-10409]#,##0;\(#,##0\)</c:formatCode>
                <c:ptCount val="9"/>
                <c:pt idx="0">
                  <c:v>12139</c:v>
                </c:pt>
                <c:pt idx="1">
                  <c:v>12083</c:v>
                </c:pt>
                <c:pt idx="2">
                  <c:v>11177</c:v>
                </c:pt>
                <c:pt idx="3">
                  <c:v>11186</c:v>
                </c:pt>
                <c:pt idx="4">
                  <c:v>10802</c:v>
                </c:pt>
                <c:pt idx="5">
                  <c:v>9985</c:v>
                </c:pt>
                <c:pt idx="6">
                  <c:v>9900</c:v>
                </c:pt>
                <c:pt idx="7">
                  <c:v>9861</c:v>
                </c:pt>
                <c:pt idx="8">
                  <c:v>9736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81-4D5D-9D5E-2C84C1C3D00F}"/>
            </c:ext>
          </c:extLst>
        </c:ser>
        <c:ser>
          <c:idx val="3"/>
          <c:order val="3"/>
          <c:tx>
            <c:strRef>
              <c:f>ccenroll!$A$7</c:f>
              <c:strCache>
                <c:ptCount val="1"/>
                <c:pt idx="0">
                  <c:v>Central Alabama Community College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ccenroll!$B$7:$K$7</c:f>
              <c:numCache>
                <c:formatCode>[$-10409]#,##0;\(#,##0\)</c:formatCode>
                <c:ptCount val="9"/>
                <c:pt idx="0">
                  <c:v>2448</c:v>
                </c:pt>
                <c:pt idx="1">
                  <c:v>2452</c:v>
                </c:pt>
                <c:pt idx="2">
                  <c:v>2020</c:v>
                </c:pt>
                <c:pt idx="3">
                  <c:v>1841</c:v>
                </c:pt>
                <c:pt idx="4">
                  <c:v>1742</c:v>
                </c:pt>
                <c:pt idx="5">
                  <c:v>1787</c:v>
                </c:pt>
                <c:pt idx="6">
                  <c:v>1776</c:v>
                </c:pt>
                <c:pt idx="7">
                  <c:v>1835</c:v>
                </c:pt>
                <c:pt idx="8">
                  <c:v>1682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581-4D5D-9D5E-2C84C1C3D00F}"/>
            </c:ext>
          </c:extLst>
        </c:ser>
        <c:ser>
          <c:idx val="4"/>
          <c:order val="4"/>
          <c:tx>
            <c:strRef>
              <c:f>ccenroll!$A$8</c:f>
              <c:strCache>
                <c:ptCount val="1"/>
                <c:pt idx="0">
                  <c:v>Chattahoochee Valley Community College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ccenroll!$B$8:$K$8</c:f>
              <c:numCache>
                <c:formatCode>[$-10409]#,##0;\(#,##0\)</c:formatCode>
                <c:ptCount val="9"/>
                <c:pt idx="0">
                  <c:v>1732</c:v>
                </c:pt>
                <c:pt idx="1">
                  <c:v>1698</c:v>
                </c:pt>
                <c:pt idx="2">
                  <c:v>1732</c:v>
                </c:pt>
                <c:pt idx="3">
                  <c:v>1837</c:v>
                </c:pt>
                <c:pt idx="4">
                  <c:v>1805</c:v>
                </c:pt>
                <c:pt idx="5">
                  <c:v>1665</c:v>
                </c:pt>
                <c:pt idx="6">
                  <c:v>1528</c:v>
                </c:pt>
                <c:pt idx="7">
                  <c:v>1425</c:v>
                </c:pt>
                <c:pt idx="8">
                  <c:v>1568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581-4D5D-9D5E-2C84C1C3D00F}"/>
            </c:ext>
          </c:extLst>
        </c:ser>
        <c:ser>
          <c:idx val="5"/>
          <c:order val="5"/>
          <c:tx>
            <c:strRef>
              <c:f>ccenroll!$A$9</c:f>
              <c:strCache>
                <c:ptCount val="1"/>
                <c:pt idx="0">
                  <c:v>Coastal Alabama Community College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ccenroll!$B$9:$K$9</c:f>
              <c:numCache>
                <c:formatCode>[$-10409]#,##0;\(#,##0\)</c:formatCode>
                <c:ptCount val="9"/>
                <c:pt idx="0">
                  <c:v>7440</c:v>
                </c:pt>
                <c:pt idx="1">
                  <c:v>7104</c:v>
                </c:pt>
                <c:pt idx="2">
                  <c:v>6812</c:v>
                </c:pt>
                <c:pt idx="3">
                  <c:v>6804</c:v>
                </c:pt>
                <c:pt idx="4">
                  <c:v>6971</c:v>
                </c:pt>
                <c:pt idx="5">
                  <c:v>7067</c:v>
                </c:pt>
                <c:pt idx="6">
                  <c:v>7146</c:v>
                </c:pt>
                <c:pt idx="7">
                  <c:v>7079</c:v>
                </c:pt>
                <c:pt idx="8">
                  <c:v>7422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581-4D5D-9D5E-2C84C1C3D00F}"/>
            </c:ext>
          </c:extLst>
        </c:ser>
        <c:ser>
          <c:idx val="6"/>
          <c:order val="6"/>
          <c:tx>
            <c:strRef>
              <c:f>ccenroll!$A$10</c:f>
              <c:strCache>
                <c:ptCount val="1"/>
                <c:pt idx="0">
                  <c:v>Drake State Community and Technical College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ccenroll!$B$10:$K$10</c:f>
              <c:numCache>
                <c:formatCode>[$-10409]#,##0;\(#,##0\)</c:formatCode>
                <c:ptCount val="9"/>
                <c:pt idx="0">
                  <c:v>1557</c:v>
                </c:pt>
                <c:pt idx="1">
                  <c:v>1224</c:v>
                </c:pt>
                <c:pt idx="2">
                  <c:v>1248</c:v>
                </c:pt>
                <c:pt idx="3">
                  <c:v>1383</c:v>
                </c:pt>
                <c:pt idx="4">
                  <c:v>1062</c:v>
                </c:pt>
                <c:pt idx="5">
                  <c:v>996</c:v>
                </c:pt>
                <c:pt idx="6">
                  <c:v>829</c:v>
                </c:pt>
                <c:pt idx="7">
                  <c:v>752</c:v>
                </c:pt>
                <c:pt idx="8">
                  <c:v>831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581-4D5D-9D5E-2C84C1C3D00F}"/>
            </c:ext>
          </c:extLst>
        </c:ser>
        <c:ser>
          <c:idx val="7"/>
          <c:order val="7"/>
          <c:tx>
            <c:strRef>
              <c:f>ccenroll!$A$11</c:f>
              <c:strCache>
                <c:ptCount val="1"/>
                <c:pt idx="0">
                  <c:v>Enterprise State Community College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ccenroll!$B$11:$K$11</c:f>
              <c:numCache>
                <c:formatCode>[$-10409]#,##0;\(#,##0\)</c:formatCode>
                <c:ptCount val="9"/>
                <c:pt idx="0">
                  <c:v>2920</c:v>
                </c:pt>
                <c:pt idx="1">
                  <c:v>2785</c:v>
                </c:pt>
                <c:pt idx="2">
                  <c:v>2484</c:v>
                </c:pt>
                <c:pt idx="3">
                  <c:v>2333</c:v>
                </c:pt>
                <c:pt idx="4">
                  <c:v>2011</c:v>
                </c:pt>
                <c:pt idx="5">
                  <c:v>1882</c:v>
                </c:pt>
                <c:pt idx="6">
                  <c:v>1755</c:v>
                </c:pt>
                <c:pt idx="7">
                  <c:v>1779</c:v>
                </c:pt>
                <c:pt idx="8">
                  <c:v>1705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581-4D5D-9D5E-2C84C1C3D00F}"/>
            </c:ext>
          </c:extLst>
        </c:ser>
        <c:ser>
          <c:idx val="8"/>
          <c:order val="8"/>
          <c:tx>
            <c:strRef>
              <c:f>ccenroll!$A$12</c:f>
              <c:strCache>
                <c:ptCount val="1"/>
                <c:pt idx="0">
                  <c:v>Gadsden State Community College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ccenroll!$B$12:$K$12</c:f>
              <c:numCache>
                <c:formatCode>[$-10409]#,##0;\(#,##0\)</c:formatCode>
                <c:ptCount val="9"/>
                <c:pt idx="0">
                  <c:v>7031</c:v>
                </c:pt>
                <c:pt idx="1">
                  <c:v>6733</c:v>
                </c:pt>
                <c:pt idx="2">
                  <c:v>5882</c:v>
                </c:pt>
                <c:pt idx="3">
                  <c:v>5797</c:v>
                </c:pt>
                <c:pt idx="4">
                  <c:v>5289</c:v>
                </c:pt>
                <c:pt idx="5">
                  <c:v>5018</c:v>
                </c:pt>
                <c:pt idx="6">
                  <c:v>5109</c:v>
                </c:pt>
                <c:pt idx="7">
                  <c:v>4979</c:v>
                </c:pt>
                <c:pt idx="8">
                  <c:v>4736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1581-4D5D-9D5E-2C84C1C3D00F}"/>
            </c:ext>
          </c:extLst>
        </c:ser>
        <c:ser>
          <c:idx val="9"/>
          <c:order val="9"/>
          <c:tx>
            <c:strRef>
              <c:f>ccenroll!$A$13</c:f>
              <c:strCache>
                <c:ptCount val="1"/>
                <c:pt idx="0">
                  <c:v>Ingram State Technical College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ccenroll!$B$13:$K$13</c:f>
              <c:numCache>
                <c:formatCode>[$-10409]#,##0;\(#,##0\)</c:formatCode>
                <c:ptCount val="9"/>
                <c:pt idx="0">
                  <c:v>553</c:v>
                </c:pt>
                <c:pt idx="1">
                  <c:v>498</c:v>
                </c:pt>
                <c:pt idx="2">
                  <c:v>437</c:v>
                </c:pt>
                <c:pt idx="3">
                  <c:v>514</c:v>
                </c:pt>
                <c:pt idx="4">
                  <c:v>473</c:v>
                </c:pt>
                <c:pt idx="5">
                  <c:v>422</c:v>
                </c:pt>
                <c:pt idx="6">
                  <c:v>449</c:v>
                </c:pt>
                <c:pt idx="7">
                  <c:v>453</c:v>
                </c:pt>
                <c:pt idx="8">
                  <c:v>443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1581-4D5D-9D5E-2C84C1C3D00F}"/>
            </c:ext>
          </c:extLst>
        </c:ser>
        <c:ser>
          <c:idx val="10"/>
          <c:order val="10"/>
          <c:tx>
            <c:strRef>
              <c:f>ccenroll!$A$14</c:f>
              <c:strCache>
                <c:ptCount val="1"/>
                <c:pt idx="0">
                  <c:v>Jefferson State Community College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ccenroll!$B$14:$K$14</c:f>
              <c:numCache>
                <c:formatCode>[$-10409]#,##0;\(#,##0\)</c:formatCode>
                <c:ptCount val="9"/>
                <c:pt idx="0">
                  <c:v>9700</c:v>
                </c:pt>
                <c:pt idx="1">
                  <c:v>9466</c:v>
                </c:pt>
                <c:pt idx="2">
                  <c:v>8887</c:v>
                </c:pt>
                <c:pt idx="3">
                  <c:v>8551</c:v>
                </c:pt>
                <c:pt idx="4">
                  <c:v>8518</c:v>
                </c:pt>
                <c:pt idx="5">
                  <c:v>8826</c:v>
                </c:pt>
                <c:pt idx="6">
                  <c:v>8943</c:v>
                </c:pt>
                <c:pt idx="7">
                  <c:v>8842</c:v>
                </c:pt>
                <c:pt idx="8">
                  <c:v>9082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1581-4D5D-9D5E-2C84C1C3D00F}"/>
            </c:ext>
          </c:extLst>
        </c:ser>
        <c:ser>
          <c:idx val="11"/>
          <c:order val="11"/>
          <c:tx>
            <c:strRef>
              <c:f>ccenroll!$A$15</c:f>
              <c:strCache>
                <c:ptCount val="1"/>
                <c:pt idx="0">
                  <c:v>Lawson State Community College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ccenroll!$B$15:$K$15</c:f>
              <c:numCache>
                <c:formatCode>[$-10409]#,##0;\(#,##0\)</c:formatCode>
                <c:ptCount val="9"/>
                <c:pt idx="0">
                  <c:v>4865</c:v>
                </c:pt>
                <c:pt idx="1">
                  <c:v>4206</c:v>
                </c:pt>
                <c:pt idx="2">
                  <c:v>3420</c:v>
                </c:pt>
                <c:pt idx="3">
                  <c:v>3031</c:v>
                </c:pt>
                <c:pt idx="4">
                  <c:v>3092</c:v>
                </c:pt>
                <c:pt idx="5">
                  <c:v>3173</c:v>
                </c:pt>
                <c:pt idx="6">
                  <c:v>3128</c:v>
                </c:pt>
                <c:pt idx="7">
                  <c:v>3248</c:v>
                </c:pt>
                <c:pt idx="8">
                  <c:v>3274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1581-4D5D-9D5E-2C84C1C3D00F}"/>
            </c:ext>
          </c:extLst>
        </c:ser>
        <c:ser>
          <c:idx val="12"/>
          <c:order val="12"/>
          <c:tx>
            <c:strRef>
              <c:f>ccenroll!$A$16</c:f>
              <c:strCache>
                <c:ptCount val="1"/>
                <c:pt idx="0">
                  <c:v>Lurleen B. Wallace Community College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ccenroll!$B$16:$K$16</c:f>
              <c:numCache>
                <c:formatCode>[$-10409]#,##0;\(#,##0\)</c:formatCode>
                <c:ptCount val="9"/>
                <c:pt idx="0">
                  <c:v>1929</c:v>
                </c:pt>
                <c:pt idx="1">
                  <c:v>1779</c:v>
                </c:pt>
                <c:pt idx="2">
                  <c:v>1646</c:v>
                </c:pt>
                <c:pt idx="3">
                  <c:v>1570</c:v>
                </c:pt>
                <c:pt idx="4">
                  <c:v>1599</c:v>
                </c:pt>
                <c:pt idx="5">
                  <c:v>1732</c:v>
                </c:pt>
                <c:pt idx="6">
                  <c:v>1742</c:v>
                </c:pt>
                <c:pt idx="7">
                  <c:v>1838</c:v>
                </c:pt>
                <c:pt idx="8">
                  <c:v>1784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1581-4D5D-9D5E-2C84C1C3D00F}"/>
            </c:ext>
          </c:extLst>
        </c:ser>
        <c:ser>
          <c:idx val="13"/>
          <c:order val="13"/>
          <c:tx>
            <c:strRef>
              <c:f>ccenroll!$A$17</c:f>
              <c:strCache>
                <c:ptCount val="1"/>
                <c:pt idx="0">
                  <c:v>Marion Military Institute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ccenroll!$B$17:$K$17</c:f>
              <c:numCache>
                <c:formatCode>[$-10409]#,##0;\(#,##0\)</c:formatCode>
                <c:ptCount val="9"/>
                <c:pt idx="0">
                  <c:v>454</c:v>
                </c:pt>
                <c:pt idx="1">
                  <c:v>409</c:v>
                </c:pt>
                <c:pt idx="2">
                  <c:v>383</c:v>
                </c:pt>
                <c:pt idx="3">
                  <c:v>418</c:v>
                </c:pt>
                <c:pt idx="4">
                  <c:v>439</c:v>
                </c:pt>
                <c:pt idx="5">
                  <c:v>457</c:v>
                </c:pt>
                <c:pt idx="6">
                  <c:v>425</c:v>
                </c:pt>
                <c:pt idx="7">
                  <c:v>446</c:v>
                </c:pt>
                <c:pt idx="8">
                  <c:v>394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1581-4D5D-9D5E-2C84C1C3D00F}"/>
            </c:ext>
          </c:extLst>
        </c:ser>
        <c:ser>
          <c:idx val="14"/>
          <c:order val="14"/>
          <c:tx>
            <c:strRef>
              <c:f>ccenroll!$A$18</c:f>
              <c:strCache>
                <c:ptCount val="1"/>
                <c:pt idx="0">
                  <c:v>Northeast Alabama Community College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ccenroll!$B$18:$K$18</c:f>
              <c:numCache>
                <c:formatCode>[$-10409]#,##0;\(#,##0\)</c:formatCode>
                <c:ptCount val="9"/>
                <c:pt idx="0">
                  <c:v>3439</c:v>
                </c:pt>
                <c:pt idx="1">
                  <c:v>3296</c:v>
                </c:pt>
                <c:pt idx="2">
                  <c:v>3142</c:v>
                </c:pt>
                <c:pt idx="3">
                  <c:v>2835</c:v>
                </c:pt>
                <c:pt idx="4">
                  <c:v>2710</c:v>
                </c:pt>
                <c:pt idx="5">
                  <c:v>2704</c:v>
                </c:pt>
                <c:pt idx="6">
                  <c:v>2616</c:v>
                </c:pt>
                <c:pt idx="7">
                  <c:v>2742</c:v>
                </c:pt>
                <c:pt idx="8">
                  <c:v>2884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1581-4D5D-9D5E-2C84C1C3D00F}"/>
            </c:ext>
          </c:extLst>
        </c:ser>
        <c:ser>
          <c:idx val="15"/>
          <c:order val="15"/>
          <c:tx>
            <c:strRef>
              <c:f>ccenroll!$A$19</c:f>
              <c:strCache>
                <c:ptCount val="1"/>
                <c:pt idx="0">
                  <c:v>Northwest-Shoals Community College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ccenroll!$B$19:$K$19</c:f>
              <c:numCache>
                <c:formatCode>[$-10409]#,##0;\(#,##0\)</c:formatCode>
                <c:ptCount val="9"/>
                <c:pt idx="0">
                  <c:v>4533</c:v>
                </c:pt>
                <c:pt idx="1">
                  <c:v>3951</c:v>
                </c:pt>
                <c:pt idx="2">
                  <c:v>3728</c:v>
                </c:pt>
                <c:pt idx="3">
                  <c:v>3865</c:v>
                </c:pt>
                <c:pt idx="4">
                  <c:v>3923</c:v>
                </c:pt>
                <c:pt idx="5">
                  <c:v>3700</c:v>
                </c:pt>
                <c:pt idx="6">
                  <c:v>3752</c:v>
                </c:pt>
                <c:pt idx="7">
                  <c:v>3442</c:v>
                </c:pt>
                <c:pt idx="8">
                  <c:v>3541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1581-4D5D-9D5E-2C84C1C3D00F}"/>
            </c:ext>
          </c:extLst>
        </c:ser>
        <c:ser>
          <c:idx val="16"/>
          <c:order val="16"/>
          <c:tx>
            <c:strRef>
              <c:f>ccenroll!$A$20</c:f>
              <c:strCache>
                <c:ptCount val="1"/>
                <c:pt idx="0">
                  <c:v>Reid State Technical College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ccenroll!$B$20:$K$20</c:f>
              <c:numCache>
                <c:formatCode>[$-10409]#,##0;\(#,##0\)</c:formatCode>
                <c:ptCount val="9"/>
                <c:pt idx="0">
                  <c:v>744</c:v>
                </c:pt>
                <c:pt idx="1">
                  <c:v>698</c:v>
                </c:pt>
                <c:pt idx="2">
                  <c:v>495</c:v>
                </c:pt>
                <c:pt idx="3">
                  <c:v>518</c:v>
                </c:pt>
                <c:pt idx="4">
                  <c:v>549</c:v>
                </c:pt>
                <c:pt idx="5">
                  <c:v>571</c:v>
                </c:pt>
                <c:pt idx="6">
                  <c:v>489</c:v>
                </c:pt>
                <c:pt idx="7">
                  <c:v>392</c:v>
                </c:pt>
                <c:pt idx="8">
                  <c:v>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1581-4D5D-9D5E-2C84C1C3D00F}"/>
            </c:ext>
          </c:extLst>
        </c:ser>
        <c:ser>
          <c:idx val="17"/>
          <c:order val="17"/>
          <c:tx>
            <c:strRef>
              <c:f>ccenroll!$A$21</c:f>
              <c:strCache>
                <c:ptCount val="1"/>
                <c:pt idx="0">
                  <c:v>Shelton State Community College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ccenroll!$B$21:$K$21</c:f>
              <c:numCache>
                <c:formatCode>[$-10409]#,##0;\(#,##0\)</c:formatCode>
                <c:ptCount val="9"/>
                <c:pt idx="0">
                  <c:v>6095</c:v>
                </c:pt>
                <c:pt idx="1">
                  <c:v>5313</c:v>
                </c:pt>
                <c:pt idx="2">
                  <c:v>5104</c:v>
                </c:pt>
                <c:pt idx="3">
                  <c:v>5068</c:v>
                </c:pt>
                <c:pt idx="4">
                  <c:v>4989</c:v>
                </c:pt>
                <c:pt idx="5">
                  <c:v>4834</c:v>
                </c:pt>
                <c:pt idx="6">
                  <c:v>4810</c:v>
                </c:pt>
                <c:pt idx="7">
                  <c:v>4607</c:v>
                </c:pt>
                <c:pt idx="8">
                  <c:v>4355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1581-4D5D-9D5E-2C84C1C3D00F}"/>
            </c:ext>
          </c:extLst>
        </c:ser>
        <c:ser>
          <c:idx val="18"/>
          <c:order val="18"/>
          <c:tx>
            <c:strRef>
              <c:f>ccenroll!$A$22</c:f>
              <c:strCache>
                <c:ptCount val="1"/>
                <c:pt idx="0">
                  <c:v>Snead State Community College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ccenroll!$B$22:$K$22</c:f>
              <c:numCache>
                <c:formatCode>[$-10409]#,##0;\(#,##0\)</c:formatCode>
                <c:ptCount val="9"/>
                <c:pt idx="0">
                  <c:v>2483</c:v>
                </c:pt>
                <c:pt idx="1">
                  <c:v>2417</c:v>
                </c:pt>
                <c:pt idx="2">
                  <c:v>2436</c:v>
                </c:pt>
                <c:pt idx="3">
                  <c:v>2295</c:v>
                </c:pt>
                <c:pt idx="4">
                  <c:v>2258</c:v>
                </c:pt>
                <c:pt idx="5">
                  <c:v>2456</c:v>
                </c:pt>
                <c:pt idx="6">
                  <c:v>2321</c:v>
                </c:pt>
                <c:pt idx="7">
                  <c:v>2220</c:v>
                </c:pt>
                <c:pt idx="8">
                  <c:v>2281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1581-4D5D-9D5E-2C84C1C3D00F}"/>
            </c:ext>
          </c:extLst>
        </c:ser>
        <c:ser>
          <c:idx val="19"/>
          <c:order val="19"/>
          <c:tx>
            <c:strRef>
              <c:f>ccenroll!$A$23</c:f>
              <c:strCache>
                <c:ptCount val="1"/>
                <c:pt idx="0">
                  <c:v>Southern Union State Community College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ccenroll!$B$23:$K$23</c:f>
              <c:numCache>
                <c:formatCode>[$-10409]#,##0;\(#,##0\)</c:formatCode>
                <c:ptCount val="9"/>
                <c:pt idx="0">
                  <c:v>4859</c:v>
                </c:pt>
                <c:pt idx="1">
                  <c:v>5075</c:v>
                </c:pt>
                <c:pt idx="2">
                  <c:v>4979</c:v>
                </c:pt>
                <c:pt idx="3">
                  <c:v>4805</c:v>
                </c:pt>
                <c:pt idx="4">
                  <c:v>4729</c:v>
                </c:pt>
                <c:pt idx="5">
                  <c:v>4716</c:v>
                </c:pt>
                <c:pt idx="6">
                  <c:v>4683</c:v>
                </c:pt>
                <c:pt idx="7">
                  <c:v>4829</c:v>
                </c:pt>
                <c:pt idx="8">
                  <c:v>4531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1581-4D5D-9D5E-2C84C1C3D00F}"/>
            </c:ext>
          </c:extLst>
        </c:ser>
        <c:ser>
          <c:idx val="20"/>
          <c:order val="20"/>
          <c:tx>
            <c:strRef>
              <c:f>ccenroll!$A$24</c:f>
              <c:strCache>
                <c:ptCount val="1"/>
                <c:pt idx="0">
                  <c:v>Trenholm State Community College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ccenroll!$B$24:$K$24</c:f>
              <c:numCache>
                <c:formatCode>[$-10409]#,##0;\(#,##0\)</c:formatCode>
                <c:ptCount val="9"/>
                <c:pt idx="0">
                  <c:v>1758</c:v>
                </c:pt>
                <c:pt idx="1">
                  <c:v>1721</c:v>
                </c:pt>
                <c:pt idx="2">
                  <c:v>1446</c:v>
                </c:pt>
                <c:pt idx="3">
                  <c:v>1351</c:v>
                </c:pt>
                <c:pt idx="4">
                  <c:v>1338</c:v>
                </c:pt>
                <c:pt idx="5">
                  <c:v>1402</c:v>
                </c:pt>
                <c:pt idx="6">
                  <c:v>1662</c:v>
                </c:pt>
                <c:pt idx="7">
                  <c:v>1845</c:v>
                </c:pt>
                <c:pt idx="8">
                  <c:v>1855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1581-4D5D-9D5E-2C84C1C3D00F}"/>
            </c:ext>
          </c:extLst>
        </c:ser>
        <c:ser>
          <c:idx val="21"/>
          <c:order val="21"/>
          <c:tx>
            <c:strRef>
              <c:f>ccenroll!$A$25</c:f>
              <c:strCache>
                <c:ptCount val="1"/>
                <c:pt idx="0">
                  <c:v>Wallace Community College Dothan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ccenroll!$B$25:$K$25</c:f>
              <c:numCache>
                <c:formatCode>[$-10409]#,##0;\(#,##0\)</c:formatCode>
                <c:ptCount val="9"/>
                <c:pt idx="0">
                  <c:v>4874</c:v>
                </c:pt>
                <c:pt idx="1">
                  <c:v>4951</c:v>
                </c:pt>
                <c:pt idx="2">
                  <c:v>4583</c:v>
                </c:pt>
                <c:pt idx="3">
                  <c:v>4697</c:v>
                </c:pt>
                <c:pt idx="4">
                  <c:v>4855</c:v>
                </c:pt>
                <c:pt idx="5">
                  <c:v>4772</c:v>
                </c:pt>
                <c:pt idx="6">
                  <c:v>4543</c:v>
                </c:pt>
                <c:pt idx="7">
                  <c:v>4647</c:v>
                </c:pt>
                <c:pt idx="8">
                  <c:v>4613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1581-4D5D-9D5E-2C84C1C3D00F}"/>
            </c:ext>
          </c:extLst>
        </c:ser>
        <c:ser>
          <c:idx val="22"/>
          <c:order val="22"/>
          <c:tx>
            <c:strRef>
              <c:f>ccenroll!$A$26</c:f>
              <c:strCache>
                <c:ptCount val="1"/>
                <c:pt idx="0">
                  <c:v>Wallace State Community College Hanceville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ccenroll!$B$26:$K$26</c:f>
              <c:numCache>
                <c:formatCode>[$-10409]#,##0;\(#,##0\)</c:formatCode>
                <c:ptCount val="9"/>
                <c:pt idx="0">
                  <c:v>6374</c:v>
                </c:pt>
                <c:pt idx="1">
                  <c:v>5741</c:v>
                </c:pt>
                <c:pt idx="2">
                  <c:v>5398</c:v>
                </c:pt>
                <c:pt idx="3">
                  <c:v>5281</c:v>
                </c:pt>
                <c:pt idx="4">
                  <c:v>5343</c:v>
                </c:pt>
                <c:pt idx="5">
                  <c:v>5420</c:v>
                </c:pt>
                <c:pt idx="6">
                  <c:v>5445</c:v>
                </c:pt>
                <c:pt idx="7">
                  <c:v>5301</c:v>
                </c:pt>
                <c:pt idx="8">
                  <c:v>5057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1581-4D5D-9D5E-2C84C1C3D00F}"/>
            </c:ext>
          </c:extLst>
        </c:ser>
        <c:ser>
          <c:idx val="23"/>
          <c:order val="23"/>
          <c:tx>
            <c:strRef>
              <c:f>ccenroll!$A$27</c:f>
              <c:strCache>
                <c:ptCount val="1"/>
                <c:pt idx="0">
                  <c:v>Wallace State Community College Selma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ccenroll!$B$3:$K$3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ccenroll!$B$27:$K$27</c:f>
              <c:numCache>
                <c:formatCode>[$-10409]#,##0;\(#,##0\)</c:formatCode>
                <c:ptCount val="9"/>
                <c:pt idx="0">
                  <c:v>2116</c:v>
                </c:pt>
                <c:pt idx="1">
                  <c:v>2065</c:v>
                </c:pt>
                <c:pt idx="2">
                  <c:v>1791</c:v>
                </c:pt>
                <c:pt idx="3">
                  <c:v>1745</c:v>
                </c:pt>
                <c:pt idx="4">
                  <c:v>1668</c:v>
                </c:pt>
                <c:pt idx="5">
                  <c:v>1596</c:v>
                </c:pt>
                <c:pt idx="6">
                  <c:v>1622</c:v>
                </c:pt>
                <c:pt idx="7">
                  <c:v>1471</c:v>
                </c:pt>
                <c:pt idx="8">
                  <c:v>1476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1581-4D5D-9D5E-2C84C1C3D0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3320783"/>
        <c:axId val="1541218783"/>
      </c:lineChart>
      <c:catAx>
        <c:axId val="1533320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218783"/>
        <c:crosses val="autoZero"/>
        <c:auto val="1"/>
        <c:lblAlgn val="ctr"/>
        <c:lblOffset val="100"/>
        <c:noMultiLvlLbl val="0"/>
      </c:catAx>
      <c:valAx>
        <c:axId val="1541218783"/>
        <c:scaling>
          <c:orientation val="minMax"/>
          <c:max val="13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[$-10409]#,##0;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33207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/>
              <a:t>Enrollment -Percent Dually E</a:t>
            </a:r>
            <a:r>
              <a:rPr lang="en-US" sz="2400" b="1" baseline="0" dirty="0"/>
              <a:t>nrolled with </a:t>
            </a:r>
            <a:r>
              <a:rPr lang="en-US" sz="2400" b="1" dirty="0"/>
              <a:t>High School </a:t>
            </a:r>
          </a:p>
        </c:rich>
      </c:tx>
      <c:layout>
        <c:manualLayout>
          <c:xMode val="edge"/>
          <c:yMode val="edge"/>
          <c:x val="6.1747229512977555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3300962379702537"/>
          <c:y val="8.364583333333335E-2"/>
          <c:w val="0.62815361621463983"/>
          <c:h val="0.8462212926509186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dual!$K$3:$K$25</c:f>
              <c:strCache>
                <c:ptCount val="23"/>
                <c:pt idx="0">
                  <c:v>Marion Military Institute</c:v>
                </c:pt>
                <c:pt idx="1">
                  <c:v>Southern Union State Community College</c:v>
                </c:pt>
                <c:pt idx="2">
                  <c:v>Chattahoochee Valley Community College</c:v>
                </c:pt>
                <c:pt idx="3">
                  <c:v>Shelton State Community College</c:v>
                </c:pt>
                <c:pt idx="4">
                  <c:v>Lawson State Community College</c:v>
                </c:pt>
                <c:pt idx="5">
                  <c:v>Wallace State Community College Hanceville</c:v>
                </c:pt>
                <c:pt idx="6">
                  <c:v>Snead State Community College</c:v>
                </c:pt>
                <c:pt idx="7">
                  <c:v>Calhoun Community College</c:v>
                </c:pt>
                <c:pt idx="8">
                  <c:v>Gadsden State Community College</c:v>
                </c:pt>
                <c:pt idx="9">
                  <c:v>Bishop State Community College</c:v>
                </c:pt>
                <c:pt idx="10">
                  <c:v>Trenholm State Community College</c:v>
                </c:pt>
                <c:pt idx="11">
                  <c:v>Drake State Community and Technical College</c:v>
                </c:pt>
                <c:pt idx="12">
                  <c:v>Wallace Community College Dothan</c:v>
                </c:pt>
                <c:pt idx="13">
                  <c:v>Jefferson State Community College</c:v>
                </c:pt>
                <c:pt idx="14">
                  <c:v>Bevill State Community College</c:v>
                </c:pt>
                <c:pt idx="15">
                  <c:v>Wallace State Community College Selma</c:v>
                </c:pt>
                <c:pt idx="16">
                  <c:v>Enterprise State Community College</c:v>
                </c:pt>
                <c:pt idx="17">
                  <c:v>Coastal Alabama Community College</c:v>
                </c:pt>
                <c:pt idx="18">
                  <c:v>Northwest-Shoals Community College</c:v>
                </c:pt>
                <c:pt idx="19">
                  <c:v>Central Alabama Community College</c:v>
                </c:pt>
                <c:pt idx="20">
                  <c:v>Lurleen B. Wallace Community College</c:v>
                </c:pt>
                <c:pt idx="21">
                  <c:v>Northeast Alabama Community College</c:v>
                </c:pt>
                <c:pt idx="22">
                  <c:v>Reid State Technical College</c:v>
                </c:pt>
              </c:strCache>
            </c:strRef>
          </c:cat>
          <c:val>
            <c:numRef>
              <c:f>dual!$L$3:$L$25</c:f>
              <c:numCache>
                <c:formatCode>0%</c:formatCode>
                <c:ptCount val="23"/>
                <c:pt idx="0">
                  <c:v>0.03</c:v>
                </c:pt>
                <c:pt idx="1">
                  <c:v>6.9000000000000006E-2</c:v>
                </c:pt>
                <c:pt idx="2">
                  <c:v>7.0000000000000007E-2</c:v>
                </c:pt>
                <c:pt idx="3">
                  <c:v>7.0999999999999994E-2</c:v>
                </c:pt>
                <c:pt idx="4">
                  <c:v>7.9000000000000001E-2</c:v>
                </c:pt>
                <c:pt idx="5">
                  <c:v>9.1999999999999998E-2</c:v>
                </c:pt>
                <c:pt idx="6">
                  <c:v>9.7000000000000003E-2</c:v>
                </c:pt>
                <c:pt idx="7">
                  <c:v>0.115</c:v>
                </c:pt>
                <c:pt idx="8">
                  <c:v>0.11700000000000001</c:v>
                </c:pt>
                <c:pt idx="9">
                  <c:v>0.14199999999999999</c:v>
                </c:pt>
                <c:pt idx="10">
                  <c:v>0.154</c:v>
                </c:pt>
                <c:pt idx="11">
                  <c:v>0.17399999999999999</c:v>
                </c:pt>
                <c:pt idx="12">
                  <c:v>0.183</c:v>
                </c:pt>
                <c:pt idx="13">
                  <c:v>0.223</c:v>
                </c:pt>
                <c:pt idx="14">
                  <c:v>0.23799999999999999</c:v>
                </c:pt>
                <c:pt idx="15">
                  <c:v>0.24099999999999999</c:v>
                </c:pt>
                <c:pt idx="16">
                  <c:v>0.245</c:v>
                </c:pt>
                <c:pt idx="17">
                  <c:v>0.251</c:v>
                </c:pt>
                <c:pt idx="18">
                  <c:v>0.26400000000000001</c:v>
                </c:pt>
                <c:pt idx="19">
                  <c:v>0.27</c:v>
                </c:pt>
                <c:pt idx="20">
                  <c:v>0.27700000000000002</c:v>
                </c:pt>
                <c:pt idx="21">
                  <c:v>0.309</c:v>
                </c:pt>
                <c:pt idx="22">
                  <c:v>0.313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00-4AE6-989A-CC387F30AB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47813760"/>
        <c:axId val="1048153008"/>
      </c:barChart>
      <c:catAx>
        <c:axId val="1047813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8153008"/>
        <c:crosses val="autoZero"/>
        <c:auto val="0"/>
        <c:lblAlgn val="ctr"/>
        <c:lblOffset val="100"/>
        <c:noMultiLvlLbl val="0"/>
      </c:catAx>
      <c:valAx>
        <c:axId val="1048153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781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72853827714414"/>
          <c:y val="7.0815521912953303E-2"/>
          <c:w val="0.75808444990067825"/>
          <c:h val="0.79643470247209169"/>
        </c:manualLayout>
      </c:layout>
      <c:lineChart>
        <c:grouping val="standar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 Degs Awd </c:v>
                </c:pt>
              </c:strCache>
            </c:strRef>
          </c:tx>
          <c:spPr>
            <a:ln w="571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57150">
                <a:solidFill>
                  <a:schemeClr val="accent1"/>
                </a:solidFill>
              </a:ln>
              <a:effectLst/>
            </c:spPr>
          </c:marker>
          <c:cat>
            <c:numRef>
              <c:f>Sheet1!$E$2:$E$13</c:f>
              <c:numCache>
                <c:formatCode>General</c:formatCode>
                <c:ptCount val="12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  <c:pt idx="11">
                  <c:v>2019</c:v>
                </c:pt>
              </c:numCache>
            </c:numRef>
          </c:cat>
          <c:val>
            <c:numRef>
              <c:f>Sheet1!$F$2:$F$13</c:f>
              <c:numCache>
                <c:formatCode>_(* #,##0_);_(* \(#,##0\);_(* "-"??_);_(@_)</c:formatCode>
                <c:ptCount val="12"/>
                <c:pt idx="0">
                  <c:v>39486</c:v>
                </c:pt>
                <c:pt idx="1">
                  <c:v>40909</c:v>
                </c:pt>
                <c:pt idx="2">
                  <c:v>42922</c:v>
                </c:pt>
                <c:pt idx="3">
                  <c:v>45901</c:v>
                </c:pt>
                <c:pt idx="4">
                  <c:v>47294</c:v>
                </c:pt>
                <c:pt idx="5">
                  <c:v>47628</c:v>
                </c:pt>
                <c:pt idx="6">
                  <c:v>47396</c:v>
                </c:pt>
                <c:pt idx="7">
                  <c:v>49150</c:v>
                </c:pt>
                <c:pt idx="8">
                  <c:v>51779</c:v>
                </c:pt>
                <c:pt idx="9">
                  <c:v>53462</c:v>
                </c:pt>
                <c:pt idx="10">
                  <c:v>56756</c:v>
                </c:pt>
                <c:pt idx="11">
                  <c:v>62066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7F-4FD6-BEE2-D49148FF0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9919168"/>
        <c:axId val="822542272"/>
      </c:lineChart>
      <c:lineChart>
        <c:grouping val="standard"/>
        <c:varyColors val="0"/>
        <c:ser>
          <c:idx val="1"/>
          <c:order val="1"/>
          <c:tx>
            <c:strRef>
              <c:f>Sheet1!$G$1</c:f>
              <c:strCache>
                <c:ptCount val="1"/>
                <c:pt idx="0">
                  <c:v> ETF Approp </c:v>
                </c:pt>
              </c:strCache>
            </c:strRef>
          </c:tx>
          <c:spPr>
            <a:ln w="571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57150">
                <a:solidFill>
                  <a:schemeClr val="accent6"/>
                </a:solidFill>
              </a:ln>
              <a:effectLst/>
            </c:spPr>
          </c:marker>
          <c:val>
            <c:numRef>
              <c:f>Sheet1!$G$2:$G$13</c:f>
              <c:numCache>
                <c:formatCode>_(* #,##0_);_(* \(#,##0\);_(* "-"??_);_(@_)</c:formatCode>
                <c:ptCount val="12"/>
                <c:pt idx="0">
                  <c:v>1767024292</c:v>
                </c:pt>
                <c:pt idx="1">
                  <c:v>1417703603</c:v>
                </c:pt>
                <c:pt idx="2">
                  <c:v>1275403334</c:v>
                </c:pt>
                <c:pt idx="3">
                  <c:v>1272402589</c:v>
                </c:pt>
                <c:pt idx="4">
                  <c:v>1329331582</c:v>
                </c:pt>
                <c:pt idx="5">
                  <c:v>1282994912</c:v>
                </c:pt>
                <c:pt idx="6">
                  <c:v>1311244681</c:v>
                </c:pt>
                <c:pt idx="7">
                  <c:v>1329394418</c:v>
                </c:pt>
                <c:pt idx="8">
                  <c:v>1340611378</c:v>
                </c:pt>
                <c:pt idx="9">
                  <c:v>1388400571</c:v>
                </c:pt>
                <c:pt idx="10">
                  <c:v>1388550571</c:v>
                </c:pt>
                <c:pt idx="11">
                  <c:v>1447771623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E7F-4FD6-BEE2-D49148FF0F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39110096"/>
        <c:axId val="1639108016"/>
      </c:lineChart>
      <c:catAx>
        <c:axId val="899919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2542272"/>
        <c:crosses val="autoZero"/>
        <c:auto val="1"/>
        <c:lblAlgn val="ctr"/>
        <c:lblOffset val="100"/>
        <c:noMultiLvlLbl val="0"/>
      </c:catAx>
      <c:valAx>
        <c:axId val="822542272"/>
        <c:scaling>
          <c:orientation val="minMax"/>
          <c:min val="3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9919168"/>
        <c:crosses val="autoZero"/>
        <c:crossBetween val="between"/>
      </c:valAx>
      <c:valAx>
        <c:axId val="1639108016"/>
        <c:scaling>
          <c:orientation val="minMax"/>
          <c:min val="1000000000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110096"/>
        <c:crosses val="max"/>
        <c:crossBetween val="between"/>
      </c:valAx>
      <c:catAx>
        <c:axId val="1639110096"/>
        <c:scaling>
          <c:orientation val="minMax"/>
        </c:scaling>
        <c:delete val="1"/>
        <c:axPos val="b"/>
        <c:majorTickMark val="out"/>
        <c:minorTickMark val="none"/>
        <c:tickLblPos val="nextTo"/>
        <c:crossAx val="1639108016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0.39097</cdr:x>
      <cdr:y>0.70508</cdr:y>
    </cdr:from>
    <cdr:to>
      <cdr:x>0.70985</cdr:x>
      <cdr:y>0.78685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508BCCE-E7F0-479D-82E9-B273CCC7D01A}"/>
            </a:ext>
          </a:extLst>
        </cdr:cNvPr>
        <cdr:cNvSpPr txBox="1"/>
      </cdr:nvSpPr>
      <cdr:spPr>
        <a:xfrm xmlns:a="http://schemas.openxmlformats.org/drawingml/2006/main">
          <a:off x="4470976" y="4559708"/>
          <a:ext cx="3646555" cy="5287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b="1" dirty="0"/>
            <a:t>Two-Year Colleges </a:t>
          </a:r>
        </a:p>
      </cdr:txBody>
    </cdr:sp>
  </cdr:relSizeAnchor>
  <cdr:relSizeAnchor xmlns:cdr="http://schemas.openxmlformats.org/drawingml/2006/chartDrawing">
    <cdr:from>
      <cdr:x>0.4099</cdr:x>
      <cdr:y>0.23276</cdr:y>
    </cdr:from>
    <cdr:to>
      <cdr:x>0.72878</cdr:x>
      <cdr:y>0.31453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3AF5838B-4AF4-4049-A7C1-0E0A52B2A48F}"/>
            </a:ext>
          </a:extLst>
        </cdr:cNvPr>
        <cdr:cNvSpPr txBox="1"/>
      </cdr:nvSpPr>
      <cdr:spPr>
        <a:xfrm xmlns:a="http://schemas.openxmlformats.org/drawingml/2006/main">
          <a:off x="4687399" y="1505242"/>
          <a:ext cx="3646555" cy="5287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800" b="1" dirty="0"/>
            <a:t>Universities  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0.93172</cdr:x>
      <cdr:y>0.76603</cdr:y>
    </cdr:from>
    <cdr:to>
      <cdr:x>1</cdr:x>
      <cdr:y>0.86371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151B42D-3E50-43C6-805D-2B9CD2CDDB8C}"/>
            </a:ext>
          </a:extLst>
        </cdr:cNvPr>
        <cdr:cNvSpPr txBox="1"/>
      </cdr:nvSpPr>
      <cdr:spPr>
        <a:xfrm xmlns:a="http://schemas.openxmlformats.org/drawingml/2006/main">
          <a:off x="10777419" y="4842962"/>
          <a:ext cx="789786" cy="6175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400" dirty="0"/>
            <a:t>USA</a:t>
          </a:r>
        </a:p>
      </cdr:txBody>
    </cdr:sp>
  </cdr:relSizeAnchor>
  <cdr:relSizeAnchor xmlns:cdr="http://schemas.openxmlformats.org/drawingml/2006/chartDrawing">
    <cdr:from>
      <cdr:x>0.91591</cdr:x>
      <cdr:y>0.639</cdr:y>
    </cdr:from>
    <cdr:to>
      <cdr:x>1</cdr:x>
      <cdr:y>0.73667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AC411FDD-B6EB-4CA2-A201-C34A01E786EA}"/>
            </a:ext>
          </a:extLst>
        </cdr:cNvPr>
        <cdr:cNvSpPr txBox="1"/>
      </cdr:nvSpPr>
      <cdr:spPr>
        <a:xfrm xmlns:a="http://schemas.openxmlformats.org/drawingml/2006/main">
          <a:off x="10594555" y="4039845"/>
          <a:ext cx="972650" cy="6175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/>
            <a:t>TROY</a:t>
          </a:r>
        </a:p>
      </cdr:txBody>
    </cdr:sp>
  </cdr:relSizeAnchor>
  <cdr:relSizeAnchor xmlns:cdr="http://schemas.openxmlformats.org/drawingml/2006/chartDrawing">
    <cdr:from>
      <cdr:x>0.93172</cdr:x>
      <cdr:y>0.49014</cdr:y>
    </cdr:from>
    <cdr:to>
      <cdr:x>1</cdr:x>
      <cdr:y>0.58781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AC411FDD-B6EB-4CA2-A201-C34A01E786EA}"/>
            </a:ext>
          </a:extLst>
        </cdr:cNvPr>
        <cdr:cNvSpPr txBox="1"/>
      </cdr:nvSpPr>
      <cdr:spPr>
        <a:xfrm xmlns:a="http://schemas.openxmlformats.org/drawingml/2006/main">
          <a:off x="10777419" y="3098726"/>
          <a:ext cx="789786" cy="6175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/>
            <a:t>UAB</a:t>
          </a:r>
        </a:p>
      </cdr:txBody>
    </cdr:sp>
  </cdr:relSizeAnchor>
  <cdr:relSizeAnchor xmlns:cdr="http://schemas.openxmlformats.org/drawingml/2006/chartDrawing">
    <cdr:from>
      <cdr:x>0.93172</cdr:x>
      <cdr:y>0.21885</cdr:y>
    </cdr:from>
    <cdr:to>
      <cdr:x>1</cdr:x>
      <cdr:y>0.31653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AC411FDD-B6EB-4CA2-A201-C34A01E786EA}"/>
            </a:ext>
          </a:extLst>
        </cdr:cNvPr>
        <cdr:cNvSpPr txBox="1"/>
      </cdr:nvSpPr>
      <cdr:spPr>
        <a:xfrm xmlns:a="http://schemas.openxmlformats.org/drawingml/2006/main">
          <a:off x="10777396" y="1383593"/>
          <a:ext cx="789809" cy="6175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/>
            <a:t>AU</a:t>
          </a:r>
        </a:p>
      </cdr:txBody>
    </cdr:sp>
  </cdr:relSizeAnchor>
  <cdr:relSizeAnchor xmlns:cdr="http://schemas.openxmlformats.org/drawingml/2006/chartDrawing">
    <cdr:from>
      <cdr:x>0.93172</cdr:x>
      <cdr:y>0.01333</cdr:y>
    </cdr:from>
    <cdr:to>
      <cdr:x>1</cdr:x>
      <cdr:y>0.111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AC411FDD-B6EB-4CA2-A201-C34A01E786EA}"/>
            </a:ext>
          </a:extLst>
        </cdr:cNvPr>
        <cdr:cNvSpPr txBox="1"/>
      </cdr:nvSpPr>
      <cdr:spPr>
        <a:xfrm xmlns:a="http://schemas.openxmlformats.org/drawingml/2006/main">
          <a:off x="10498426" y="84254"/>
          <a:ext cx="769341" cy="6175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2400" dirty="0"/>
            <a:t>UA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EFB8D0A-8248-49C8-A246-A8AED9D1380E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AE78089-6564-4124-BE41-4D5C458AE8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932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E9BB619-1B02-40EE-955B-1FF3A4AC6F70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AF3117B-B0D6-4EBF-BC6D-90BAE04B90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076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337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230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14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2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680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27%</a:t>
            </a:r>
          </a:p>
          <a:p>
            <a:r>
              <a:rPr lang="en-US" dirty="0"/>
              <a:t>21%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7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73489736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73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794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92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835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640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24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9839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2683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6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146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F3117B-B0D6-4EBF-BC6D-90BAE04B90D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40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29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627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0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15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8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65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119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37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523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28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69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A3C4B-ABEF-4AFE-AAFF-56328AFD4F98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DFBA3-A9BE-4C06-A861-3127DDEB27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39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1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4558" y="329460"/>
            <a:ext cx="3756078" cy="342989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F88A07-0121-4F03-8A0F-F104514C7816}"/>
              </a:ext>
            </a:extLst>
          </p:cNvPr>
          <p:cNvSpPr/>
          <p:nvPr/>
        </p:nvSpPr>
        <p:spPr>
          <a:xfrm>
            <a:off x="2820003" y="3965831"/>
            <a:ext cx="67090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Funding Request for Higher Education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63364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089" y="-175140"/>
            <a:ext cx="11586275" cy="1325563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  <a:latin typeface="+mn-lt"/>
              </a:rPr>
              <a:t>Commission on Higher Education Responsibilities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017" y="948542"/>
            <a:ext cx="10992053" cy="5308168"/>
          </a:xfrm>
        </p:spPr>
        <p:txBody>
          <a:bodyPr>
            <a:noAutofit/>
          </a:bodyPr>
          <a:lstStyle/>
          <a:p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Aggregate information and conduct research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2400" dirty="0"/>
              <a:t>about colleges and universities that informs state policy on Pre K-12 education, higher education and the workforce.</a:t>
            </a:r>
          </a:p>
          <a:p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Prepare budget recommendations </a:t>
            </a:r>
            <a:r>
              <a:rPr lang="en-US" sz="2400" dirty="0"/>
              <a:t>for the public community colleges and universities </a:t>
            </a:r>
          </a:p>
          <a:p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Develop and implement the statewide strategic plan </a:t>
            </a:r>
            <a:r>
              <a:rPr lang="en-US" sz="2400" dirty="0"/>
              <a:t>for postsecondary education </a:t>
            </a:r>
          </a:p>
          <a:p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Approve new academic programs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400" dirty="0"/>
              <a:t>and make recommendations about existing programs of study at public community colleges and universities</a:t>
            </a:r>
          </a:p>
          <a:p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Approve new units of instruction </a:t>
            </a:r>
            <a:r>
              <a:rPr lang="en-US" sz="2400" dirty="0"/>
              <a:t>and off-campus instruction sites for the public community colleges and universities </a:t>
            </a:r>
          </a:p>
          <a:p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Review the facilities master plans </a:t>
            </a:r>
            <a:r>
              <a:rPr lang="en-US" sz="2400" dirty="0"/>
              <a:t>of the public colleges and universities and identify their new construction, deferred maintenance and renovation needs. </a:t>
            </a:r>
          </a:p>
          <a:p>
            <a:r>
              <a:rPr lang="en-US" sz="2400" u="sng" dirty="0">
                <a:solidFill>
                  <a:schemeClr val="accent6">
                    <a:lumMod val="75000"/>
                  </a:schemeClr>
                </a:solidFill>
              </a:rPr>
              <a:t>Administer state-sponsored financial aid</a:t>
            </a:r>
            <a:r>
              <a:rPr lang="en-US" sz="2400" dirty="0"/>
              <a:t> programs for students attending public and private colleges. 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65801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C76DC-7395-E74C-AF59-8DB4041D2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83" y="308113"/>
            <a:ext cx="12964303" cy="1325563"/>
          </a:xfrm>
        </p:spPr>
        <p:txBody>
          <a:bodyPr>
            <a:noAutofit/>
          </a:bodyPr>
          <a:lstStyle/>
          <a:p>
            <a:r>
              <a:rPr lang="en-US" b="1" i="1" dirty="0">
                <a:solidFill>
                  <a:srgbClr val="0070C0"/>
                </a:solidFill>
              </a:rPr>
              <a:t>Strong Start, Strong Finish: </a:t>
            </a:r>
            <a:br>
              <a:rPr lang="en-US" b="1" i="1" dirty="0">
                <a:solidFill>
                  <a:srgbClr val="0070C0"/>
                </a:solidFill>
              </a:rPr>
            </a:br>
            <a:r>
              <a:rPr lang="en-US" b="1" i="1" dirty="0">
                <a:solidFill>
                  <a:srgbClr val="0070C0"/>
                </a:solidFill>
              </a:rPr>
              <a:t>An Education-to-Workforce Vision for Alabama </a:t>
            </a:r>
            <a:r>
              <a:rPr lang="en-US" b="1" dirty="0">
                <a:solidFill>
                  <a:srgbClr val="0070C0"/>
                </a:solidFill>
              </a:rPr>
              <a:t/>
            </a:r>
            <a:br>
              <a:rPr lang="en-US" b="1" dirty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D8618F-F410-C14B-B55A-C4DF1D84B01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2526" y="1320668"/>
            <a:ext cx="1931957" cy="226568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9807E-6090-2B4F-8335-8E00E8507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0830" y="1486922"/>
            <a:ext cx="8107214" cy="5533612"/>
          </a:xfrm>
        </p:spPr>
        <p:txBody>
          <a:bodyPr>
            <a:normAutofit/>
          </a:bodyPr>
          <a:lstStyle/>
          <a:p>
            <a:pPr lvl="0"/>
            <a:r>
              <a:rPr lang="en-US" dirty="0"/>
              <a:t>Governor Ivey has established a strategic vision for aligning Alabama’s education and workforce programs from pre-k to the workforce to provide for a seamless education-to-workforce continuum for all Alabamians. </a:t>
            </a:r>
          </a:p>
          <a:p>
            <a:pPr lvl="0"/>
            <a:r>
              <a:rPr lang="en-US" dirty="0"/>
              <a:t>Governor Ivey has set a postsecondary education attainment goal of adding 500,000 credential holders to Alabama’s workforce by 2025</a:t>
            </a:r>
          </a:p>
          <a:p>
            <a:pPr lvl="0"/>
            <a:r>
              <a:rPr lang="en-US" dirty="0"/>
              <a:t>and a goal to increase Alabama’s labor force participation rate of 57.6 percent to the national average by 2025. </a:t>
            </a:r>
          </a:p>
          <a:p>
            <a:endParaRPr lang="en-US" sz="13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31" y="1320668"/>
            <a:ext cx="1545644" cy="19334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AB7887-A223-4331-9CAB-391EF9EAB9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31" y="3429000"/>
            <a:ext cx="2629540" cy="34143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8817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-1001170" y="151205"/>
          <a:ext cx="13542085" cy="6202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Worksheet" r:id="rId4" imgW="13227121" imgH="5708627" progId="Excel.Sheet.12">
                  <p:embed/>
                </p:oleObj>
              </mc:Choice>
              <mc:Fallback>
                <p:oleObj name="Worksheet" r:id="rId4" imgW="13227121" imgH="5708627" progId="Excel.Sheet.12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1001170" y="151205"/>
                        <a:ext cx="13542085" cy="62020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2213" y="2544562"/>
            <a:ext cx="2802578" cy="181588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74000">
                <a:schemeClr val="accent4">
                  <a:lumMod val="60000"/>
                  <a:lumOff val="40000"/>
                </a:schemeClr>
              </a:gs>
              <a:gs pos="83000">
                <a:srgbClr val="FFC000"/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4000" dirty="0"/>
              <a:t>1/3</a:t>
            </a:r>
            <a:r>
              <a:rPr lang="en-US" sz="3600" dirty="0"/>
              <a:t> </a:t>
            </a:r>
            <a:r>
              <a:rPr lang="en-US" sz="2400" dirty="0"/>
              <a:t>of needed credentials can be earned at Alabama’s Community Colleges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72282" y="2344305"/>
            <a:ext cx="2683823" cy="181588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/>
              <a:t>2/3</a:t>
            </a:r>
            <a:r>
              <a:rPr lang="en-US" sz="3600" dirty="0"/>
              <a:t> </a:t>
            </a:r>
            <a:r>
              <a:rPr lang="en-US" sz="2400" dirty="0"/>
              <a:t>of new jobs in Alabama will require a University degree</a:t>
            </a:r>
          </a:p>
        </p:txBody>
      </p:sp>
    </p:spTree>
    <p:extLst>
      <p:ext uri="{BB962C8B-B14F-4D97-AF65-F5344CB8AC3E}">
        <p14:creationId xmlns:p14="http://schemas.microsoft.com/office/powerpoint/2010/main" val="3173106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945DA18-D771-4729-BFE1-EDA25333643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53340" y="0"/>
          <a:ext cx="11685319" cy="6519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67C644F-956C-4677-82F0-63A4C99ACB50}"/>
              </a:ext>
            </a:extLst>
          </p:cNvPr>
          <p:cNvSpPr txBox="1"/>
          <p:nvPr/>
        </p:nvSpPr>
        <p:spPr>
          <a:xfrm>
            <a:off x="9652000" y="868548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+10%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51810E-AC47-443F-B6B4-F142309F28F2}"/>
              </a:ext>
            </a:extLst>
          </p:cNvPr>
          <p:cNvSpPr txBox="1"/>
          <p:nvPr/>
        </p:nvSpPr>
        <p:spPr>
          <a:xfrm>
            <a:off x="9563759" y="4772397"/>
            <a:ext cx="2209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-19%</a:t>
            </a:r>
          </a:p>
        </p:txBody>
      </p:sp>
    </p:spTree>
    <p:extLst>
      <p:ext uri="{BB962C8B-B14F-4D97-AF65-F5344CB8AC3E}">
        <p14:creationId xmlns:p14="http://schemas.microsoft.com/office/powerpoint/2010/main" val="2176759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FC3401C-8CCF-42F7-A448-E14522A9BE7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03122" y="275303"/>
          <a:ext cx="11567205" cy="6322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6BD0300-B83F-4FBE-83CE-8534F3F82EDF}"/>
              </a:ext>
            </a:extLst>
          </p:cNvPr>
          <p:cNvSpPr txBox="1"/>
          <p:nvPr/>
        </p:nvSpPr>
        <p:spPr>
          <a:xfrm>
            <a:off x="10208407" y="310928"/>
            <a:ext cx="13310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+27%</a:t>
            </a:r>
          </a:p>
        </p:txBody>
      </p:sp>
    </p:spTree>
    <p:extLst>
      <p:ext uri="{BB962C8B-B14F-4D97-AF65-F5344CB8AC3E}">
        <p14:creationId xmlns:p14="http://schemas.microsoft.com/office/powerpoint/2010/main" val="3768209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447F64C-46F6-44FD-8D31-F982B9C4B33A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90006" y="166255"/>
          <a:ext cx="11566564" cy="6507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">
            <a:extLst>
              <a:ext uri="{FF2B5EF4-FFF2-40B4-BE49-F238E27FC236}">
                <a16:creationId xmlns:a16="http://schemas.microsoft.com/office/drawing/2014/main" id="{5FF903A5-2EE1-486D-8E0D-B303120F49BF}"/>
              </a:ext>
            </a:extLst>
          </p:cNvPr>
          <p:cNvSpPr txBox="1"/>
          <p:nvPr/>
        </p:nvSpPr>
        <p:spPr>
          <a:xfrm>
            <a:off x="10945526" y="4133104"/>
            <a:ext cx="937240" cy="61751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UWA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5FF903A5-2EE1-486D-8E0D-B303120F49BF}"/>
              </a:ext>
            </a:extLst>
          </p:cNvPr>
          <p:cNvSpPr txBox="1"/>
          <p:nvPr/>
        </p:nvSpPr>
        <p:spPr>
          <a:xfrm>
            <a:off x="11029882" y="4579429"/>
            <a:ext cx="789786" cy="61751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ASU</a:t>
            </a: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5FF903A5-2EE1-486D-8E0D-B303120F49BF}"/>
              </a:ext>
            </a:extLst>
          </p:cNvPr>
          <p:cNvSpPr txBox="1"/>
          <p:nvPr/>
        </p:nvSpPr>
        <p:spPr>
          <a:xfrm>
            <a:off x="10783746" y="5145968"/>
            <a:ext cx="1218248" cy="36010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Athens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5FF903A5-2EE1-486D-8E0D-B303120F49BF}"/>
              </a:ext>
            </a:extLst>
          </p:cNvPr>
          <p:cNvSpPr txBox="1"/>
          <p:nvPr/>
        </p:nvSpPr>
        <p:spPr>
          <a:xfrm>
            <a:off x="11120690" y="5692481"/>
            <a:ext cx="789786" cy="61751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UM</a:t>
            </a: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5FF903A5-2EE1-486D-8E0D-B303120F49BF}"/>
              </a:ext>
            </a:extLst>
          </p:cNvPr>
          <p:cNvSpPr txBox="1"/>
          <p:nvPr/>
        </p:nvSpPr>
        <p:spPr>
          <a:xfrm>
            <a:off x="10750576" y="3120241"/>
            <a:ext cx="1122295" cy="61751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AAMU</a:t>
            </a: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5FF903A5-2EE1-486D-8E0D-B303120F49BF}"/>
              </a:ext>
            </a:extLst>
          </p:cNvPr>
          <p:cNvSpPr txBox="1"/>
          <p:nvPr/>
        </p:nvSpPr>
        <p:spPr>
          <a:xfrm>
            <a:off x="10973236" y="2429491"/>
            <a:ext cx="789786" cy="61751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UNA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5FF903A5-2EE1-486D-8E0D-B303120F49BF}"/>
              </a:ext>
            </a:extLst>
          </p:cNvPr>
          <p:cNvSpPr txBox="1"/>
          <p:nvPr/>
        </p:nvSpPr>
        <p:spPr>
          <a:xfrm>
            <a:off x="11092980" y="1668973"/>
            <a:ext cx="789786" cy="61751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JSU</a:t>
            </a: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5FF903A5-2EE1-486D-8E0D-B303120F49BF}"/>
              </a:ext>
            </a:extLst>
          </p:cNvPr>
          <p:cNvSpPr txBox="1"/>
          <p:nvPr/>
        </p:nvSpPr>
        <p:spPr>
          <a:xfrm>
            <a:off x="11071722" y="703853"/>
            <a:ext cx="789786" cy="61751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UAH</a:t>
            </a: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820B5C23-28AE-4C8B-8A25-61A42519D0E8}"/>
              </a:ext>
            </a:extLst>
          </p:cNvPr>
          <p:cNvSpPr txBox="1"/>
          <p:nvPr/>
        </p:nvSpPr>
        <p:spPr>
          <a:xfrm>
            <a:off x="10973236" y="3815447"/>
            <a:ext cx="937240" cy="617517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AUM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F7554A4-A844-4A14-8228-8C41152D5B20}"/>
              </a:ext>
            </a:extLst>
          </p:cNvPr>
          <p:cNvSpPr/>
          <p:nvPr/>
        </p:nvSpPr>
        <p:spPr>
          <a:xfrm>
            <a:off x="8742657" y="703853"/>
            <a:ext cx="23503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+32% since 2014 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05C66FB-9C29-48A2-AAE3-D27F22C2BB49}"/>
              </a:ext>
            </a:extLst>
          </p:cNvPr>
          <p:cNvSpPr/>
          <p:nvPr/>
        </p:nvSpPr>
        <p:spPr>
          <a:xfrm rot="10800000">
            <a:off x="11771930" y="4242095"/>
            <a:ext cx="404472" cy="2590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387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1E023764-F432-478E-B7DC-6C27C27A4CF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0"/>
          <a:ext cx="11704675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4E83D6A-422D-4365-BD70-A059FD33F4B8}"/>
              </a:ext>
            </a:extLst>
          </p:cNvPr>
          <p:cNvSpPr txBox="1"/>
          <p:nvPr/>
        </p:nvSpPr>
        <p:spPr>
          <a:xfrm>
            <a:off x="10995836" y="2266737"/>
            <a:ext cx="1306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Jeff State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9D4B7-25E1-4548-8144-23E4561B649B}"/>
              </a:ext>
            </a:extLst>
          </p:cNvPr>
          <p:cNvSpPr txBox="1"/>
          <p:nvPr/>
        </p:nvSpPr>
        <p:spPr>
          <a:xfrm>
            <a:off x="10995835" y="1883638"/>
            <a:ext cx="11788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Calhoun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A85991-8013-4DA4-8EAC-132042FD011D}"/>
              </a:ext>
            </a:extLst>
          </p:cNvPr>
          <p:cNvSpPr txBox="1"/>
          <p:nvPr/>
        </p:nvSpPr>
        <p:spPr>
          <a:xfrm>
            <a:off x="10967235" y="2895611"/>
            <a:ext cx="1178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Coastal*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4A8F3F-3631-496E-97EB-326351AE8A4F}"/>
              </a:ext>
            </a:extLst>
          </p:cNvPr>
          <p:cNvSpPr txBox="1"/>
          <p:nvPr/>
        </p:nvSpPr>
        <p:spPr>
          <a:xfrm>
            <a:off x="10973436" y="3852600"/>
            <a:ext cx="1178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</a:rPr>
              <a:t>Gadsden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C01A1D2-5A65-4425-A758-0C93157407DC}"/>
              </a:ext>
            </a:extLst>
          </p:cNvPr>
          <p:cNvSpPr txBox="1"/>
          <p:nvPr/>
        </p:nvSpPr>
        <p:spPr>
          <a:xfrm>
            <a:off x="10967234" y="4105984"/>
            <a:ext cx="1178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Hanceville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6921E1-70DE-4DF4-B7D3-36793EEC3C43}"/>
              </a:ext>
            </a:extLst>
          </p:cNvPr>
          <p:cNvSpPr/>
          <p:nvPr/>
        </p:nvSpPr>
        <p:spPr>
          <a:xfrm>
            <a:off x="1377387" y="939018"/>
            <a:ext cx="10716567" cy="3500635"/>
          </a:xfrm>
          <a:prstGeom prst="rect">
            <a:avLst/>
          </a:prstGeom>
          <a:noFill/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9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2A7A26B-09AF-4957-9B6D-D251C926EAE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09006" y="137159"/>
          <a:ext cx="11042468" cy="6568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5432A1C-DFCA-470A-8901-42F2CF63076C}"/>
              </a:ext>
            </a:extLst>
          </p:cNvPr>
          <p:cNvSpPr txBox="1"/>
          <p:nvPr/>
        </p:nvSpPr>
        <p:spPr>
          <a:xfrm>
            <a:off x="7667739" y="4198470"/>
            <a:ext cx="3745735" cy="92333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Only one University has a significant level of dual enrollment activity </a:t>
            </a:r>
          </a:p>
          <a:p>
            <a:r>
              <a:rPr lang="en-US" dirty="0"/>
              <a:t>(Jacksonville State University @ 9.5%)</a:t>
            </a:r>
          </a:p>
        </p:txBody>
      </p:sp>
    </p:spTree>
    <p:extLst>
      <p:ext uri="{BB962C8B-B14F-4D97-AF65-F5344CB8AC3E}">
        <p14:creationId xmlns:p14="http://schemas.microsoft.com/office/powerpoint/2010/main" val="31292345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663509" y="1702439"/>
          <a:ext cx="9340112" cy="4718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rgbClr val="0070C0"/>
                </a:solidFill>
                <a:latin typeface="+mn-lt"/>
              </a:rPr>
              <a:t>Organizational </a:t>
            </a:r>
            <a:r>
              <a:rPr lang="en-US" sz="4000" b="1" i="1" dirty="0">
                <a:solidFill>
                  <a:srgbClr val="0070C0"/>
                </a:solidFill>
                <a:latin typeface="+mn-lt"/>
              </a:rPr>
              <a:t>Effectiveness</a:t>
            </a:r>
            <a:r>
              <a:rPr lang="en-US" sz="4000" dirty="0">
                <a:solidFill>
                  <a:srgbClr val="0070C0"/>
                </a:solidFill>
                <a:latin typeface="+mn-lt"/>
              </a:rPr>
              <a:t> and Efficiency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4180" y="1690688"/>
            <a:ext cx="5065159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Increased degree production even with reduced state support</a:t>
            </a:r>
          </a:p>
        </p:txBody>
      </p:sp>
      <p:sp>
        <p:nvSpPr>
          <p:cNvPr id="3" name="Rectangle 2"/>
          <p:cNvSpPr/>
          <p:nvPr/>
        </p:nvSpPr>
        <p:spPr>
          <a:xfrm>
            <a:off x="3390804" y="4727658"/>
            <a:ext cx="6368859" cy="307777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6">
                <a:lumMod val="75000"/>
              </a:schemeClr>
            </a:solidFill>
          </a:ln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57% increase in productivity on 87% of the 2008 college and university ETF support</a:t>
            </a:r>
          </a:p>
        </p:txBody>
      </p:sp>
    </p:spTree>
    <p:extLst>
      <p:ext uri="{BB962C8B-B14F-4D97-AF65-F5344CB8AC3E}">
        <p14:creationId xmlns:p14="http://schemas.microsoft.com/office/powerpoint/2010/main" val="189627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26C4C1-0AF0-463C-96BA-228D0EA3634B}"/>
              </a:ext>
            </a:extLst>
          </p:cNvPr>
          <p:cNvSpPr/>
          <p:nvPr/>
        </p:nvSpPr>
        <p:spPr>
          <a:xfrm>
            <a:off x="757989" y="3730982"/>
            <a:ext cx="10488664" cy="264691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860658" y="276659"/>
            <a:ext cx="10493142" cy="1408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4800" dirty="0">
                <a:solidFill>
                  <a:srgbClr val="0070C0"/>
                </a:solidFill>
              </a:rPr>
              <a:t>State Support for Higher Education is still below pre-recession levels (2008)</a:t>
            </a:r>
          </a:p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Higher Ed is Funded at 95% of the 2008 budget</a:t>
            </a:r>
          </a:p>
          <a:p>
            <a:pPr marL="0" indent="0">
              <a:buNone/>
            </a:pPr>
            <a:r>
              <a:rPr lang="en-US" sz="4800" dirty="0">
                <a:solidFill>
                  <a:srgbClr val="FF0000"/>
                </a:solidFill>
              </a:rPr>
              <a:t>Institutions at 87%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3A35528-3629-4B32-941B-0A5B7B1E80E2}"/>
              </a:ext>
            </a:extLst>
          </p:cNvPr>
          <p:cNvSpPr txBox="1">
            <a:spLocks/>
          </p:cNvSpPr>
          <p:nvPr/>
        </p:nvSpPr>
        <p:spPr>
          <a:xfrm>
            <a:off x="0" y="3032854"/>
            <a:ext cx="11353800" cy="901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latin typeface="+mn-lt"/>
              </a:rPr>
              <a:t>Approach to Budgeting Postsecondary Education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420F8EF-B588-4EC6-982F-EFF74B0367F4}"/>
              </a:ext>
            </a:extLst>
          </p:cNvPr>
          <p:cNvSpPr txBox="1">
            <a:spLocks/>
          </p:cNvSpPr>
          <p:nvPr/>
        </p:nvSpPr>
        <p:spPr>
          <a:xfrm>
            <a:off x="945347" y="3934424"/>
            <a:ext cx="10488664" cy="26469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Two-pronged approach:  </a:t>
            </a:r>
          </a:p>
          <a:p>
            <a:r>
              <a:rPr lang="en-US" b="1" dirty="0"/>
              <a:t>Foundational Support </a:t>
            </a:r>
            <a:r>
              <a:rPr lang="en-US" dirty="0"/>
              <a:t>– supporting existing operations</a:t>
            </a:r>
          </a:p>
          <a:p>
            <a:r>
              <a:rPr lang="en-US" b="1" dirty="0"/>
              <a:t>Transformational Support </a:t>
            </a:r>
            <a:r>
              <a:rPr lang="en-US" dirty="0"/>
              <a:t>–new initiatives that target state priorities</a:t>
            </a:r>
          </a:p>
          <a:p>
            <a:pPr lvl="1"/>
            <a:r>
              <a:rPr lang="en-US" dirty="0"/>
              <a:t>Increase labor force participation rate</a:t>
            </a:r>
          </a:p>
          <a:p>
            <a:pPr lvl="1"/>
            <a:r>
              <a:rPr lang="en-US" dirty="0"/>
              <a:t>Adding 500,000 credential holders to Alabama’s workforce by 2025</a:t>
            </a:r>
          </a:p>
          <a:p>
            <a:pPr lvl="1"/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32644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070" y="259248"/>
            <a:ext cx="10515600" cy="895784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  <a:latin typeface="+mn-lt"/>
              </a:rPr>
              <a:t>Foundational Support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070" y="1339549"/>
            <a:ext cx="10822248" cy="551845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$77,648,227 </a:t>
            </a:r>
            <a:r>
              <a:rPr lang="en-US" dirty="0">
                <a:cs typeface="Arial" panose="020B0604020202020204" pitchFamily="34" charset="0"/>
              </a:rPr>
              <a:t>increase over the previous year. Provides a 5% increase for </a:t>
            </a:r>
            <a:r>
              <a:rPr lang="en-US" dirty="0" err="1">
                <a:cs typeface="Arial" panose="020B0604020202020204" pitchFamily="34" charset="0"/>
              </a:rPr>
              <a:t>for</a:t>
            </a:r>
            <a:r>
              <a:rPr lang="en-US" dirty="0">
                <a:cs typeface="Arial" panose="020B0604020202020204" pitchFamily="34" charset="0"/>
              </a:rPr>
              <a:t> all colleges and universities.  (</a:t>
            </a:r>
            <a:r>
              <a:rPr lang="en-US" i="1" dirty="0">
                <a:solidFill>
                  <a:srgbClr val="0070C0"/>
                </a:solidFill>
                <a:cs typeface="Arial" panose="020B0604020202020204" pitchFamily="34" charset="0"/>
              </a:rPr>
              <a:t>Represents 4% of total HE budget</a:t>
            </a:r>
            <a:r>
              <a:rPr lang="en-US" dirty="0"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$3,029,672 </a:t>
            </a:r>
            <a:r>
              <a:rPr lang="en-US" dirty="0"/>
              <a:t>increase for adjustments related to employee benefits. </a:t>
            </a:r>
            <a:r>
              <a:rPr lang="en-US" dirty="0">
                <a:cs typeface="Arial" panose="020B0604020202020204" pitchFamily="34" charset="0"/>
              </a:rPr>
              <a:t>(</a:t>
            </a:r>
            <a:r>
              <a:rPr lang="en-US" i="1" dirty="0">
                <a:solidFill>
                  <a:srgbClr val="0070C0"/>
                </a:solidFill>
                <a:cs typeface="Arial" panose="020B0604020202020204" pitchFamily="34" charset="0"/>
              </a:rPr>
              <a:t>Represents less than 1/4% of total HE budget</a:t>
            </a:r>
            <a:r>
              <a:rPr lang="en-US" dirty="0">
                <a:cs typeface="Arial" panose="020B0604020202020204" pitchFamily="34" charset="0"/>
              </a:rPr>
              <a:t>)</a:t>
            </a:r>
            <a:endParaRPr lang="en-US" dirty="0"/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$10,514,497 </a:t>
            </a:r>
            <a:r>
              <a:rPr lang="en-US" dirty="0"/>
              <a:t>for equity adjustments for institutions funded significantly below institutions with similar role, scope and missions</a:t>
            </a:r>
            <a:r>
              <a:rPr lang="en-US" dirty="0">
                <a:cs typeface="Arial" panose="020B0604020202020204" pitchFamily="34" charset="0"/>
              </a:rPr>
              <a:t>. (</a:t>
            </a:r>
            <a:r>
              <a:rPr lang="en-US" i="1" dirty="0">
                <a:solidFill>
                  <a:srgbClr val="0070C0"/>
                </a:solidFill>
                <a:cs typeface="Arial" panose="020B0604020202020204" pitchFamily="34" charset="0"/>
              </a:rPr>
              <a:t>Represents 1/2% of total HE budget</a:t>
            </a:r>
            <a:r>
              <a:rPr lang="en-US" dirty="0">
                <a:cs typeface="Arial" panose="020B0604020202020204" pitchFamily="34" charset="0"/>
              </a:rPr>
              <a:t>)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6">
                    <a:lumMod val="50000"/>
                  </a:schemeClr>
                </a:solidFill>
                <a:cs typeface="Arial" panose="020B0604020202020204" pitchFamily="34" charset="0"/>
              </a:rPr>
              <a:t>$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2,394,775 </a:t>
            </a:r>
            <a:r>
              <a:rPr lang="en-US" dirty="0"/>
              <a:t>for a</a:t>
            </a:r>
            <a:r>
              <a:rPr lang="en-US" dirty="0">
                <a:cs typeface="Arial" panose="020B0604020202020204" pitchFamily="34" charset="0"/>
              </a:rPr>
              <a:t>djustments to existing statewide lines --land grant alliance (AALGA), EPSCOR, Libraries (NAAL), financial aid. (</a:t>
            </a:r>
            <a:r>
              <a:rPr lang="en-US" i="1" dirty="0">
                <a:solidFill>
                  <a:srgbClr val="0070C0"/>
                </a:solidFill>
                <a:cs typeface="Arial" panose="020B0604020202020204" pitchFamily="34" charset="0"/>
              </a:rPr>
              <a:t>Represents less than 1/4% of total HE budget</a:t>
            </a:r>
            <a:r>
              <a:rPr lang="en-US" dirty="0">
                <a:cs typeface="Arial" panose="020B0604020202020204" pitchFamily="34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942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8916" y="1940557"/>
            <a:ext cx="10515600" cy="4351338"/>
          </a:xfrm>
        </p:spPr>
        <p:txBody>
          <a:bodyPr>
            <a:normAutofit fontScale="92500"/>
          </a:bodyPr>
          <a:lstStyle/>
          <a:p>
            <a:pPr marL="457200" lvl="1" indent="0">
              <a:lnSpc>
                <a:spcPct val="110000"/>
              </a:lnSpc>
              <a:buNone/>
            </a:pPr>
            <a:r>
              <a:rPr lang="en-US" b="1" dirty="0">
                <a:cs typeface="Arial" panose="020B0604020202020204" pitchFamily="34" charset="0"/>
              </a:rPr>
              <a:t>1) Career Promise</a:t>
            </a:r>
            <a:r>
              <a:rPr lang="en-US" dirty="0">
                <a:cs typeface="Arial" panose="020B0604020202020204" pitchFamily="34" charset="0"/>
              </a:rPr>
              <a:t> – </a:t>
            </a:r>
            <a:r>
              <a:rPr lang="en-US" b="1" dirty="0">
                <a:solidFill>
                  <a:schemeClr val="accent6"/>
                </a:solidFill>
                <a:cs typeface="Arial" panose="020B0604020202020204" pitchFamily="34" charset="0"/>
              </a:rPr>
              <a:t>($2,500,000) </a:t>
            </a:r>
            <a:r>
              <a:rPr lang="en-US" dirty="0">
                <a:cs typeface="Arial" panose="020B0604020202020204" pitchFamily="34" charset="0"/>
              </a:rPr>
              <a:t>This program would provide funds for a pilot project that would fund high school students of Temporary Assistance for Needy Families (TANF) / Supplemental Nutrition Assistance Program (SNAP) families to fully participate in dual enrollment technical programs at a community or technical college that lead to an industry and postsecondary credential in a career field that is in high demand in the region. The federal government will award matching funds (50%) for this activity based upon prior year state funding.</a:t>
            </a:r>
          </a:p>
          <a:p>
            <a:pPr marL="457200" lvl="1" indent="0">
              <a:lnSpc>
                <a:spcPct val="110000"/>
              </a:lnSpc>
              <a:buNone/>
            </a:pPr>
            <a:r>
              <a:rPr lang="en-US" b="1" dirty="0">
                <a:cs typeface="Arial" panose="020B0604020202020204" pitchFamily="34" charset="0"/>
              </a:rPr>
              <a:t>2) College Promise </a:t>
            </a:r>
            <a:r>
              <a:rPr lang="en-US" dirty="0">
                <a:cs typeface="Arial" panose="020B0604020202020204" pitchFamily="34" charset="0"/>
              </a:rPr>
              <a:t>– </a:t>
            </a:r>
            <a:r>
              <a:rPr lang="en-US" b="1" dirty="0">
                <a:solidFill>
                  <a:schemeClr val="accent6"/>
                </a:solidFill>
                <a:cs typeface="Arial" panose="020B0604020202020204" pitchFamily="34" charset="0"/>
              </a:rPr>
              <a:t>($5,000,000) </a:t>
            </a:r>
            <a:r>
              <a:rPr lang="en-US" dirty="0">
                <a:cs typeface="Arial" panose="020B0604020202020204" pitchFamily="34" charset="0"/>
              </a:rPr>
              <a:t>This program would provide funds for a pilot project designed to financially support individuals from TANF/SNAP families to return to college and complete a degree.  The federal government will award matching funds (50%) for this activity based upon prior year state funding.</a:t>
            </a:r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080995" y="142255"/>
            <a:ext cx="10515600" cy="821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+mn-lt"/>
              </a:rPr>
              <a:t>Transformational Support  </a:t>
            </a:r>
            <a:r>
              <a:rPr lang="en-US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-$27,560,000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0995" y="6107229"/>
            <a:ext cx="88760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Transformational support items are found as new statewide initiatives in the ACHE budget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97BB9D-F853-457C-9457-F2188E655D84}"/>
              </a:ext>
            </a:extLst>
          </p:cNvPr>
          <p:cNvSpPr/>
          <p:nvPr/>
        </p:nvSpPr>
        <p:spPr>
          <a:xfrm>
            <a:off x="1580842" y="954800"/>
            <a:ext cx="8202256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n-US" sz="2800" dirty="0"/>
              <a:t>Increase Alabama’s labor force participation rate of 57.6 percent to the national average by 2025.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231E92-919D-4DDE-B77A-C02BE613411A}"/>
              </a:ext>
            </a:extLst>
          </p:cNvPr>
          <p:cNvSpPr/>
          <p:nvPr/>
        </p:nvSpPr>
        <p:spPr>
          <a:xfrm>
            <a:off x="469233" y="1940557"/>
            <a:ext cx="10641772" cy="4628685"/>
          </a:xfrm>
          <a:prstGeom prst="rect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58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0EE08BF-19A2-4CEA-B331-B83B7D6DD7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38" y="3038587"/>
            <a:ext cx="3427834" cy="308599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938" y="1312799"/>
            <a:ext cx="11126124" cy="518111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cs typeface="Arial" panose="020B0604020202020204" pitchFamily="34" charset="0"/>
              </a:rPr>
              <a:t>3) Higher Education Transformation Fund </a:t>
            </a:r>
            <a:r>
              <a:rPr lang="en-US" sz="2400" dirty="0">
                <a:cs typeface="Arial" panose="020B0604020202020204" pitchFamily="34" charset="0"/>
              </a:rPr>
              <a:t>– </a:t>
            </a:r>
            <a:r>
              <a:rPr lang="en-US" sz="2400" b="1" dirty="0">
                <a:solidFill>
                  <a:schemeClr val="accent6"/>
                </a:solidFill>
                <a:cs typeface="Arial" panose="020B0604020202020204" pitchFamily="34" charset="0"/>
              </a:rPr>
              <a:t>($10,000,000) </a:t>
            </a:r>
            <a:r>
              <a:rPr lang="en-US" sz="2400" dirty="0">
                <a:cs typeface="Arial" panose="020B0604020202020204" pitchFamily="34" charset="0"/>
              </a:rPr>
              <a:t>This program would provide funds to </a:t>
            </a:r>
            <a:r>
              <a:rPr lang="en-US" sz="2400" u="sng" dirty="0">
                <a:cs typeface="Arial" panose="020B0604020202020204" pitchFamily="34" charset="0"/>
              </a:rPr>
              <a:t>expand academic and technical programs that directly lead to careers </a:t>
            </a:r>
            <a:r>
              <a:rPr lang="en-US" sz="2400" dirty="0">
                <a:cs typeface="Arial" panose="020B0604020202020204" pitchFamily="34" charset="0"/>
              </a:rPr>
              <a:t>in high demand in the state.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cs typeface="Arial" panose="020B0604020202020204" pitchFamily="34" charset="0"/>
              </a:rPr>
              <a:t> Colleges and universities will respond to a </a:t>
            </a:r>
            <a:r>
              <a:rPr lang="en-US" sz="2400" u="sng" dirty="0">
                <a:cs typeface="Arial" panose="020B0604020202020204" pitchFamily="34" charset="0"/>
              </a:rPr>
              <a:t>competitive RFP to address specific workforce shortages</a:t>
            </a:r>
            <a:r>
              <a:rPr lang="en-US" sz="2400" dirty="0">
                <a:cs typeface="Arial" panose="020B0604020202020204" pitchFamily="34" charset="0"/>
              </a:rPr>
              <a:t> as identified by the Governor’s Office of Education and Workforce Transformation (GOEWT).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80995" y="142255"/>
            <a:ext cx="10515600" cy="821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+mn-lt"/>
              </a:rPr>
              <a:t>Transformational Support </a:t>
            </a:r>
            <a:r>
              <a:rPr lang="en-US" dirty="0">
                <a:solidFill>
                  <a:srgbClr val="5B9BD5">
                    <a:lumMod val="75000"/>
                  </a:srgbClr>
                </a:solidFill>
                <a:cs typeface="Arial" panose="020B0604020202020204" pitchFamily="34" charset="0"/>
              </a:rPr>
              <a:t>(continued)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0710" y="6124577"/>
            <a:ext cx="9066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Transformational support items are found as new statewide initiatives within the ACHE budget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8C0E70-8478-4592-9EC6-DEDF3CF4E603}"/>
              </a:ext>
            </a:extLst>
          </p:cNvPr>
          <p:cNvSpPr/>
          <p:nvPr/>
        </p:nvSpPr>
        <p:spPr>
          <a:xfrm>
            <a:off x="1080995" y="794820"/>
            <a:ext cx="9831647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adding 500,000 credential holders to Alabama’s workforce by 2025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B42940-093E-4B09-A58D-84AC4C0CA54A}"/>
              </a:ext>
            </a:extLst>
          </p:cNvPr>
          <p:cNvSpPr/>
          <p:nvPr/>
        </p:nvSpPr>
        <p:spPr>
          <a:xfrm>
            <a:off x="469232" y="1318040"/>
            <a:ext cx="11126123" cy="5397705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4978CE-AEE5-45CE-B262-94ACC41446DB}"/>
              </a:ext>
            </a:extLst>
          </p:cNvPr>
          <p:cNvSpPr txBox="1"/>
          <p:nvPr/>
        </p:nvSpPr>
        <p:spPr>
          <a:xfrm>
            <a:off x="3960771" y="3446921"/>
            <a:ext cx="7634583" cy="23083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Target identified workforce needs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Expand programs that can most effectively and efficiently address that specific need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Address regional  or statewide need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One-time allocation to support a sustainable effort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Open to proposals from colleges or universities</a:t>
            </a:r>
          </a:p>
        </p:txBody>
      </p:sp>
    </p:spTree>
    <p:extLst>
      <p:ext uri="{BB962C8B-B14F-4D97-AF65-F5344CB8AC3E}">
        <p14:creationId xmlns:p14="http://schemas.microsoft.com/office/powerpoint/2010/main" val="3803197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938" y="1312799"/>
            <a:ext cx="11126124" cy="518111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cs typeface="Arial" panose="020B0604020202020204" pitchFamily="34" charset="0"/>
              </a:rPr>
              <a:t>4) Performance Funding </a:t>
            </a:r>
            <a:r>
              <a:rPr lang="en-US" sz="2400" dirty="0">
                <a:cs typeface="Arial" panose="020B0604020202020204" pitchFamily="34" charset="0"/>
              </a:rPr>
              <a:t>– </a:t>
            </a:r>
            <a:r>
              <a:rPr lang="en-US" sz="2400" b="1" dirty="0">
                <a:solidFill>
                  <a:schemeClr val="accent6"/>
                </a:solidFill>
                <a:cs typeface="Arial" panose="020B0604020202020204" pitchFamily="34" charset="0"/>
              </a:rPr>
              <a:t>($10,000,000) </a:t>
            </a:r>
            <a:r>
              <a:rPr lang="en-US" sz="2400" dirty="0">
                <a:cs typeface="Arial" panose="020B0604020202020204" pitchFamily="34" charset="0"/>
              </a:rPr>
              <a:t>This program would </a:t>
            </a:r>
            <a:r>
              <a:rPr lang="en-US" sz="2400" u="sng" dirty="0">
                <a:cs typeface="Arial" panose="020B0604020202020204" pitchFamily="34" charset="0"/>
              </a:rPr>
              <a:t>reward colleges and universities that show improvement in performance. </a:t>
            </a:r>
            <a:r>
              <a:rPr lang="en-US" sz="2400" dirty="0"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cs typeface="Arial" panose="020B0604020202020204" pitchFamily="34" charset="0"/>
              </a:rPr>
              <a:t>Funds would support the existing CC performance-funding effort and a university sector performance funding construct.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cs typeface="Arial" panose="020B0604020202020204" pitchFamily="34" charset="0"/>
              </a:rPr>
              <a:t>HCM Strategist is working with universities to see if agreement can be made on measures, incentives, timeline, etc.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cs typeface="Arial" panose="020B0604020202020204" pitchFamily="34" charset="0"/>
              </a:rPr>
              <a:t>ACHE has also proposed a university performance rubric that could be utilized:</a:t>
            </a:r>
          </a:p>
          <a:p>
            <a:pPr lvl="7">
              <a:lnSpc>
                <a:spcPct val="100000"/>
              </a:lnSpc>
            </a:pPr>
            <a:r>
              <a:rPr lang="en-US" sz="2000" dirty="0">
                <a:cs typeface="Arial" panose="020B0604020202020204" pitchFamily="34" charset="0"/>
              </a:rPr>
              <a:t>In FY20-21, each university would receive a proportional amount of funds to establish on-campus efforts to improve student success. </a:t>
            </a:r>
          </a:p>
          <a:p>
            <a:pPr lvl="7">
              <a:lnSpc>
                <a:spcPct val="100000"/>
              </a:lnSpc>
            </a:pPr>
            <a:r>
              <a:rPr lang="en-US" sz="2000" dirty="0">
                <a:cs typeface="Arial" panose="020B0604020202020204" pitchFamily="34" charset="0"/>
              </a:rPr>
              <a:t>In future years, receipt of funds will be based upon performance on retention, graduation, degree production and two institutional specific measures associated with their institutional missions</a:t>
            </a:r>
            <a:r>
              <a:rPr lang="en-US" sz="2400" dirty="0">
                <a:cs typeface="Arial" panose="020B0604020202020204" pitchFamily="34" charset="0"/>
              </a:rPr>
              <a:t>. </a:t>
            </a:r>
          </a:p>
          <a:p>
            <a:pPr marL="0" indent="0">
              <a:lnSpc>
                <a:spcPct val="100000"/>
              </a:lnSpc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80995" y="142255"/>
            <a:ext cx="10515600" cy="821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+mn-lt"/>
              </a:rPr>
              <a:t>Transformational Support </a:t>
            </a:r>
            <a:r>
              <a:rPr lang="en-US" dirty="0">
                <a:solidFill>
                  <a:srgbClr val="5B9BD5">
                    <a:lumMod val="75000"/>
                  </a:srgbClr>
                </a:solidFill>
                <a:cs typeface="Arial" panose="020B0604020202020204" pitchFamily="34" charset="0"/>
              </a:rPr>
              <a:t>(continued)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0710" y="6124577"/>
            <a:ext cx="9066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Transformational support items are found as new statewide initiatives within the ACHE budget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8C0E70-8478-4592-9EC6-DEDF3CF4E603}"/>
              </a:ext>
            </a:extLst>
          </p:cNvPr>
          <p:cNvSpPr/>
          <p:nvPr/>
        </p:nvSpPr>
        <p:spPr>
          <a:xfrm>
            <a:off x="1080995" y="794820"/>
            <a:ext cx="9831647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adding 500,000 credential holders to Alabama’s workforce by 2025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B42940-093E-4B09-A58D-84AC4C0CA54A}"/>
              </a:ext>
            </a:extLst>
          </p:cNvPr>
          <p:cNvSpPr/>
          <p:nvPr/>
        </p:nvSpPr>
        <p:spPr>
          <a:xfrm>
            <a:off x="469232" y="1318040"/>
            <a:ext cx="11126123" cy="5397705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FA5733-358B-4865-AE95-49F598E4F6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710" y="4369589"/>
            <a:ext cx="2827779" cy="1691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9193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938" y="1312799"/>
            <a:ext cx="11126124" cy="518111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b="1" dirty="0">
                <a:cs typeface="Arial" panose="020B0604020202020204" pitchFamily="34" charset="0"/>
              </a:rPr>
              <a:t>5) Support of Alabama College Network </a:t>
            </a:r>
            <a:r>
              <a:rPr lang="en-US" sz="2400" dirty="0">
                <a:cs typeface="Arial" panose="020B0604020202020204" pitchFamily="34" charset="0"/>
              </a:rPr>
              <a:t>–  </a:t>
            </a:r>
            <a:r>
              <a:rPr lang="en-US" sz="2400" b="1" dirty="0">
                <a:solidFill>
                  <a:schemeClr val="accent6"/>
                </a:solidFill>
                <a:cs typeface="Arial" panose="020B0604020202020204" pitchFamily="34" charset="0"/>
              </a:rPr>
              <a:t>($60,000) </a:t>
            </a:r>
            <a:r>
              <a:rPr lang="en-US" sz="2400" dirty="0">
                <a:cs typeface="Arial" panose="020B0604020202020204" pitchFamily="34" charset="0"/>
              </a:rPr>
              <a:t>This program would provide support initiatives that help adults begin or return to college to obtain a degree.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Helping our current working population gain the knowledge, skills and credentials necessary to compete for jobs in the modern economy. </a:t>
            </a:r>
          </a:p>
          <a:p>
            <a:pPr>
              <a:lnSpc>
                <a:spcPct val="10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Project is a collaboration with Alabama Possible.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80995" y="142255"/>
            <a:ext cx="10515600" cy="821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070C0"/>
                </a:solidFill>
                <a:latin typeface="+mn-lt"/>
              </a:rPr>
              <a:t>Transformational Support </a:t>
            </a:r>
            <a:r>
              <a:rPr lang="en-US" dirty="0">
                <a:solidFill>
                  <a:srgbClr val="5B9BD5">
                    <a:lumMod val="75000"/>
                  </a:srgbClr>
                </a:solidFill>
                <a:cs typeface="Arial" panose="020B0604020202020204" pitchFamily="34" charset="0"/>
              </a:rPr>
              <a:t>(continued)</a:t>
            </a:r>
            <a:r>
              <a:rPr lang="en-US" b="1" dirty="0">
                <a:solidFill>
                  <a:srgbClr val="0070C0"/>
                </a:solidFill>
                <a:latin typeface="+mn-lt"/>
              </a:rPr>
              <a:t>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0710" y="6124577"/>
            <a:ext cx="9066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Transformational support items are found as new statewide initiatives within the ACHE budget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8C0E70-8478-4592-9EC6-DEDF3CF4E603}"/>
              </a:ext>
            </a:extLst>
          </p:cNvPr>
          <p:cNvSpPr/>
          <p:nvPr/>
        </p:nvSpPr>
        <p:spPr>
          <a:xfrm>
            <a:off x="1080995" y="794820"/>
            <a:ext cx="9831647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adding 500,000 credential holders to Alabama’s workforce by 2025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B42940-093E-4B09-A58D-84AC4C0CA54A}"/>
              </a:ext>
            </a:extLst>
          </p:cNvPr>
          <p:cNvSpPr/>
          <p:nvPr/>
        </p:nvSpPr>
        <p:spPr>
          <a:xfrm>
            <a:off x="469232" y="1318040"/>
            <a:ext cx="11126123" cy="5397705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D76C16-3A3A-4078-B9F8-D47A937384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8840" y="3597224"/>
            <a:ext cx="7835956" cy="205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64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619250" y="349098"/>
            <a:ext cx="9144000" cy="63844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rgbClr val="0070C0"/>
                </a:solidFill>
                <a:latin typeface="+mn-lt"/>
              </a:rPr>
              <a:t>New Funds Request for FY 2020-2021</a:t>
            </a:r>
          </a:p>
        </p:txBody>
      </p:sp>
      <p:sp>
        <p:nvSpPr>
          <p:cNvPr id="4" name="Rectangle 3"/>
          <p:cNvSpPr/>
          <p:nvPr/>
        </p:nvSpPr>
        <p:spPr>
          <a:xfrm>
            <a:off x="1619250" y="1212270"/>
            <a:ext cx="1050377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cs typeface="Arial" panose="020B0604020202020204" pitchFamily="34" charset="0"/>
              </a:rPr>
              <a:t>Increase Recommended for the Universities - </a:t>
            </a:r>
            <a:r>
              <a:rPr lang="en-US" sz="2800" b="1" dirty="0">
                <a:solidFill>
                  <a:srgbClr val="FF0000"/>
                </a:solidFill>
                <a:cs typeface="Arial" panose="020B0604020202020204" pitchFamily="34" charset="0"/>
              </a:rPr>
              <a:t>$72,926,726</a:t>
            </a:r>
          </a:p>
          <a:p>
            <a:endParaRPr lang="en-US" sz="2800" b="1" dirty="0">
              <a:cs typeface="Arial" panose="020B0604020202020204" pitchFamily="34" charset="0"/>
            </a:endParaRPr>
          </a:p>
          <a:p>
            <a:r>
              <a:rPr lang="en-US" sz="2800" b="1" dirty="0">
                <a:cs typeface="Arial" panose="020B0604020202020204" pitchFamily="34" charset="0"/>
              </a:rPr>
              <a:t>Increase Recommended for the Two-Year Colleges - </a:t>
            </a:r>
            <a:r>
              <a:rPr lang="en-US" sz="2800" b="1" dirty="0">
                <a:solidFill>
                  <a:schemeClr val="accent6"/>
                </a:solidFill>
                <a:cs typeface="Arial" panose="020B0604020202020204" pitchFamily="34" charset="0"/>
              </a:rPr>
              <a:t>$18,265,670</a:t>
            </a:r>
          </a:p>
          <a:p>
            <a:endParaRPr lang="en-US" sz="2800" b="1" dirty="0">
              <a:cs typeface="Arial" panose="020B0604020202020204" pitchFamily="34" charset="0"/>
            </a:endParaRPr>
          </a:p>
          <a:p>
            <a:r>
              <a:rPr lang="en-US" sz="2800" b="1" dirty="0">
                <a:cs typeface="Arial" panose="020B0604020202020204" pitchFamily="34" charset="0"/>
              </a:rPr>
              <a:t>Increase Recommended for the Statewide Lines - </a:t>
            </a:r>
            <a:r>
              <a:rPr lang="en-US" sz="2800" b="1" dirty="0">
                <a:solidFill>
                  <a:schemeClr val="accent1"/>
                </a:solidFill>
                <a:cs typeface="Arial" panose="020B0604020202020204" pitchFamily="34" charset="0"/>
              </a:rPr>
              <a:t>$29,954,775</a:t>
            </a:r>
          </a:p>
          <a:p>
            <a:endParaRPr lang="en-US" sz="2800" b="1" dirty="0">
              <a:cs typeface="Arial" panose="020B0604020202020204" pitchFamily="34" charset="0"/>
            </a:endParaRPr>
          </a:p>
          <a:p>
            <a:r>
              <a:rPr lang="en-US" sz="2800" b="1" dirty="0">
                <a:cs typeface="Arial" panose="020B0604020202020204" pitchFamily="34" charset="0"/>
              </a:rPr>
              <a:t>Total CBR Increase FY 2020-2021 -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  <a:cs typeface="Arial" panose="020B0604020202020204" pitchFamily="34" charset="0"/>
              </a:rPr>
              <a:t>$121,147,171</a:t>
            </a:r>
            <a:endParaRPr lang="en-US" sz="2800" b="1" dirty="0"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77" y="5057778"/>
            <a:ext cx="2338754" cy="15067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6669" y="4768549"/>
            <a:ext cx="7782866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The proposed increase is  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</a:rPr>
              <a:t>6.8%</a:t>
            </a:r>
            <a:r>
              <a:rPr lang="en-US" sz="2800" b="1" dirty="0"/>
              <a:t>  over the prior year budget from $1,781,976,325 to $1,903,123,496</a:t>
            </a:r>
          </a:p>
        </p:txBody>
      </p:sp>
    </p:spTree>
    <p:extLst>
      <p:ext uri="{BB962C8B-B14F-4D97-AF65-F5344CB8AC3E}">
        <p14:creationId xmlns:p14="http://schemas.microsoft.com/office/powerpoint/2010/main" val="8680226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0197"/>
          <a:stretch/>
        </p:blipFill>
        <p:spPr>
          <a:xfrm>
            <a:off x="1440666" y="54569"/>
            <a:ext cx="8954474" cy="6748862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B2715F1B-4C19-4A9C-916F-24E8A56340D7}"/>
              </a:ext>
            </a:extLst>
          </p:cNvPr>
          <p:cNvSpPr/>
          <p:nvPr/>
        </p:nvSpPr>
        <p:spPr>
          <a:xfrm>
            <a:off x="3844413" y="3991898"/>
            <a:ext cx="3598606" cy="216311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AF0E45B-7DA4-4667-9650-8D0D8347EE22}"/>
              </a:ext>
            </a:extLst>
          </p:cNvPr>
          <p:cNvSpPr/>
          <p:nvPr/>
        </p:nvSpPr>
        <p:spPr>
          <a:xfrm>
            <a:off x="3844414" y="4178712"/>
            <a:ext cx="3598606" cy="216310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5DC99B4-7BCC-4F2C-BBDA-A053B4CBE8CA}"/>
              </a:ext>
            </a:extLst>
          </p:cNvPr>
          <p:cNvSpPr/>
          <p:nvPr/>
        </p:nvSpPr>
        <p:spPr>
          <a:xfrm>
            <a:off x="4537589" y="5914106"/>
            <a:ext cx="2816940" cy="21631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6EEFB6B-25B6-4E97-A305-CD69BA0EC9B0}"/>
              </a:ext>
            </a:extLst>
          </p:cNvPr>
          <p:cNvSpPr/>
          <p:nvPr/>
        </p:nvSpPr>
        <p:spPr>
          <a:xfrm>
            <a:off x="4537589" y="6130415"/>
            <a:ext cx="2816940" cy="21631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C412206F-9261-4024-8039-2E8C19156749}"/>
              </a:ext>
            </a:extLst>
          </p:cNvPr>
          <p:cNvSpPr/>
          <p:nvPr/>
        </p:nvSpPr>
        <p:spPr>
          <a:xfrm>
            <a:off x="4746524" y="6358768"/>
            <a:ext cx="2608005" cy="21631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450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607"/>
          <a:stretch/>
        </p:blipFill>
        <p:spPr>
          <a:xfrm>
            <a:off x="1625600" y="152862"/>
            <a:ext cx="8491794" cy="6453195"/>
          </a:xfrm>
          <a:prstGeom prst="rect">
            <a:avLst/>
          </a:prstGeom>
        </p:spPr>
      </p:pic>
      <p:sp>
        <p:nvSpPr>
          <p:cNvPr id="2" name="Arrow: Right 1">
            <a:extLst>
              <a:ext uri="{FF2B5EF4-FFF2-40B4-BE49-F238E27FC236}">
                <a16:creationId xmlns:a16="http://schemas.microsoft.com/office/drawing/2014/main" id="{2F93A74C-CC1D-48A3-9A58-5CE9C075E28B}"/>
              </a:ext>
            </a:extLst>
          </p:cNvPr>
          <p:cNvSpPr/>
          <p:nvPr/>
        </p:nvSpPr>
        <p:spPr>
          <a:xfrm>
            <a:off x="5099664" y="5960012"/>
            <a:ext cx="1212646" cy="2244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23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80D8CEBB-63D1-4B9A-A239-9D4C1F112A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0437803"/>
              </p:ext>
            </p:extLst>
          </p:nvPr>
        </p:nvGraphicFramePr>
        <p:xfrm>
          <a:off x="0" y="307012"/>
          <a:ext cx="11798300" cy="581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Worksheet" r:id="rId3" imgW="11798329" imgH="5816554" progId="Excel.Sheet.12">
                  <p:embed/>
                </p:oleObj>
              </mc:Choice>
              <mc:Fallback>
                <p:oleObj name="Worksheet" r:id="rId3" imgW="11798329" imgH="581655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307012"/>
                        <a:ext cx="11798300" cy="5816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7898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381" t="3682" r="994" b="1903"/>
          <a:stretch/>
        </p:blipFill>
        <p:spPr>
          <a:xfrm>
            <a:off x="403123" y="737419"/>
            <a:ext cx="11120283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54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FC82981-FBE2-4DE5-B7D1-015FC2CCD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204" y="480627"/>
            <a:ext cx="8904214" cy="60198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15204" y="6346593"/>
            <a:ext cx="25033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College </a:t>
            </a:r>
            <a:r>
              <a:rPr lang="en-US" sz="1400" dirty="0" err="1"/>
              <a:t>InSight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13055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5357</TotalTime>
  <Words>1141</Words>
  <Application>Microsoft Office PowerPoint</Application>
  <PresentationFormat>Widescreen</PresentationFormat>
  <Paragraphs>124</Paragraphs>
  <Slides>22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Worksheet</vt:lpstr>
      <vt:lpstr>PowerPoint Presentation</vt:lpstr>
      <vt:lpstr>Commission on Higher Education Responsibilities</vt:lpstr>
      <vt:lpstr>Strong Start, Strong Finish:  An Education-to-Workforce Vision for Alabama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Organizational Effectiveness and Efficiency </vt:lpstr>
      <vt:lpstr>PowerPoint Presentation</vt:lpstr>
      <vt:lpstr>Foundational Support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Jim Purcell</dc:creator>
  <cp:lastModifiedBy>Susan Cagle</cp:lastModifiedBy>
  <cp:revision>181</cp:revision>
  <cp:lastPrinted>2020-01-21T14:22:40Z</cp:lastPrinted>
  <dcterms:created xsi:type="dcterms:W3CDTF">2019-12-20T14:37:27Z</dcterms:created>
  <dcterms:modified xsi:type="dcterms:W3CDTF">2020-01-21T14:44:29Z</dcterms:modified>
</cp:coreProperties>
</file>