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vml" ContentType="application/vnd.openxmlformats-officedocument.vmlDrawing"/>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949" r:id="rId1"/>
    <p:sldMasterId id="2147483961" r:id="rId2"/>
    <p:sldMasterId id="2147483992" r:id="rId3"/>
    <p:sldMasterId id="2147484004" r:id="rId4"/>
    <p:sldMasterId id="2147484016" r:id="rId5"/>
  </p:sldMasterIdLst>
  <p:notesMasterIdLst>
    <p:notesMasterId r:id="rId146"/>
  </p:notesMasterIdLst>
  <p:sldIdLst>
    <p:sldId id="1195" r:id="rId6"/>
    <p:sldId id="262" r:id="rId7"/>
    <p:sldId id="263" r:id="rId8"/>
    <p:sldId id="967" r:id="rId9"/>
    <p:sldId id="2939" r:id="rId10"/>
    <p:sldId id="2935" r:id="rId11"/>
    <p:sldId id="2940" r:id="rId12"/>
    <p:sldId id="2076" r:id="rId13"/>
    <p:sldId id="266" r:id="rId14"/>
    <p:sldId id="1657" r:id="rId15"/>
    <p:sldId id="2938" r:id="rId16"/>
    <p:sldId id="2952" r:id="rId17"/>
    <p:sldId id="2947" r:id="rId18"/>
    <p:sldId id="256" r:id="rId19"/>
    <p:sldId id="1906" r:id="rId20"/>
    <p:sldId id="2874" r:id="rId21"/>
    <p:sldId id="2875" r:id="rId22"/>
    <p:sldId id="297" r:id="rId23"/>
    <p:sldId id="322" r:id="rId24"/>
    <p:sldId id="2948" r:id="rId25"/>
    <p:sldId id="277" r:id="rId26"/>
    <p:sldId id="354" r:id="rId27"/>
    <p:sldId id="293" r:id="rId28"/>
    <p:sldId id="276" r:id="rId29"/>
    <p:sldId id="353" r:id="rId30"/>
    <p:sldId id="355" r:id="rId31"/>
    <p:sldId id="324" r:id="rId32"/>
    <p:sldId id="325" r:id="rId33"/>
    <p:sldId id="264" r:id="rId34"/>
    <p:sldId id="2949" r:id="rId35"/>
    <p:sldId id="2950" r:id="rId36"/>
    <p:sldId id="300" r:id="rId37"/>
    <p:sldId id="327" r:id="rId38"/>
    <p:sldId id="258" r:id="rId39"/>
    <p:sldId id="2951" r:id="rId40"/>
    <p:sldId id="301" r:id="rId41"/>
    <p:sldId id="259" r:id="rId42"/>
    <p:sldId id="282" r:id="rId43"/>
    <p:sldId id="1030" r:id="rId44"/>
    <p:sldId id="2945" r:id="rId45"/>
    <p:sldId id="265" r:id="rId46"/>
    <p:sldId id="2327" r:id="rId47"/>
    <p:sldId id="2328" r:id="rId48"/>
    <p:sldId id="2866" r:id="rId49"/>
    <p:sldId id="260" r:id="rId50"/>
    <p:sldId id="261" r:id="rId51"/>
    <p:sldId id="2867" r:id="rId52"/>
    <p:sldId id="2868" r:id="rId53"/>
    <p:sldId id="2324" r:id="rId54"/>
    <p:sldId id="372" r:id="rId55"/>
    <p:sldId id="2920" r:id="rId56"/>
    <p:sldId id="2859" r:id="rId57"/>
    <p:sldId id="2860" r:id="rId58"/>
    <p:sldId id="2861" r:id="rId59"/>
    <p:sldId id="2862" r:id="rId60"/>
    <p:sldId id="2863" r:id="rId61"/>
    <p:sldId id="2936" r:id="rId62"/>
    <p:sldId id="2865" r:id="rId63"/>
    <p:sldId id="2325" r:id="rId64"/>
    <p:sldId id="2923" r:id="rId65"/>
    <p:sldId id="1748" r:id="rId66"/>
    <p:sldId id="2924" r:id="rId67"/>
    <p:sldId id="2937" r:id="rId68"/>
    <p:sldId id="2926" r:id="rId69"/>
    <p:sldId id="2927" r:id="rId70"/>
    <p:sldId id="2928" r:id="rId71"/>
    <p:sldId id="2929" r:id="rId72"/>
    <p:sldId id="2930" r:id="rId73"/>
    <p:sldId id="2931" r:id="rId74"/>
    <p:sldId id="2932" r:id="rId75"/>
    <p:sldId id="1717" r:id="rId76"/>
    <p:sldId id="2831" r:id="rId77"/>
    <p:sldId id="948" r:id="rId78"/>
    <p:sldId id="959" r:id="rId79"/>
    <p:sldId id="2870" r:id="rId80"/>
    <p:sldId id="2872" r:id="rId81"/>
    <p:sldId id="958" r:id="rId82"/>
    <p:sldId id="2832" r:id="rId83"/>
    <p:sldId id="2759" r:id="rId84"/>
    <p:sldId id="274" r:id="rId85"/>
    <p:sldId id="2758" r:id="rId86"/>
    <p:sldId id="2817" r:id="rId87"/>
    <p:sldId id="2766" r:id="rId88"/>
    <p:sldId id="2593" r:id="rId89"/>
    <p:sldId id="2806" r:id="rId90"/>
    <p:sldId id="2782" r:id="rId91"/>
    <p:sldId id="2591" r:id="rId92"/>
    <p:sldId id="2807" r:id="rId93"/>
    <p:sldId id="2780" r:id="rId94"/>
    <p:sldId id="2594" r:id="rId95"/>
    <p:sldId id="1469" r:id="rId96"/>
    <p:sldId id="1471" r:id="rId97"/>
    <p:sldId id="2941" r:id="rId98"/>
    <p:sldId id="2783" r:id="rId99"/>
    <p:sldId id="2876" r:id="rId100"/>
    <p:sldId id="2877" r:id="rId101"/>
    <p:sldId id="2878" r:id="rId102"/>
    <p:sldId id="2879" r:id="rId103"/>
    <p:sldId id="2880" r:id="rId104"/>
    <p:sldId id="2881" r:id="rId105"/>
    <p:sldId id="2882" r:id="rId106"/>
    <p:sldId id="2883" r:id="rId107"/>
    <p:sldId id="2884" r:id="rId108"/>
    <p:sldId id="2885" r:id="rId109"/>
    <p:sldId id="2886" r:id="rId110"/>
    <p:sldId id="2887" r:id="rId111"/>
    <p:sldId id="2888" r:id="rId112"/>
    <p:sldId id="2889" r:id="rId113"/>
    <p:sldId id="2890" r:id="rId114"/>
    <p:sldId id="2891" r:id="rId115"/>
    <p:sldId id="2892" r:id="rId116"/>
    <p:sldId id="2893" r:id="rId117"/>
    <p:sldId id="2894" r:id="rId118"/>
    <p:sldId id="2895" r:id="rId119"/>
    <p:sldId id="2944" r:id="rId120"/>
    <p:sldId id="2942" r:id="rId121"/>
    <p:sldId id="2897" r:id="rId122"/>
    <p:sldId id="2898" r:id="rId123"/>
    <p:sldId id="2899" r:id="rId124"/>
    <p:sldId id="2900" r:id="rId125"/>
    <p:sldId id="2901" r:id="rId126"/>
    <p:sldId id="2933" r:id="rId127"/>
    <p:sldId id="2903" r:id="rId128"/>
    <p:sldId id="2904" r:id="rId129"/>
    <p:sldId id="2905" r:id="rId130"/>
    <p:sldId id="2906" r:id="rId131"/>
    <p:sldId id="2907" r:id="rId132"/>
    <p:sldId id="2908" r:id="rId133"/>
    <p:sldId id="2909" r:id="rId134"/>
    <p:sldId id="2910" r:id="rId135"/>
    <p:sldId id="2911" r:id="rId136"/>
    <p:sldId id="2912" r:id="rId137"/>
    <p:sldId id="2913" r:id="rId138"/>
    <p:sldId id="2914" r:id="rId139"/>
    <p:sldId id="2915" r:id="rId140"/>
    <p:sldId id="2916" r:id="rId141"/>
    <p:sldId id="2917" r:id="rId142"/>
    <p:sldId id="2943" r:id="rId143"/>
    <p:sldId id="2918" r:id="rId144"/>
    <p:sldId id="2919" r:id="rId145"/>
  </p:sldIdLst>
  <p:sldSz cx="12192000" cy="6858000"/>
  <p:notesSz cx="7010400" cy="9296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72C4"/>
    <a:srgbClr val="AFDC7E"/>
    <a:srgbClr val="1DC4FF"/>
    <a:srgbClr val="548235"/>
    <a:srgbClr val="F29000"/>
    <a:srgbClr val="2E75B6"/>
    <a:srgbClr val="A9D18E"/>
    <a:srgbClr val="B4C7E7"/>
    <a:srgbClr val="00B050"/>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E3FDE45-AF77-4B5C-9715-49D594BDF05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764" autoAdjust="0"/>
    <p:restoredTop sz="95165" autoAdjust="0"/>
  </p:normalViewPr>
  <p:slideViewPr>
    <p:cSldViewPr snapToGrid="0" showGuides="1">
      <p:cViewPr varScale="1">
        <p:scale>
          <a:sx n="109" d="100"/>
          <a:sy n="109" d="100"/>
        </p:scale>
        <p:origin x="432" y="78"/>
      </p:cViewPr>
      <p:guideLst>
        <p:guide orient="horz" pos="2160"/>
        <p:guide pos="3840"/>
      </p:guideLst>
    </p:cSldViewPr>
  </p:slideViewPr>
  <p:notesTextViewPr>
    <p:cViewPr>
      <p:scale>
        <a:sx n="3" d="2"/>
        <a:sy n="3" d="2"/>
      </p:scale>
      <p:origin x="0" y="0"/>
    </p:cViewPr>
  </p:notesTextViewPr>
  <p:sorterViewPr>
    <p:cViewPr varScale="1">
      <p:scale>
        <a:sx n="1" d="1"/>
        <a:sy n="1" d="1"/>
      </p:scale>
      <p:origin x="0" y="-10272"/>
    </p:cViewPr>
  </p:sorter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12.xml"/><Relationship Id="rId21" Type="http://schemas.openxmlformats.org/officeDocument/2006/relationships/slide" Target="slides/slide16.xml"/><Relationship Id="rId42" Type="http://schemas.openxmlformats.org/officeDocument/2006/relationships/slide" Target="slides/slide37.xml"/><Relationship Id="rId63" Type="http://schemas.openxmlformats.org/officeDocument/2006/relationships/slide" Target="slides/slide58.xml"/><Relationship Id="rId84" Type="http://schemas.openxmlformats.org/officeDocument/2006/relationships/slide" Target="slides/slide79.xml"/><Relationship Id="rId138" Type="http://schemas.openxmlformats.org/officeDocument/2006/relationships/slide" Target="slides/slide133.xml"/><Relationship Id="rId107" Type="http://schemas.openxmlformats.org/officeDocument/2006/relationships/slide" Target="slides/slide102.xml"/><Relationship Id="rId11" Type="http://schemas.openxmlformats.org/officeDocument/2006/relationships/slide" Target="slides/slide6.xml"/><Relationship Id="rId32" Type="http://schemas.openxmlformats.org/officeDocument/2006/relationships/slide" Target="slides/slide27.xml"/><Relationship Id="rId53" Type="http://schemas.openxmlformats.org/officeDocument/2006/relationships/slide" Target="slides/slide48.xml"/><Relationship Id="rId74" Type="http://schemas.openxmlformats.org/officeDocument/2006/relationships/slide" Target="slides/slide69.xml"/><Relationship Id="rId128" Type="http://schemas.openxmlformats.org/officeDocument/2006/relationships/slide" Target="slides/slide123.xml"/><Relationship Id="rId149" Type="http://schemas.openxmlformats.org/officeDocument/2006/relationships/theme" Target="theme/theme1.xml"/><Relationship Id="rId5" Type="http://schemas.openxmlformats.org/officeDocument/2006/relationships/slideMaster" Target="slideMasters/slideMaster5.xml"/><Relationship Id="rId95" Type="http://schemas.openxmlformats.org/officeDocument/2006/relationships/slide" Target="slides/slide90.xml"/><Relationship Id="rId22" Type="http://schemas.openxmlformats.org/officeDocument/2006/relationships/slide" Target="slides/slide17.xml"/><Relationship Id="rId27" Type="http://schemas.openxmlformats.org/officeDocument/2006/relationships/slide" Target="slides/slide22.xml"/><Relationship Id="rId43" Type="http://schemas.openxmlformats.org/officeDocument/2006/relationships/slide" Target="slides/slide38.xml"/><Relationship Id="rId48" Type="http://schemas.openxmlformats.org/officeDocument/2006/relationships/slide" Target="slides/slide43.xml"/><Relationship Id="rId64" Type="http://schemas.openxmlformats.org/officeDocument/2006/relationships/slide" Target="slides/slide59.xml"/><Relationship Id="rId69" Type="http://schemas.openxmlformats.org/officeDocument/2006/relationships/slide" Target="slides/slide64.xml"/><Relationship Id="rId113" Type="http://schemas.openxmlformats.org/officeDocument/2006/relationships/slide" Target="slides/slide108.xml"/><Relationship Id="rId118" Type="http://schemas.openxmlformats.org/officeDocument/2006/relationships/slide" Target="slides/slide113.xml"/><Relationship Id="rId134" Type="http://schemas.openxmlformats.org/officeDocument/2006/relationships/slide" Target="slides/slide129.xml"/><Relationship Id="rId139" Type="http://schemas.openxmlformats.org/officeDocument/2006/relationships/slide" Target="slides/slide134.xml"/><Relationship Id="rId80" Type="http://schemas.openxmlformats.org/officeDocument/2006/relationships/slide" Target="slides/slide75.xml"/><Relationship Id="rId85" Type="http://schemas.openxmlformats.org/officeDocument/2006/relationships/slide" Target="slides/slide80.xml"/><Relationship Id="rId150" Type="http://schemas.openxmlformats.org/officeDocument/2006/relationships/tableStyles" Target="tableStyles.xml"/><Relationship Id="rId12" Type="http://schemas.openxmlformats.org/officeDocument/2006/relationships/slide" Target="slides/slide7.xml"/><Relationship Id="rId17" Type="http://schemas.openxmlformats.org/officeDocument/2006/relationships/slide" Target="slides/slide12.xml"/><Relationship Id="rId33" Type="http://schemas.openxmlformats.org/officeDocument/2006/relationships/slide" Target="slides/slide28.xml"/><Relationship Id="rId38" Type="http://schemas.openxmlformats.org/officeDocument/2006/relationships/slide" Target="slides/slide33.xml"/><Relationship Id="rId59" Type="http://schemas.openxmlformats.org/officeDocument/2006/relationships/slide" Target="slides/slide54.xml"/><Relationship Id="rId103" Type="http://schemas.openxmlformats.org/officeDocument/2006/relationships/slide" Target="slides/slide98.xml"/><Relationship Id="rId108" Type="http://schemas.openxmlformats.org/officeDocument/2006/relationships/slide" Target="slides/slide103.xml"/><Relationship Id="rId124" Type="http://schemas.openxmlformats.org/officeDocument/2006/relationships/slide" Target="slides/slide119.xml"/><Relationship Id="rId129" Type="http://schemas.openxmlformats.org/officeDocument/2006/relationships/slide" Target="slides/slide124.xml"/><Relationship Id="rId54" Type="http://schemas.openxmlformats.org/officeDocument/2006/relationships/slide" Target="slides/slide49.xml"/><Relationship Id="rId70" Type="http://schemas.openxmlformats.org/officeDocument/2006/relationships/slide" Target="slides/slide65.xml"/><Relationship Id="rId75" Type="http://schemas.openxmlformats.org/officeDocument/2006/relationships/slide" Target="slides/slide70.xml"/><Relationship Id="rId91" Type="http://schemas.openxmlformats.org/officeDocument/2006/relationships/slide" Target="slides/slide86.xml"/><Relationship Id="rId96" Type="http://schemas.openxmlformats.org/officeDocument/2006/relationships/slide" Target="slides/slide91.xml"/><Relationship Id="rId140" Type="http://schemas.openxmlformats.org/officeDocument/2006/relationships/slide" Target="slides/slide135.xml"/><Relationship Id="rId145" Type="http://schemas.openxmlformats.org/officeDocument/2006/relationships/slide" Target="slides/slide140.xml"/><Relationship Id="rId1" Type="http://schemas.openxmlformats.org/officeDocument/2006/relationships/slideMaster" Target="slideMasters/slideMaster1.xml"/><Relationship Id="rId6" Type="http://schemas.openxmlformats.org/officeDocument/2006/relationships/slide" Target="slides/slide1.xml"/><Relationship Id="rId23" Type="http://schemas.openxmlformats.org/officeDocument/2006/relationships/slide" Target="slides/slide18.xml"/><Relationship Id="rId28" Type="http://schemas.openxmlformats.org/officeDocument/2006/relationships/slide" Target="slides/slide23.xml"/><Relationship Id="rId49" Type="http://schemas.openxmlformats.org/officeDocument/2006/relationships/slide" Target="slides/slide44.xml"/><Relationship Id="rId114" Type="http://schemas.openxmlformats.org/officeDocument/2006/relationships/slide" Target="slides/slide109.xml"/><Relationship Id="rId119" Type="http://schemas.openxmlformats.org/officeDocument/2006/relationships/slide" Target="slides/slide114.xml"/><Relationship Id="rId44" Type="http://schemas.openxmlformats.org/officeDocument/2006/relationships/slide" Target="slides/slide39.xml"/><Relationship Id="rId60" Type="http://schemas.openxmlformats.org/officeDocument/2006/relationships/slide" Target="slides/slide55.xml"/><Relationship Id="rId65" Type="http://schemas.openxmlformats.org/officeDocument/2006/relationships/slide" Target="slides/slide60.xml"/><Relationship Id="rId81" Type="http://schemas.openxmlformats.org/officeDocument/2006/relationships/slide" Target="slides/slide76.xml"/><Relationship Id="rId86" Type="http://schemas.openxmlformats.org/officeDocument/2006/relationships/slide" Target="slides/slide81.xml"/><Relationship Id="rId130" Type="http://schemas.openxmlformats.org/officeDocument/2006/relationships/slide" Target="slides/slide125.xml"/><Relationship Id="rId135" Type="http://schemas.openxmlformats.org/officeDocument/2006/relationships/slide" Target="slides/slide130.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109" Type="http://schemas.openxmlformats.org/officeDocument/2006/relationships/slide" Target="slides/slide10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97" Type="http://schemas.openxmlformats.org/officeDocument/2006/relationships/slide" Target="slides/slide92.xml"/><Relationship Id="rId104" Type="http://schemas.openxmlformats.org/officeDocument/2006/relationships/slide" Target="slides/slide99.xml"/><Relationship Id="rId120" Type="http://schemas.openxmlformats.org/officeDocument/2006/relationships/slide" Target="slides/slide115.xml"/><Relationship Id="rId125" Type="http://schemas.openxmlformats.org/officeDocument/2006/relationships/slide" Target="slides/slide120.xml"/><Relationship Id="rId141" Type="http://schemas.openxmlformats.org/officeDocument/2006/relationships/slide" Target="slides/slide136.xml"/><Relationship Id="rId146" Type="http://schemas.openxmlformats.org/officeDocument/2006/relationships/notesMaster" Target="notesMasters/notesMaster1.xml"/><Relationship Id="rId7" Type="http://schemas.openxmlformats.org/officeDocument/2006/relationships/slide" Target="slides/slide2.xml"/><Relationship Id="rId71" Type="http://schemas.openxmlformats.org/officeDocument/2006/relationships/slide" Target="slides/slide66.xml"/><Relationship Id="rId92" Type="http://schemas.openxmlformats.org/officeDocument/2006/relationships/slide" Target="slides/slide87.xml"/><Relationship Id="rId2" Type="http://schemas.openxmlformats.org/officeDocument/2006/relationships/slideMaster" Target="slideMasters/slideMaster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openxmlformats.org/officeDocument/2006/relationships/slide" Target="slides/slide82.xml"/><Relationship Id="rId110" Type="http://schemas.openxmlformats.org/officeDocument/2006/relationships/slide" Target="slides/slide105.xml"/><Relationship Id="rId115" Type="http://schemas.openxmlformats.org/officeDocument/2006/relationships/slide" Target="slides/slide110.xml"/><Relationship Id="rId131" Type="http://schemas.openxmlformats.org/officeDocument/2006/relationships/slide" Target="slides/slide126.xml"/><Relationship Id="rId136" Type="http://schemas.openxmlformats.org/officeDocument/2006/relationships/slide" Target="slides/slide131.xml"/><Relationship Id="rId61" Type="http://schemas.openxmlformats.org/officeDocument/2006/relationships/slide" Target="slides/slide56.xml"/><Relationship Id="rId82" Type="http://schemas.openxmlformats.org/officeDocument/2006/relationships/slide" Target="slides/slide77.xml"/><Relationship Id="rId19" Type="http://schemas.openxmlformats.org/officeDocument/2006/relationships/slide" Target="slides/slide14.xml"/><Relationship Id="rId14" Type="http://schemas.openxmlformats.org/officeDocument/2006/relationships/slide" Target="slides/slide9.xml"/><Relationship Id="rId30" Type="http://schemas.openxmlformats.org/officeDocument/2006/relationships/slide" Target="slides/slide25.xml"/><Relationship Id="rId35" Type="http://schemas.openxmlformats.org/officeDocument/2006/relationships/slide" Target="slides/slide30.xml"/><Relationship Id="rId56" Type="http://schemas.openxmlformats.org/officeDocument/2006/relationships/slide" Target="slides/slide51.xml"/><Relationship Id="rId77" Type="http://schemas.openxmlformats.org/officeDocument/2006/relationships/slide" Target="slides/slide72.xml"/><Relationship Id="rId100" Type="http://schemas.openxmlformats.org/officeDocument/2006/relationships/slide" Target="slides/slide95.xml"/><Relationship Id="rId105" Type="http://schemas.openxmlformats.org/officeDocument/2006/relationships/slide" Target="slides/slide100.xml"/><Relationship Id="rId126" Type="http://schemas.openxmlformats.org/officeDocument/2006/relationships/slide" Target="slides/slide121.xml"/><Relationship Id="rId147" Type="http://schemas.openxmlformats.org/officeDocument/2006/relationships/presProps" Target="presProps.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93" Type="http://schemas.openxmlformats.org/officeDocument/2006/relationships/slide" Target="slides/slide88.xml"/><Relationship Id="rId98" Type="http://schemas.openxmlformats.org/officeDocument/2006/relationships/slide" Target="slides/slide93.xml"/><Relationship Id="rId121" Type="http://schemas.openxmlformats.org/officeDocument/2006/relationships/slide" Target="slides/slide116.xml"/><Relationship Id="rId142" Type="http://schemas.openxmlformats.org/officeDocument/2006/relationships/slide" Target="slides/slide137.xml"/><Relationship Id="rId3" Type="http://schemas.openxmlformats.org/officeDocument/2006/relationships/slideMaster" Target="slideMasters/slideMaster3.xml"/><Relationship Id="rId25" Type="http://schemas.openxmlformats.org/officeDocument/2006/relationships/slide" Target="slides/slide20.xml"/><Relationship Id="rId46" Type="http://schemas.openxmlformats.org/officeDocument/2006/relationships/slide" Target="slides/slide41.xml"/><Relationship Id="rId67" Type="http://schemas.openxmlformats.org/officeDocument/2006/relationships/slide" Target="slides/slide62.xml"/><Relationship Id="rId116" Type="http://schemas.openxmlformats.org/officeDocument/2006/relationships/slide" Target="slides/slide111.xml"/><Relationship Id="rId137" Type="http://schemas.openxmlformats.org/officeDocument/2006/relationships/slide" Target="slides/slide132.xml"/><Relationship Id="rId20" Type="http://schemas.openxmlformats.org/officeDocument/2006/relationships/slide" Target="slides/slide15.xml"/><Relationship Id="rId41" Type="http://schemas.openxmlformats.org/officeDocument/2006/relationships/slide" Target="slides/slide36.xml"/><Relationship Id="rId62" Type="http://schemas.openxmlformats.org/officeDocument/2006/relationships/slide" Target="slides/slide57.xml"/><Relationship Id="rId83" Type="http://schemas.openxmlformats.org/officeDocument/2006/relationships/slide" Target="slides/slide78.xml"/><Relationship Id="rId88" Type="http://schemas.openxmlformats.org/officeDocument/2006/relationships/slide" Target="slides/slide83.xml"/><Relationship Id="rId111" Type="http://schemas.openxmlformats.org/officeDocument/2006/relationships/slide" Target="slides/slide106.xml"/><Relationship Id="rId132" Type="http://schemas.openxmlformats.org/officeDocument/2006/relationships/slide" Target="slides/slide127.xml"/><Relationship Id="rId15" Type="http://schemas.openxmlformats.org/officeDocument/2006/relationships/slide" Target="slides/slide10.xml"/><Relationship Id="rId36" Type="http://schemas.openxmlformats.org/officeDocument/2006/relationships/slide" Target="slides/slide31.xml"/><Relationship Id="rId57" Type="http://schemas.openxmlformats.org/officeDocument/2006/relationships/slide" Target="slides/slide52.xml"/><Relationship Id="rId106" Type="http://schemas.openxmlformats.org/officeDocument/2006/relationships/slide" Target="slides/slide101.xml"/><Relationship Id="rId127" Type="http://schemas.openxmlformats.org/officeDocument/2006/relationships/slide" Target="slides/slide122.xml"/><Relationship Id="rId10" Type="http://schemas.openxmlformats.org/officeDocument/2006/relationships/slide" Target="slides/slide5.xml"/><Relationship Id="rId31" Type="http://schemas.openxmlformats.org/officeDocument/2006/relationships/slide" Target="slides/slide26.xml"/><Relationship Id="rId52" Type="http://schemas.openxmlformats.org/officeDocument/2006/relationships/slide" Target="slides/slide47.xml"/><Relationship Id="rId73" Type="http://schemas.openxmlformats.org/officeDocument/2006/relationships/slide" Target="slides/slide68.xml"/><Relationship Id="rId78" Type="http://schemas.openxmlformats.org/officeDocument/2006/relationships/slide" Target="slides/slide73.xml"/><Relationship Id="rId94" Type="http://schemas.openxmlformats.org/officeDocument/2006/relationships/slide" Target="slides/slide89.xml"/><Relationship Id="rId99" Type="http://schemas.openxmlformats.org/officeDocument/2006/relationships/slide" Target="slides/slide94.xml"/><Relationship Id="rId101" Type="http://schemas.openxmlformats.org/officeDocument/2006/relationships/slide" Target="slides/slide96.xml"/><Relationship Id="rId122" Type="http://schemas.openxmlformats.org/officeDocument/2006/relationships/slide" Target="slides/slide117.xml"/><Relationship Id="rId143" Type="http://schemas.openxmlformats.org/officeDocument/2006/relationships/slide" Target="slides/slide138.xml"/><Relationship Id="rId148"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4.xml"/><Relationship Id="rId26" Type="http://schemas.openxmlformats.org/officeDocument/2006/relationships/slide" Target="slides/slide21.xml"/><Relationship Id="rId47" Type="http://schemas.openxmlformats.org/officeDocument/2006/relationships/slide" Target="slides/slide42.xml"/><Relationship Id="rId68" Type="http://schemas.openxmlformats.org/officeDocument/2006/relationships/slide" Target="slides/slide63.xml"/><Relationship Id="rId89" Type="http://schemas.openxmlformats.org/officeDocument/2006/relationships/slide" Target="slides/slide84.xml"/><Relationship Id="rId112" Type="http://schemas.openxmlformats.org/officeDocument/2006/relationships/slide" Target="slides/slide107.xml"/><Relationship Id="rId133" Type="http://schemas.openxmlformats.org/officeDocument/2006/relationships/slide" Target="slides/slide128.xml"/><Relationship Id="rId16" Type="http://schemas.openxmlformats.org/officeDocument/2006/relationships/slide" Target="slides/slide11.xml"/><Relationship Id="rId37" Type="http://schemas.openxmlformats.org/officeDocument/2006/relationships/slide" Target="slides/slide32.xml"/><Relationship Id="rId58" Type="http://schemas.openxmlformats.org/officeDocument/2006/relationships/slide" Target="slides/slide53.xml"/><Relationship Id="rId79" Type="http://schemas.openxmlformats.org/officeDocument/2006/relationships/slide" Target="slides/slide74.xml"/><Relationship Id="rId102" Type="http://schemas.openxmlformats.org/officeDocument/2006/relationships/slide" Target="slides/slide97.xml"/><Relationship Id="rId123" Type="http://schemas.openxmlformats.org/officeDocument/2006/relationships/slide" Target="slides/slide118.xml"/><Relationship Id="rId144" Type="http://schemas.openxmlformats.org/officeDocument/2006/relationships/slide" Target="slides/slide139.xml"/><Relationship Id="rId90" Type="http://schemas.openxmlformats.org/officeDocument/2006/relationships/slide" Target="slides/slide85.xml"/></Relationships>
</file>

<file path=ppt/charts/_rels/chart1.xml.rels><?xml version="1.0" encoding="UTF-8" standalone="yes"?>
<Relationships xmlns="http://schemas.openxmlformats.org/package/2006/relationships"><Relationship Id="rId3" Type="http://schemas.openxmlformats.org/officeDocument/2006/relationships/oleObject" Target="file:///\\aches623\Udata\Hood\CONSOLIDATED%20BUDGET%20REQUEST___DEC2023\book1.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aches623\Udata\Hood\CONSOLIDATED%20BUDGET%20REQUEST___DEC2023\book1.xlsx"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3603537444340567"/>
          <c:y val="6.0081344025582788E-2"/>
          <c:w val="0.53421829690050238"/>
          <c:h val="0.82179156817013654"/>
        </c:manualLayout>
      </c:layout>
      <c:pieChart>
        <c:varyColors val="1"/>
        <c:ser>
          <c:idx val="0"/>
          <c:order val="0"/>
          <c:spPr>
            <a:ln>
              <a:noFill/>
            </a:ln>
          </c:spPr>
          <c:explosion val="1"/>
          <c:dPt>
            <c:idx val="0"/>
            <c:bubble3D val="0"/>
            <c:spPr>
              <a:solidFill>
                <a:srgbClr val="002060"/>
              </a:solidFill>
              <a:ln w="19050">
                <a:noFill/>
              </a:ln>
              <a:effectLst/>
            </c:spPr>
            <c:extLst>
              <c:ext xmlns:c16="http://schemas.microsoft.com/office/drawing/2014/chart" uri="{C3380CC4-5D6E-409C-BE32-E72D297353CC}">
                <c16:uniqueId val="{00000001-1556-406A-B94E-7993E0834B52}"/>
              </c:ext>
            </c:extLst>
          </c:dPt>
          <c:dPt>
            <c:idx val="1"/>
            <c:bubble3D val="0"/>
            <c:spPr>
              <a:solidFill>
                <a:srgbClr val="F0975A"/>
              </a:solidFill>
              <a:ln w="19050">
                <a:noFill/>
              </a:ln>
              <a:effectLst/>
            </c:spPr>
            <c:extLst>
              <c:ext xmlns:c16="http://schemas.microsoft.com/office/drawing/2014/chart" uri="{C3380CC4-5D6E-409C-BE32-E72D297353CC}">
                <c16:uniqueId val="{00000003-1556-406A-B94E-7993E0834B52}"/>
              </c:ext>
            </c:extLst>
          </c:dPt>
          <c:dPt>
            <c:idx val="2"/>
            <c:bubble3D val="0"/>
            <c:spPr>
              <a:solidFill>
                <a:srgbClr val="B4C7E7"/>
              </a:solidFill>
              <a:ln w="19050">
                <a:noFill/>
              </a:ln>
              <a:effectLst/>
            </c:spPr>
            <c:extLst>
              <c:ext xmlns:c16="http://schemas.microsoft.com/office/drawing/2014/chart" uri="{C3380CC4-5D6E-409C-BE32-E72D297353CC}">
                <c16:uniqueId val="{00000005-1556-406A-B94E-7993E0834B52}"/>
              </c:ext>
            </c:extLst>
          </c:dPt>
          <c:dPt>
            <c:idx val="3"/>
            <c:bubble3D val="0"/>
            <c:spPr>
              <a:solidFill>
                <a:srgbClr val="F0975A"/>
              </a:solidFill>
              <a:ln w="19050">
                <a:noFill/>
              </a:ln>
              <a:effectLst/>
            </c:spPr>
            <c:extLst>
              <c:ext xmlns:c16="http://schemas.microsoft.com/office/drawing/2014/chart" uri="{C3380CC4-5D6E-409C-BE32-E72D297353CC}">
                <c16:uniqueId val="{00000007-1556-406A-B94E-7993E0834B52}"/>
              </c:ext>
            </c:extLst>
          </c:dPt>
          <c:dLbls>
            <c:dLbl>
              <c:idx val="0"/>
              <c:layout>
                <c:manualLayout>
                  <c:x val="-4.5655469084253726E-2"/>
                  <c:y val="3.7024839738364318E-2"/>
                </c:manualLayout>
              </c:layout>
              <c:tx>
                <c:rich>
                  <a:bodyPr rot="0" spcFirstLastPara="1" vertOverflow="ellipsis" vert="horz" wrap="square" lIns="38100" tIns="19050" rIns="38100" bIns="19050" anchor="ctr" anchorCtr="1">
                    <a:spAutoFit/>
                  </a:bodyPr>
                  <a:lstStyle/>
                  <a:p>
                    <a:pPr>
                      <a:defRPr sz="2200" b="1" i="0" u="none" strike="noStrike" kern="1200" baseline="0">
                        <a:solidFill>
                          <a:schemeClr val="tx1">
                            <a:lumMod val="75000"/>
                            <a:lumOff val="25000"/>
                          </a:schemeClr>
                        </a:solidFill>
                        <a:latin typeface="+mn-lt"/>
                        <a:ea typeface="+mn-ea"/>
                        <a:cs typeface="+mn-cs"/>
                      </a:defRPr>
                    </a:pPr>
                    <a:fld id="{7740E6FF-C4B9-49A9-822C-214250AF4B15}" type="CELLRANGE">
                      <a:rPr lang="en-US" b="1">
                        <a:solidFill>
                          <a:schemeClr val="tx1">
                            <a:lumMod val="75000"/>
                            <a:lumOff val="25000"/>
                          </a:schemeClr>
                        </a:solidFill>
                      </a:rPr>
                      <a:pPr>
                        <a:defRPr sz="2200" b="1"/>
                      </a:pPr>
                      <a:t>[CELLRANGE]</a:t>
                    </a:fld>
                    <a:endParaRPr lang="en-US"/>
                  </a:p>
                </c:rich>
              </c:tx>
              <c:spPr>
                <a:noFill/>
                <a:ln>
                  <a:noFill/>
                </a:ln>
                <a:effectLst/>
              </c:spPr>
              <c:txPr>
                <a:bodyPr rot="0" spcFirstLastPara="1" vertOverflow="ellipsis" vert="horz" wrap="square" lIns="38100" tIns="19050" rIns="38100" bIns="19050" anchor="ctr" anchorCtr="1">
                  <a:spAutoFit/>
                </a:bodyPr>
                <a:lstStyle/>
                <a:p>
                  <a:pPr>
                    <a:defRPr sz="2200" b="1" i="0" u="none" strike="noStrike" kern="1200" baseline="0">
                      <a:solidFill>
                        <a:schemeClr val="tx1">
                          <a:lumMod val="75000"/>
                          <a:lumOff val="25000"/>
                        </a:schemeClr>
                      </a:solidFill>
                      <a:latin typeface="+mn-lt"/>
                      <a:ea typeface="+mn-ea"/>
                      <a:cs typeface="+mn-cs"/>
                    </a:defRPr>
                  </a:pPr>
                  <a:endParaRPr lang="en-US"/>
                </a:p>
              </c:txPr>
              <c:dLblPos val="bestFit"/>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1-1556-406A-B94E-7993E0834B52}"/>
                </c:ext>
              </c:extLst>
            </c:dLbl>
            <c:dLbl>
              <c:idx val="1"/>
              <c:layout>
                <c:manualLayout>
                  <c:x val="3.6857388894259747E-2"/>
                  <c:y val="-2.0997372848389283E-2"/>
                </c:manualLayout>
              </c:layout>
              <c:tx>
                <c:rich>
                  <a:bodyPr rot="0" spcFirstLastPara="1" vertOverflow="ellipsis" vert="horz" wrap="square" lIns="38100" tIns="19050" rIns="38100" bIns="19050" anchor="ctr" anchorCtr="1">
                    <a:spAutoFit/>
                  </a:bodyPr>
                  <a:lstStyle/>
                  <a:p>
                    <a:pPr>
                      <a:defRPr sz="2200" b="1" i="0" u="none" strike="noStrike" kern="1200" baseline="0">
                        <a:solidFill>
                          <a:schemeClr val="tx1">
                            <a:lumMod val="75000"/>
                            <a:lumOff val="25000"/>
                          </a:schemeClr>
                        </a:solidFill>
                        <a:latin typeface="+mn-lt"/>
                        <a:ea typeface="+mn-ea"/>
                        <a:cs typeface="+mn-cs"/>
                      </a:defRPr>
                    </a:pPr>
                    <a:fld id="{3B852195-4164-4028-9375-FFF5F1CAC273}" type="CELLRANGE">
                      <a:rPr lang="en-US" b="1" dirty="0">
                        <a:solidFill>
                          <a:schemeClr val="tx1">
                            <a:lumMod val="75000"/>
                            <a:lumOff val="25000"/>
                          </a:schemeClr>
                        </a:solidFill>
                      </a:rPr>
                      <a:pPr>
                        <a:defRPr sz="2200" b="1"/>
                      </a:pPr>
                      <a:t>[CELLRANGE]</a:t>
                    </a:fld>
                    <a:endParaRPr lang="en-US"/>
                  </a:p>
                </c:rich>
              </c:tx>
              <c:spPr>
                <a:noFill/>
                <a:ln>
                  <a:noFill/>
                </a:ln>
                <a:effectLst/>
              </c:spPr>
              <c:txPr>
                <a:bodyPr rot="0" spcFirstLastPara="1" vertOverflow="ellipsis" vert="horz" wrap="square" lIns="38100" tIns="19050" rIns="38100" bIns="19050" anchor="ctr" anchorCtr="1">
                  <a:spAutoFit/>
                </a:bodyPr>
                <a:lstStyle/>
                <a:p>
                  <a:pPr>
                    <a:defRPr sz="2200" b="1" i="0" u="none" strike="noStrike" kern="1200" baseline="0">
                      <a:solidFill>
                        <a:schemeClr val="tx1">
                          <a:lumMod val="75000"/>
                          <a:lumOff val="25000"/>
                        </a:schemeClr>
                      </a:solidFill>
                      <a:latin typeface="+mn-lt"/>
                      <a:ea typeface="+mn-ea"/>
                      <a:cs typeface="+mn-cs"/>
                    </a:defRPr>
                  </a:pPr>
                  <a:endParaRPr lang="en-US"/>
                </a:p>
              </c:txPr>
              <c:dLblPos val="bestFit"/>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3-1556-406A-B94E-7993E0834B52}"/>
                </c:ext>
              </c:extLst>
            </c:dLbl>
            <c:dLbl>
              <c:idx val="2"/>
              <c:layout>
                <c:manualLayout>
                  <c:x val="-4.6285908754179407E-2"/>
                  <c:y val="-3.4508694017116315E-2"/>
                </c:manualLayout>
              </c:layout>
              <c:tx>
                <c:rich>
                  <a:bodyPr rot="0" spcFirstLastPara="1" vertOverflow="ellipsis" vert="horz" wrap="square" lIns="38100" tIns="19050" rIns="38100" bIns="19050" anchor="ctr" anchorCtr="1">
                    <a:noAutofit/>
                  </a:bodyPr>
                  <a:lstStyle/>
                  <a:p>
                    <a:pPr>
                      <a:defRPr sz="2200" b="1" i="0" u="none" strike="noStrike" kern="1200" baseline="0">
                        <a:solidFill>
                          <a:schemeClr val="tx1">
                            <a:lumMod val="75000"/>
                            <a:lumOff val="25000"/>
                          </a:schemeClr>
                        </a:solidFill>
                        <a:latin typeface="+mn-lt"/>
                        <a:ea typeface="+mn-ea"/>
                        <a:cs typeface="+mn-cs"/>
                      </a:defRPr>
                    </a:pPr>
                    <a:fld id="{DF26A5F1-CD1E-421B-A73E-2D0D08B5E7B8}" type="CELLRANGE">
                      <a:rPr lang="en-US" b="1" dirty="0">
                        <a:solidFill>
                          <a:schemeClr val="tx1">
                            <a:lumMod val="75000"/>
                            <a:lumOff val="25000"/>
                          </a:schemeClr>
                        </a:solidFill>
                      </a:rPr>
                      <a:pPr>
                        <a:defRPr sz="2200" b="1"/>
                      </a:pPr>
                      <a:t>[CELLRANGE]</a:t>
                    </a:fld>
                    <a:endParaRPr lang="en-US"/>
                  </a:p>
                </c:rich>
              </c:tx>
              <c:spPr>
                <a:noFill/>
                <a:ln>
                  <a:noFill/>
                </a:ln>
                <a:effectLst/>
              </c:spPr>
              <c:txPr>
                <a:bodyPr rot="0" spcFirstLastPara="1" vertOverflow="ellipsis" vert="horz" wrap="square" lIns="38100" tIns="19050" rIns="38100" bIns="19050" anchor="ctr" anchorCtr="1">
                  <a:noAutofit/>
                </a:bodyPr>
                <a:lstStyle/>
                <a:p>
                  <a:pPr>
                    <a:defRPr sz="2200" b="1" i="0" u="none" strike="noStrike" kern="1200" baseline="0">
                      <a:solidFill>
                        <a:schemeClr val="tx1">
                          <a:lumMod val="75000"/>
                          <a:lumOff val="25000"/>
                        </a:schemeClr>
                      </a:solidFill>
                      <a:latin typeface="+mn-lt"/>
                      <a:ea typeface="+mn-ea"/>
                      <a:cs typeface="+mn-cs"/>
                    </a:defRPr>
                  </a:pPr>
                  <a:endParaRPr lang="en-US"/>
                </a:p>
              </c:txPr>
              <c:dLblPos val="bestFit"/>
              <c:showLegendKey val="0"/>
              <c:showVal val="0"/>
              <c:showCatName val="0"/>
              <c:showSerName val="0"/>
              <c:showPercent val="0"/>
              <c:showBubbleSize val="0"/>
              <c:extLst>
                <c:ext xmlns:c15="http://schemas.microsoft.com/office/drawing/2012/chart" uri="{CE6537A1-D6FC-4f65-9D91-7224C49458BB}">
                  <c15:layout>
                    <c:manualLayout>
                      <c:w val="0.22609169743451596"/>
                      <c:h val="0.28902888006335831"/>
                    </c:manualLayout>
                  </c15:layout>
                  <c15:dlblFieldTable/>
                  <c15:showDataLabelsRange val="1"/>
                </c:ext>
                <c:ext xmlns:c16="http://schemas.microsoft.com/office/drawing/2014/chart" uri="{C3380CC4-5D6E-409C-BE32-E72D297353CC}">
                  <c16:uniqueId val="{00000005-1556-406A-B94E-7993E0834B52}"/>
                </c:ext>
              </c:extLst>
            </c:dLbl>
            <c:dLbl>
              <c:idx val="3"/>
              <c:layout>
                <c:manualLayout>
                  <c:x val="-9.7684366410051099E-2"/>
                  <c:y val="-0.13388387862337539"/>
                </c:manualLayout>
              </c:layout>
              <c:tx>
                <c:rich>
                  <a:bodyPr/>
                  <a:lstStyle/>
                  <a:p>
                    <a:endParaRPr lang="en-US"/>
                  </a:p>
                </c:rich>
              </c:tx>
              <c:dLblPos val="bestFit"/>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7-1556-406A-B94E-7993E0834B52}"/>
                </c:ext>
              </c:extLst>
            </c:dLbl>
            <c:spPr>
              <a:noFill/>
              <a:ln>
                <a:noFill/>
              </a:ln>
              <a:effectLst/>
            </c:spPr>
            <c:txPr>
              <a:bodyPr rot="0" spcFirstLastPara="1" vertOverflow="ellipsis" vert="horz" wrap="square" lIns="38100" tIns="19050" rIns="38100" bIns="19050" anchor="ctr" anchorCtr="1">
                <a:spAutoFit/>
              </a:bodyPr>
              <a:lstStyle/>
              <a:p>
                <a:pPr>
                  <a:defRPr sz="2200" b="0" i="0" u="none" strike="noStrike" kern="1200" baseline="0">
                    <a:solidFill>
                      <a:schemeClr val="tx1"/>
                    </a:solidFill>
                    <a:latin typeface="+mn-lt"/>
                    <a:ea typeface="+mn-ea"/>
                    <a:cs typeface="+mn-cs"/>
                  </a:defRPr>
                </a:pPr>
                <a:endParaRPr lang="en-US"/>
              </a:p>
            </c:txPr>
            <c:dLblPos val="outEnd"/>
            <c:showLegendKey val="0"/>
            <c:showVal val="0"/>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15:showDataLabelsRange val="1"/>
              </c:ext>
            </c:extLst>
          </c:dLbls>
          <c:cat>
            <c:strRef>
              <c:f>'EducationSplitWorksheet (3)'!$B$6:$B$9</c:f>
              <c:strCache>
                <c:ptCount val="3"/>
                <c:pt idx="0">
                  <c:v>Mandatory Funds</c:v>
                </c:pt>
                <c:pt idx="1">
                  <c:v>Inflationary Cost Adjustment</c:v>
                </c:pt>
                <c:pt idx="2">
                  <c:v>Weighted Credit Hours</c:v>
                </c:pt>
              </c:strCache>
            </c:strRef>
          </c:cat>
          <c:val>
            <c:numRef>
              <c:f>'EducationSplitWorksheet (3)'!$C$6:$C$9</c:f>
              <c:numCache>
                <c:formatCode>_("$"* #,##0.00_);_("$"* \(#,##0.00\);_("$"* "-"??_);_(@_)</c:formatCode>
                <c:ptCount val="4"/>
                <c:pt idx="0">
                  <c:v>38.26</c:v>
                </c:pt>
                <c:pt idx="1">
                  <c:v>69.47</c:v>
                </c:pt>
                <c:pt idx="2">
                  <c:v>28.08</c:v>
                </c:pt>
              </c:numCache>
            </c:numRef>
          </c:val>
          <c:extLst>
            <c:ext xmlns:c15="http://schemas.microsoft.com/office/drawing/2012/chart" uri="{02D57815-91ED-43cb-92C2-25804820EDAC}">
              <c15:datalabelsRange>
                <c15:f>'EducationSplitWorksheet (3)'!$F$6:$F$8</c15:f>
                <c15:dlblRangeCache>
                  <c:ptCount val="3"/>
                  <c:pt idx="0">
                    <c:v>Mandatory Funds
28.2%
$38.26</c:v>
                  </c:pt>
                  <c:pt idx="1">
                    <c:v>Inflationary Cost Adjustment
51.2%
$69.47</c:v>
                  </c:pt>
                  <c:pt idx="2">
                    <c:v>Weighted Credit Hours
20.7%
$28.08</c:v>
                  </c:pt>
                </c15:dlblRangeCache>
              </c15:datalabelsRange>
            </c:ext>
            <c:ext xmlns:c16="http://schemas.microsoft.com/office/drawing/2014/chart" uri="{C3380CC4-5D6E-409C-BE32-E72D297353CC}">
              <c16:uniqueId val="{00000008-1556-406A-B94E-7993E0834B52}"/>
            </c:ext>
          </c:extLst>
        </c:ser>
        <c:ser>
          <c:idx val="1"/>
          <c:order val="1"/>
          <c:dPt>
            <c:idx val="0"/>
            <c:bubble3D val="0"/>
            <c:spPr>
              <a:solidFill>
                <a:schemeClr val="accent1"/>
              </a:solidFill>
              <a:ln w="19050">
                <a:solidFill>
                  <a:schemeClr val="lt1"/>
                </a:solidFill>
              </a:ln>
              <a:effectLst/>
            </c:spPr>
            <c:extLst>
              <c:ext xmlns:c16="http://schemas.microsoft.com/office/drawing/2014/chart" uri="{C3380CC4-5D6E-409C-BE32-E72D297353CC}">
                <c16:uniqueId val="{0000000A-1556-406A-B94E-7993E0834B52}"/>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C-1556-406A-B94E-7993E0834B52}"/>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E-1556-406A-B94E-7993E0834B52}"/>
              </c:ext>
            </c:extLst>
          </c:dPt>
          <c:cat>
            <c:strRef>
              <c:f>'EducationSplitWorksheet (3)'!$B$6:$B$9</c:f>
              <c:strCache>
                <c:ptCount val="3"/>
                <c:pt idx="0">
                  <c:v>Mandatory Funds</c:v>
                </c:pt>
                <c:pt idx="1">
                  <c:v>Inflationary Cost Adjustment</c:v>
                </c:pt>
                <c:pt idx="2">
                  <c:v>Weighted Credit Hours</c:v>
                </c:pt>
              </c:strCache>
            </c:strRef>
          </c:cat>
          <c:val>
            <c:numRef>
              <c:f>'EducationSplitWorksheet (3)'!$D$7:$D$9</c:f>
              <c:numCache>
                <c:formatCode>General</c:formatCode>
                <c:ptCount val="3"/>
                <c:pt idx="0">
                  <c:v>0.51200000000000001</c:v>
                </c:pt>
                <c:pt idx="1">
                  <c:v>0.20699999999999999</c:v>
                </c:pt>
              </c:numCache>
            </c:numRef>
          </c:val>
          <c:extLst>
            <c:ext xmlns:c16="http://schemas.microsoft.com/office/drawing/2014/chart" uri="{C3380CC4-5D6E-409C-BE32-E72D297353CC}">
              <c16:uniqueId val="{0000000F-1556-406A-B94E-7993E0834B52}"/>
            </c:ext>
          </c:extLst>
        </c:ser>
        <c:dLbls>
          <c:showLegendKey val="0"/>
          <c:showVal val="0"/>
          <c:showCatName val="0"/>
          <c:showSerName val="0"/>
          <c:showPercent val="0"/>
          <c:showBubbleSize val="0"/>
          <c:showLeaderLines val="1"/>
        </c:dLbls>
        <c:firstSliceAng val="257"/>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1198852490149729"/>
          <c:y val="0.17123891640986974"/>
          <c:w val="0.60945995667651098"/>
          <c:h val="0.77836091897024862"/>
        </c:manualLayout>
      </c:layout>
      <c:pieChart>
        <c:varyColors val="1"/>
        <c:ser>
          <c:idx val="0"/>
          <c:order val="0"/>
          <c:dPt>
            <c:idx val="0"/>
            <c:bubble3D val="0"/>
            <c:spPr>
              <a:solidFill>
                <a:srgbClr val="2E75B6"/>
              </a:solidFill>
              <a:ln w="19050">
                <a:solidFill>
                  <a:schemeClr val="lt1"/>
                </a:solidFill>
              </a:ln>
              <a:effectLst/>
            </c:spPr>
            <c:extLst>
              <c:ext xmlns:c16="http://schemas.microsoft.com/office/drawing/2014/chart" uri="{C3380CC4-5D6E-409C-BE32-E72D297353CC}">
                <c16:uniqueId val="{00000001-F104-45B6-8035-259B11D57A5C}"/>
              </c:ext>
            </c:extLst>
          </c:dPt>
          <c:dPt>
            <c:idx val="1"/>
            <c:bubble3D val="0"/>
            <c:spPr>
              <a:solidFill>
                <a:srgbClr val="B4C7E7"/>
              </a:solidFill>
              <a:ln w="19050">
                <a:solidFill>
                  <a:schemeClr val="accent1">
                    <a:lumMod val="40000"/>
                    <a:lumOff val="60000"/>
                  </a:schemeClr>
                </a:solidFill>
              </a:ln>
              <a:effectLst/>
            </c:spPr>
            <c:extLst>
              <c:ext xmlns:c16="http://schemas.microsoft.com/office/drawing/2014/chart" uri="{C3380CC4-5D6E-409C-BE32-E72D297353CC}">
                <c16:uniqueId val="{00000003-F104-45B6-8035-259B11D57A5C}"/>
              </c:ext>
            </c:extLst>
          </c:dPt>
          <c:dPt>
            <c:idx val="2"/>
            <c:bubble3D val="0"/>
            <c:spPr>
              <a:solidFill>
                <a:schemeClr val="bg1">
                  <a:lumMod val="75000"/>
                </a:schemeClr>
              </a:solidFill>
              <a:ln w="19050">
                <a:solidFill>
                  <a:schemeClr val="lt1"/>
                </a:solidFill>
              </a:ln>
              <a:effectLst/>
            </c:spPr>
            <c:extLst>
              <c:ext xmlns:c16="http://schemas.microsoft.com/office/drawing/2014/chart" uri="{C3380CC4-5D6E-409C-BE32-E72D297353CC}">
                <c16:uniqueId val="{00000005-F104-45B6-8035-259B11D57A5C}"/>
              </c:ext>
            </c:extLst>
          </c:dPt>
          <c:dLbls>
            <c:dLbl>
              <c:idx val="0"/>
              <c:layout>
                <c:manualLayout>
                  <c:x val="0.16960121100800146"/>
                  <c:y val="-0.20075765625816983"/>
                </c:manualLayout>
              </c:layout>
              <c:tx>
                <c:rich>
                  <a:bodyPr rot="0" spcFirstLastPara="1" vertOverflow="ellipsis" vert="horz" wrap="square" lIns="38100" tIns="19050" rIns="38100" bIns="19050" anchor="ctr" anchorCtr="1">
                    <a:noAutofit/>
                  </a:bodyPr>
                  <a:lstStyle/>
                  <a:p>
                    <a:pPr>
                      <a:defRPr sz="2000" b="0" i="0" u="none" strike="noStrike" kern="1200" baseline="0">
                        <a:solidFill>
                          <a:schemeClr val="tx1">
                            <a:lumMod val="75000"/>
                            <a:lumOff val="25000"/>
                          </a:schemeClr>
                        </a:solidFill>
                        <a:latin typeface="+mn-lt"/>
                        <a:ea typeface="+mn-ea"/>
                        <a:cs typeface="+mn-cs"/>
                      </a:defRPr>
                    </a:pPr>
                    <a:fld id="{C4194A34-898B-4094-8A99-4A37D602A2FF}" type="CELLRANGE">
                      <a:rPr lang="en-US" sz="2200" b="1" baseline="0">
                        <a:solidFill>
                          <a:schemeClr val="bg1"/>
                        </a:solidFill>
                      </a:rPr>
                      <a:pPr>
                        <a:defRPr sz="2000"/>
                      </a:pPr>
                      <a:t>[CELLRANGE]</a:t>
                    </a:fld>
                    <a:r>
                      <a:rPr lang="en-US" sz="2200" b="1" baseline="0" dirty="0">
                        <a:solidFill>
                          <a:schemeClr val="bg1"/>
                        </a:solidFill>
                      </a:rPr>
                      <a:t>, </a:t>
                    </a:r>
                    <a:fld id="{E64A47D0-D93E-4060-ADD9-8C9174D7B3D9}" type="VALUE">
                      <a:rPr lang="en-US" sz="2200" b="1" baseline="0">
                        <a:solidFill>
                          <a:schemeClr val="bg1"/>
                        </a:solidFill>
                      </a:rPr>
                      <a:pPr>
                        <a:defRPr sz="2000"/>
                      </a:pPr>
                      <a:t>[VALUE]</a:t>
                    </a:fld>
                    <a:endParaRPr lang="en-US" sz="2200" b="1" baseline="0" dirty="0">
                      <a:solidFill>
                        <a:schemeClr val="bg1"/>
                      </a:solidFill>
                    </a:endParaRPr>
                  </a:p>
                </c:rich>
              </c:tx>
              <c:spPr>
                <a:noFill/>
                <a:ln>
                  <a:noFill/>
                </a:ln>
                <a:effectLst/>
              </c:spPr>
              <c:txPr>
                <a:bodyPr rot="0" spcFirstLastPara="1" vertOverflow="ellipsis" vert="horz" wrap="square" lIns="38100" tIns="19050" rIns="38100" bIns="19050" anchor="ctr" anchorCtr="1">
                  <a:noAutofit/>
                </a:bodyPr>
                <a:lstStyle/>
                <a:p>
                  <a:pPr>
                    <a:defRPr sz="20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extLst>
                <c:ext xmlns:c15="http://schemas.microsoft.com/office/drawing/2012/chart" uri="{CE6537A1-D6FC-4f65-9D91-7224C49458BB}">
                  <c15:layout>
                    <c:manualLayout>
                      <c:w val="0.2280155480664364"/>
                      <c:h val="0.28819695689354186"/>
                    </c:manualLayout>
                  </c15:layout>
                  <c15:dlblFieldTable/>
                  <c15:showDataLabelsRange val="1"/>
                </c:ext>
                <c:ext xmlns:c16="http://schemas.microsoft.com/office/drawing/2014/chart" uri="{C3380CC4-5D6E-409C-BE32-E72D297353CC}">
                  <c16:uniqueId val="{00000001-F104-45B6-8035-259B11D57A5C}"/>
                </c:ext>
              </c:extLst>
            </c:dLbl>
            <c:dLbl>
              <c:idx val="1"/>
              <c:layout>
                <c:manualLayout>
                  <c:x val="1.7792953237203896E-2"/>
                  <c:y val="6.0062643262307177E-3"/>
                </c:manualLayout>
              </c:layout>
              <c:tx>
                <c:rich>
                  <a:bodyPr/>
                  <a:lstStyle/>
                  <a:p>
                    <a:fld id="{0AA8B081-5D94-43AC-89ED-26372503CE38}" type="CELLRANGE">
                      <a:rPr lang="en-US" sz="2200" b="1" baseline="0">
                        <a:solidFill>
                          <a:schemeClr val="tx1">
                            <a:lumMod val="75000"/>
                            <a:lumOff val="25000"/>
                          </a:schemeClr>
                        </a:solidFill>
                      </a:rPr>
                      <a:pPr/>
                      <a:t>[CELLRANGE]</a:t>
                    </a:fld>
                    <a:r>
                      <a:rPr lang="en-US" sz="2200" b="1" baseline="0" dirty="0">
                        <a:solidFill>
                          <a:schemeClr val="tx1">
                            <a:lumMod val="75000"/>
                            <a:lumOff val="25000"/>
                          </a:schemeClr>
                        </a:solidFill>
                      </a:rPr>
                      <a:t>, </a:t>
                    </a:r>
                    <a:fld id="{71667524-78B0-4640-9D23-4BE5285BF57F}" type="VALUE">
                      <a:rPr lang="en-US" sz="2200" b="1" baseline="0">
                        <a:solidFill>
                          <a:schemeClr val="tx1">
                            <a:lumMod val="75000"/>
                            <a:lumOff val="25000"/>
                          </a:schemeClr>
                        </a:solidFill>
                      </a:rPr>
                      <a:pPr/>
                      <a:t>[VALUE]</a:t>
                    </a:fld>
                    <a:endParaRPr lang="en-US" sz="2200" b="1" baseline="0" dirty="0">
                      <a:solidFill>
                        <a:schemeClr val="tx1">
                          <a:lumMod val="75000"/>
                          <a:lumOff val="25000"/>
                        </a:schemeClr>
                      </a:solidFill>
                    </a:endParaRPr>
                  </a:p>
                </c:rich>
              </c:tx>
              <c:dLblPos val="bestFit"/>
              <c:showLegendKey val="0"/>
              <c:showVal val="1"/>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3-F104-45B6-8035-259B11D57A5C}"/>
                </c:ext>
              </c:extLst>
            </c:dLbl>
            <c:dLbl>
              <c:idx val="2"/>
              <c:layout>
                <c:manualLayout>
                  <c:x val="1.4679325091780326E-2"/>
                  <c:y val="3.27709945166062E-2"/>
                </c:manualLayout>
              </c:layout>
              <c:tx>
                <c:rich>
                  <a:bodyPr/>
                  <a:lstStyle/>
                  <a:p>
                    <a:fld id="{6762FFF5-BBE4-450A-BB1D-B0E69F3005CF}" type="CELLRANGE">
                      <a:rPr lang="en-US" sz="2200" b="1" baseline="0" dirty="0">
                        <a:solidFill>
                          <a:schemeClr val="tx1">
                            <a:lumMod val="75000"/>
                            <a:lumOff val="25000"/>
                          </a:schemeClr>
                        </a:solidFill>
                      </a:rPr>
                      <a:pPr/>
                      <a:t>[CELLRANGE]</a:t>
                    </a:fld>
                    <a:r>
                      <a:rPr lang="en-US" sz="2200" b="1" baseline="0" dirty="0">
                        <a:solidFill>
                          <a:schemeClr val="tx1">
                            <a:lumMod val="75000"/>
                            <a:lumOff val="25000"/>
                          </a:schemeClr>
                        </a:solidFill>
                      </a:rPr>
                      <a:t>, </a:t>
                    </a:r>
                    <a:fld id="{0E9626F6-066B-453C-B5BB-793CD4782622}" type="VALUE">
                      <a:rPr lang="en-US" sz="2200" b="1" baseline="0" dirty="0">
                        <a:solidFill>
                          <a:schemeClr val="tx1">
                            <a:lumMod val="75000"/>
                            <a:lumOff val="25000"/>
                          </a:schemeClr>
                        </a:solidFill>
                      </a:rPr>
                      <a:pPr/>
                      <a:t>[VALUE]</a:t>
                    </a:fld>
                    <a:endParaRPr lang="en-US" sz="2200" b="1" baseline="0" dirty="0">
                      <a:solidFill>
                        <a:schemeClr val="tx1">
                          <a:lumMod val="75000"/>
                          <a:lumOff val="25000"/>
                        </a:schemeClr>
                      </a:solidFill>
                    </a:endParaRPr>
                  </a:p>
                </c:rich>
              </c:tx>
              <c:dLblPos val="bestFit"/>
              <c:showLegendKey val="0"/>
              <c:showVal val="1"/>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5-F104-45B6-8035-259B11D57A5C}"/>
                </c:ext>
              </c:extLst>
            </c:dLbl>
            <c:spPr>
              <a:noFill/>
              <a:ln>
                <a:noFill/>
              </a:ln>
              <a:effectLst/>
            </c:spPr>
            <c:txPr>
              <a:bodyPr rot="0" spcFirstLastPara="1" vertOverflow="ellipsis" vert="horz" wrap="square" lIns="38100" tIns="19050" rIns="38100" bIns="19050" anchor="ctr" anchorCtr="1">
                <a:spAutoFit/>
              </a:bodyPr>
              <a:lstStyle/>
              <a:p>
                <a:pPr>
                  <a:defRPr sz="20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15:showDataLabelsRange val="1"/>
              </c:ext>
            </c:extLst>
          </c:dLbls>
          <c:cat>
            <c:strRef>
              <c:f>'EducationSplitWorksheet (2)'!$B$7:$B$9</c:f>
              <c:strCache>
                <c:ptCount val="3"/>
                <c:pt idx="0">
                  <c:v>Universities</c:v>
                </c:pt>
                <c:pt idx="1">
                  <c:v>Community Colleges</c:v>
                </c:pt>
                <c:pt idx="2">
                  <c:v>State-Level Programs</c:v>
                </c:pt>
              </c:strCache>
            </c:strRef>
          </c:cat>
          <c:val>
            <c:numRef>
              <c:f>'EducationSplitWorksheet (2)'!$C$7:$C$9</c:f>
              <c:numCache>
                <c:formatCode>_("$"* #,##0_);_("$"* \(#,##0\);_("$"* "-"??_);_(@_)</c:formatCode>
                <c:ptCount val="3"/>
                <c:pt idx="0">
                  <c:v>113936268</c:v>
                </c:pt>
                <c:pt idx="1">
                  <c:v>21870191</c:v>
                </c:pt>
                <c:pt idx="2">
                  <c:v>19701582</c:v>
                </c:pt>
              </c:numCache>
            </c:numRef>
          </c:val>
          <c:extLst>
            <c:ext xmlns:c15="http://schemas.microsoft.com/office/drawing/2012/chart" uri="{02D57815-91ED-43cb-92C2-25804820EDAC}">
              <c15:datalabelsRange>
                <c15:f>'EducationSplitWorksheet (2)'!$F$7:$F$9</c15:f>
                <c15:dlblRangeCache>
                  <c:ptCount val="3"/>
                  <c:pt idx="0">
                    <c:v>Universities
73.3%</c:v>
                  </c:pt>
                  <c:pt idx="1">
                    <c:v>Community Colleges
14.1%</c:v>
                  </c:pt>
                  <c:pt idx="2">
                    <c:v>State-Level Programs
12.7%</c:v>
                  </c:pt>
                </c15:dlblRangeCache>
              </c15:datalabelsRange>
            </c:ext>
            <c:ext xmlns:c16="http://schemas.microsoft.com/office/drawing/2014/chart" uri="{C3380CC4-5D6E-409C-BE32-E72D297353CC}">
              <c16:uniqueId val="{00000006-F104-45B6-8035-259B11D57A5C}"/>
            </c:ext>
          </c:extLst>
        </c:ser>
        <c:ser>
          <c:idx val="1"/>
          <c:order val="1"/>
          <c:dPt>
            <c:idx val="0"/>
            <c:bubble3D val="0"/>
            <c:spPr>
              <a:solidFill>
                <a:schemeClr val="accent1"/>
              </a:solidFill>
              <a:ln w="19050">
                <a:solidFill>
                  <a:schemeClr val="lt1"/>
                </a:solidFill>
              </a:ln>
              <a:effectLst/>
            </c:spPr>
            <c:extLst>
              <c:ext xmlns:c16="http://schemas.microsoft.com/office/drawing/2014/chart" uri="{C3380CC4-5D6E-409C-BE32-E72D297353CC}">
                <c16:uniqueId val="{00000008-F104-45B6-8035-259B11D57A5C}"/>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A-F104-45B6-8035-259B11D57A5C}"/>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C-F104-45B6-8035-259B11D57A5C}"/>
              </c:ext>
            </c:extLst>
          </c:dPt>
          <c:cat>
            <c:strRef>
              <c:f>'EducationSplitWorksheet (2)'!$B$7:$B$9</c:f>
              <c:strCache>
                <c:ptCount val="3"/>
                <c:pt idx="0">
                  <c:v>Universities</c:v>
                </c:pt>
                <c:pt idx="1">
                  <c:v>Community Colleges</c:v>
                </c:pt>
                <c:pt idx="2">
                  <c:v>State-Level Programs</c:v>
                </c:pt>
              </c:strCache>
            </c:strRef>
          </c:cat>
          <c:val>
            <c:numRef>
              <c:f>'EducationSplitWorksheet (2)'!$D$7:$D$9</c:f>
              <c:numCache>
                <c:formatCode>General</c:formatCode>
                <c:ptCount val="3"/>
                <c:pt idx="0">
                  <c:v>0.73267123209403684</c:v>
                </c:pt>
                <c:pt idx="1">
                  <c:v>0.14063704268514321</c:v>
                </c:pt>
                <c:pt idx="2">
                  <c:v>0.12669172522081992</c:v>
                </c:pt>
              </c:numCache>
            </c:numRef>
          </c:val>
          <c:extLst>
            <c:ext xmlns:c16="http://schemas.microsoft.com/office/drawing/2014/chart" uri="{C3380CC4-5D6E-409C-BE32-E72D297353CC}">
              <c16:uniqueId val="{0000000D-F104-45B6-8035-259B11D57A5C}"/>
            </c:ext>
          </c:extLst>
        </c:ser>
        <c:dLbls>
          <c:showLegendKey val="0"/>
          <c:showVal val="0"/>
          <c:showCatName val="0"/>
          <c:showSerName val="0"/>
          <c:showPercent val="0"/>
          <c:showBubbleSize val="0"/>
          <c:showLeaderLines val="1"/>
        </c:dLbls>
        <c:firstSliceAng val="118"/>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1B3D93-10CB-4E6A-93C2-C9B8432151D2}"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US"/>
        </a:p>
      </dgm:t>
    </dgm:pt>
    <dgm:pt modelId="{EDB4A391-2B51-45D9-A0E7-173F0D7ECE06}">
      <dgm:prSet phldrT="[Text]" custT="1"/>
      <dgm:spPr>
        <a:noFill/>
        <a:ln w="28575">
          <a:solidFill>
            <a:schemeClr val="accent5">
              <a:lumMod val="50000"/>
            </a:schemeClr>
          </a:solidFill>
        </a:ln>
      </dgm:spPr>
      <dgm:t>
        <a:bodyPr/>
        <a:lstStyle/>
        <a:p>
          <a:r>
            <a:rPr lang="en-US" sz="2000" b="1" dirty="0">
              <a:solidFill>
                <a:schemeClr val="tx1"/>
              </a:solidFill>
            </a:rPr>
            <a:t>Reasonable</a:t>
          </a:r>
          <a:r>
            <a:rPr lang="en-US" sz="2000" dirty="0">
              <a:solidFill>
                <a:schemeClr val="tx1"/>
              </a:solidFill>
            </a:rPr>
            <a:t> </a:t>
          </a:r>
          <a:r>
            <a:rPr lang="en-US" sz="2000" i="0" dirty="0">
              <a:solidFill>
                <a:schemeClr val="tx1"/>
              </a:solidFill>
            </a:rPr>
            <a:t>Extensions/Alterations          of Existing Programs</a:t>
          </a:r>
        </a:p>
      </dgm:t>
    </dgm:pt>
    <dgm:pt modelId="{6BBEFDB9-4473-46F0-82C6-481C9406AA70}" type="parTrans" cxnId="{7E6159B7-DBCE-493C-9018-FA8AFA72D7D6}">
      <dgm:prSet/>
      <dgm:spPr/>
      <dgm:t>
        <a:bodyPr/>
        <a:lstStyle/>
        <a:p>
          <a:endParaRPr lang="en-US"/>
        </a:p>
      </dgm:t>
    </dgm:pt>
    <dgm:pt modelId="{F5728A07-10DB-462C-94B5-E611E9FD3996}" type="sibTrans" cxnId="{7E6159B7-DBCE-493C-9018-FA8AFA72D7D6}">
      <dgm:prSet/>
      <dgm:spPr/>
      <dgm:t>
        <a:bodyPr/>
        <a:lstStyle/>
        <a:p>
          <a:endParaRPr lang="en-US"/>
        </a:p>
      </dgm:t>
    </dgm:pt>
    <dgm:pt modelId="{8D6404CF-8F32-474B-8255-10759ECD1746}" type="asst">
      <dgm:prSet phldrT="[Text]" custT="1"/>
      <dgm:spPr/>
      <dgm:t>
        <a:bodyPr/>
        <a:lstStyle/>
        <a:p>
          <a:r>
            <a:rPr lang="en-US" sz="2000" b="1" dirty="0"/>
            <a:t>Changes to Degrees </a:t>
          </a:r>
        </a:p>
        <a:p>
          <a:r>
            <a:rPr lang="en-US" sz="1600" i="1" dirty="0"/>
            <a:t>(IPEDS Levels 2, 3, 5, 7, 17,18,19 + </a:t>
          </a:r>
          <a:r>
            <a:rPr lang="en-US" sz="1600" i="1" dirty="0" err="1"/>
            <a:t>EdS</a:t>
          </a:r>
          <a:r>
            <a:rPr lang="en-US" sz="1600" i="1" dirty="0"/>
            <a:t>)</a:t>
          </a:r>
        </a:p>
      </dgm:t>
    </dgm:pt>
    <dgm:pt modelId="{401012E9-2DD8-4CCF-8788-6221CEEDDFF6}" type="parTrans" cxnId="{A65B2689-E6AB-405B-99C8-2F0387E27433}">
      <dgm:prSet/>
      <dgm:spPr/>
      <dgm:t>
        <a:bodyPr/>
        <a:lstStyle/>
        <a:p>
          <a:endParaRPr lang="en-US"/>
        </a:p>
      </dgm:t>
    </dgm:pt>
    <dgm:pt modelId="{2CB17883-BC10-4354-B2C5-94268013A53B}" type="sibTrans" cxnId="{A65B2689-E6AB-405B-99C8-2F0387E27433}">
      <dgm:prSet/>
      <dgm:spPr/>
      <dgm:t>
        <a:bodyPr/>
        <a:lstStyle/>
        <a:p>
          <a:endParaRPr lang="en-US"/>
        </a:p>
      </dgm:t>
    </dgm:pt>
    <dgm:pt modelId="{F5E041F7-7D8E-4565-9281-CA87CBAB6263}" type="asst">
      <dgm:prSet phldrT="[Text]" custT="1"/>
      <dgm:spPr>
        <a:solidFill>
          <a:schemeClr val="accent6">
            <a:lumMod val="50000"/>
          </a:schemeClr>
        </a:solidFill>
      </dgm:spPr>
      <dgm:t>
        <a:bodyPr/>
        <a:lstStyle/>
        <a:p>
          <a:pPr algn="ctr"/>
          <a:r>
            <a:rPr lang="en-US" sz="2000" b="1" dirty="0"/>
            <a:t>Changes to F</a:t>
          </a:r>
          <a:r>
            <a:rPr lang="en-US" sz="2000" b="1" dirty="0">
              <a:solidFill>
                <a:schemeClr val="bg1"/>
              </a:solidFill>
            </a:rPr>
            <a:t>or-Credit,    Non-Degree Certificates</a:t>
          </a:r>
        </a:p>
        <a:p>
          <a:pPr algn="ctr"/>
          <a:r>
            <a:rPr lang="en-US" sz="1600" i="1" dirty="0"/>
            <a:t>(IPEDS Levels 1a, 1b, 6, 8) </a:t>
          </a:r>
        </a:p>
      </dgm:t>
    </dgm:pt>
    <dgm:pt modelId="{ABAE8BAC-C61C-4E65-BC98-10A27B881AE5}" type="parTrans" cxnId="{188F260D-99B1-43FC-A554-0E857C26ABA7}">
      <dgm:prSet/>
      <dgm:spPr/>
      <dgm:t>
        <a:bodyPr/>
        <a:lstStyle/>
        <a:p>
          <a:endParaRPr lang="en-US"/>
        </a:p>
      </dgm:t>
    </dgm:pt>
    <dgm:pt modelId="{A9BB0799-5463-45DA-9406-8EDD20C0560C}" type="sibTrans" cxnId="{188F260D-99B1-43FC-A554-0E857C26ABA7}">
      <dgm:prSet/>
      <dgm:spPr/>
      <dgm:t>
        <a:bodyPr/>
        <a:lstStyle/>
        <a:p>
          <a:endParaRPr lang="en-US"/>
        </a:p>
      </dgm:t>
    </dgm:pt>
    <dgm:pt modelId="{B3604278-0036-4778-83F2-A0F8266410BC}">
      <dgm:prSet custT="1"/>
      <dgm:spPr/>
      <dgm:t>
        <a:bodyPr/>
        <a:lstStyle/>
        <a:p>
          <a:pPr algn="ctr"/>
          <a:endParaRPr lang="en-US" sz="1600" dirty="0"/>
        </a:p>
        <a:p>
          <a:pPr algn="ctr"/>
          <a:r>
            <a:rPr lang="en-US" sz="1600" b="1" dirty="0">
              <a:solidFill>
                <a:srgbClr val="FFFF00"/>
              </a:solidFill>
            </a:rPr>
            <a:t>Substantive, requiring notification</a:t>
          </a:r>
          <a:r>
            <a:rPr lang="en-US" sz="1600" dirty="0">
              <a:solidFill>
                <a:srgbClr val="FFFF00"/>
              </a:solidFill>
            </a:rPr>
            <a:t> </a:t>
          </a:r>
          <a:r>
            <a:rPr lang="en-US" sz="1600" dirty="0"/>
            <a:t>                    </a:t>
          </a:r>
        </a:p>
        <a:p>
          <a:pPr algn="l"/>
          <a:r>
            <a:rPr lang="en-US" sz="1400" dirty="0">
              <a:sym typeface="Wingdings" panose="05000000000000000000" pitchFamily="2" charset="2"/>
            </a:rPr>
            <a:t></a:t>
          </a:r>
          <a:r>
            <a:rPr lang="en-US" sz="1400" dirty="0"/>
            <a:t> Title change</a:t>
          </a:r>
        </a:p>
        <a:p>
          <a:pPr algn="l"/>
          <a:r>
            <a:rPr lang="en-US" sz="1400" dirty="0">
              <a:sym typeface="Wingdings" panose="05000000000000000000" pitchFamily="2" charset="2"/>
            </a:rPr>
            <a:t></a:t>
          </a:r>
          <a:r>
            <a:rPr lang="en-US" sz="1400" dirty="0"/>
            <a:t> CIP change</a:t>
          </a:r>
        </a:p>
        <a:p>
          <a:pPr algn="l"/>
          <a:r>
            <a:rPr lang="en-US" sz="1400" dirty="0">
              <a:sym typeface="Wingdings" panose="05000000000000000000" pitchFamily="2" charset="2"/>
            </a:rPr>
            <a:t> Nomenclature change, excl doctoral</a:t>
          </a:r>
        </a:p>
        <a:p>
          <a:pPr algn="l"/>
          <a:r>
            <a:rPr lang="en-US" sz="1400" dirty="0">
              <a:solidFill>
                <a:schemeClr val="bg1"/>
              </a:solidFill>
              <a:sym typeface="Wingdings" panose="05000000000000000000" pitchFamily="2" charset="2"/>
            </a:rPr>
            <a:t> Modality change 100%</a:t>
          </a:r>
          <a:endParaRPr lang="en-US" sz="1400" dirty="0">
            <a:solidFill>
              <a:schemeClr val="bg1"/>
            </a:solidFill>
          </a:endParaRPr>
        </a:p>
        <a:p>
          <a:pPr algn="l"/>
          <a:r>
            <a:rPr lang="en-US" sz="1400" dirty="0">
              <a:solidFill>
                <a:schemeClr val="bg1"/>
              </a:solidFill>
              <a:sym typeface="Wingdings" panose="05000000000000000000" pitchFamily="2" charset="2"/>
            </a:rPr>
            <a:t></a:t>
          </a:r>
          <a:r>
            <a:rPr lang="en-US" sz="1400" dirty="0">
              <a:solidFill>
                <a:schemeClr val="bg1"/>
              </a:solidFill>
            </a:rPr>
            <a:t> Curriculum updates                                    25%&lt; change &lt; 49%</a:t>
          </a:r>
        </a:p>
        <a:p>
          <a:pPr algn="l"/>
          <a:r>
            <a:rPr lang="en-US" sz="1400" dirty="0">
              <a:solidFill>
                <a:schemeClr val="bg1"/>
              </a:solidFill>
              <a:sym typeface="Wingdings" panose="05000000000000000000" pitchFamily="2" charset="2"/>
            </a:rPr>
            <a:t> Addition of options</a:t>
          </a:r>
          <a:endParaRPr lang="en-US" sz="1400" strike="sngStrike" dirty="0">
            <a:solidFill>
              <a:schemeClr val="bg1"/>
            </a:solidFill>
            <a:sym typeface="Wingdings" panose="05000000000000000000" pitchFamily="2" charset="2"/>
          </a:endParaRPr>
        </a:p>
        <a:p>
          <a:pPr algn="l"/>
          <a:endParaRPr lang="en-US" sz="1400" dirty="0"/>
        </a:p>
      </dgm:t>
    </dgm:pt>
    <dgm:pt modelId="{5B85AC2D-B677-4AB0-AA04-CAC7C7829978}" type="parTrans" cxnId="{18D9A3DD-30A5-4569-B4BB-D84FB3822DC0}">
      <dgm:prSet/>
      <dgm:spPr/>
      <dgm:t>
        <a:bodyPr/>
        <a:lstStyle/>
        <a:p>
          <a:endParaRPr lang="en-US"/>
        </a:p>
      </dgm:t>
    </dgm:pt>
    <dgm:pt modelId="{9A9D4748-8C3C-401D-9CC4-44C8E87F03E8}" type="sibTrans" cxnId="{18D9A3DD-30A5-4569-B4BB-D84FB3822DC0}">
      <dgm:prSet/>
      <dgm:spPr/>
      <dgm:t>
        <a:bodyPr/>
        <a:lstStyle/>
        <a:p>
          <a:endParaRPr lang="en-US"/>
        </a:p>
      </dgm:t>
    </dgm:pt>
    <dgm:pt modelId="{EC5340E1-F67C-4235-8FE0-CA6417109D6B}">
      <dgm:prSet custT="1"/>
      <dgm:spPr/>
      <dgm:t>
        <a:bodyPr/>
        <a:lstStyle/>
        <a:p>
          <a:pPr algn="ctr">
            <a:buNone/>
          </a:pPr>
          <a:r>
            <a:rPr lang="en-US" sz="1600" b="1" dirty="0">
              <a:solidFill>
                <a:srgbClr val="FFFF00"/>
              </a:solidFill>
            </a:rPr>
            <a:t>Substantive, requiring approval</a:t>
          </a:r>
          <a:endParaRPr lang="en-US" sz="1600" dirty="0"/>
        </a:p>
        <a:p>
          <a:pPr algn="l">
            <a:buFont typeface="Arial" panose="020B0604020202020204" pitchFamily="34" charset="0"/>
            <a:buChar char="•"/>
          </a:pPr>
          <a:r>
            <a:rPr lang="en-US" sz="1400" dirty="0">
              <a:sym typeface="Wingdings" panose="05000000000000000000" pitchFamily="2" charset="2"/>
            </a:rPr>
            <a:t></a:t>
          </a:r>
          <a:r>
            <a:rPr lang="en-US" sz="1400" dirty="0"/>
            <a:t> Split existing program into two</a:t>
          </a:r>
        </a:p>
        <a:p>
          <a:pPr algn="l">
            <a:buFont typeface="Arial" panose="020B0604020202020204" pitchFamily="34" charset="0"/>
            <a:buChar char="•"/>
          </a:pPr>
          <a:r>
            <a:rPr lang="en-US" sz="1400" dirty="0">
              <a:sym typeface="Wingdings" panose="05000000000000000000" pitchFamily="2" charset="2"/>
            </a:rPr>
            <a:t></a:t>
          </a:r>
          <a:r>
            <a:rPr lang="en-US" sz="1400" dirty="0"/>
            <a:t> Merge existing degree programs into one</a:t>
          </a:r>
        </a:p>
        <a:p>
          <a:pPr algn="l">
            <a:buFont typeface="Arial" panose="020B0604020202020204" pitchFamily="34" charset="0"/>
            <a:buChar char="•"/>
          </a:pPr>
          <a:r>
            <a:rPr lang="en-US" sz="1400" dirty="0">
              <a:sym typeface="Wingdings" panose="05000000000000000000" pitchFamily="2" charset="2"/>
            </a:rPr>
            <a:t> Doctoral programs-- nomenclature and level</a:t>
          </a:r>
        </a:p>
        <a:p>
          <a:pPr algn="l">
            <a:buFont typeface="Arial" panose="020B0604020202020204" pitchFamily="34" charset="0"/>
            <a:buChar char="•"/>
          </a:pPr>
          <a:r>
            <a:rPr lang="en-US" sz="1400" dirty="0">
              <a:sym typeface="Wingdings" panose="05000000000000000000" pitchFamily="2" charset="2"/>
            </a:rPr>
            <a:t> Prog changes &gt;50%</a:t>
          </a:r>
        </a:p>
        <a:p>
          <a:pPr algn="l">
            <a:buFont typeface="Arial" panose="020B0604020202020204" pitchFamily="34" charset="0"/>
            <a:buChar char="•"/>
          </a:pPr>
          <a:r>
            <a:rPr lang="en-US" sz="1400" dirty="0">
              <a:sym typeface="Wingdings" panose="05000000000000000000" pitchFamily="2" charset="2"/>
            </a:rPr>
            <a:t> Prog Length change by 25%</a:t>
          </a:r>
          <a:endParaRPr lang="en-US" sz="1400" dirty="0"/>
        </a:p>
      </dgm:t>
    </dgm:pt>
    <dgm:pt modelId="{7BCEB7D0-13BB-495E-B834-D08A580928C3}" type="parTrans" cxnId="{502EA5AF-2993-4A56-B97D-F8FCC4CE682C}">
      <dgm:prSet/>
      <dgm:spPr/>
      <dgm:t>
        <a:bodyPr/>
        <a:lstStyle/>
        <a:p>
          <a:endParaRPr lang="en-US"/>
        </a:p>
      </dgm:t>
    </dgm:pt>
    <dgm:pt modelId="{A35A8AA7-28A4-4DC1-B47C-597A49F0920E}" type="sibTrans" cxnId="{502EA5AF-2993-4A56-B97D-F8FCC4CE682C}">
      <dgm:prSet/>
      <dgm:spPr/>
      <dgm:t>
        <a:bodyPr/>
        <a:lstStyle/>
        <a:p>
          <a:endParaRPr lang="en-US"/>
        </a:p>
      </dgm:t>
    </dgm:pt>
    <dgm:pt modelId="{609A7D57-194C-4AA7-949A-09071C8672FA}">
      <dgm:prSet custT="1"/>
      <dgm:spPr/>
      <dgm:t>
        <a:bodyPr/>
        <a:lstStyle/>
        <a:p>
          <a:r>
            <a:rPr lang="en-US" sz="1400" b="1" dirty="0">
              <a:solidFill>
                <a:srgbClr val="FFFF00"/>
              </a:solidFill>
            </a:rPr>
            <a:t>Non-substantive changes </a:t>
          </a:r>
          <a:r>
            <a:rPr lang="en-US" sz="1400" dirty="0">
              <a:solidFill>
                <a:srgbClr val="FFFF00"/>
              </a:solidFill>
            </a:rPr>
            <a:t>(do not require ACHE notification)</a:t>
          </a:r>
        </a:p>
        <a:p>
          <a:r>
            <a:rPr lang="en-US" sz="1400" dirty="0">
              <a:solidFill>
                <a:schemeClr val="bg1"/>
              </a:solidFill>
              <a:sym typeface="Wingdings" panose="05000000000000000000" pitchFamily="2" charset="2"/>
            </a:rPr>
            <a:t> Course updates   Minors   </a:t>
          </a:r>
          <a:r>
            <a:rPr lang="en-US" sz="1400" dirty="0" err="1">
              <a:solidFill>
                <a:schemeClr val="bg1"/>
              </a:solidFill>
              <a:sym typeface="Wingdings" panose="05000000000000000000" pitchFamily="2" charset="2"/>
            </a:rPr>
            <a:t>prg</a:t>
          </a:r>
          <a:r>
            <a:rPr lang="en-US" sz="1400" dirty="0">
              <a:solidFill>
                <a:schemeClr val="bg1"/>
              </a:solidFill>
              <a:sym typeface="Wingdings" panose="05000000000000000000" pitchFamily="2" charset="2"/>
            </a:rPr>
            <a:t> changes &lt;%25 modality, unless 100% change</a:t>
          </a:r>
          <a:endParaRPr lang="en-US" sz="1400" dirty="0">
            <a:solidFill>
              <a:schemeClr val="bg1"/>
            </a:solidFill>
          </a:endParaRPr>
        </a:p>
      </dgm:t>
    </dgm:pt>
    <dgm:pt modelId="{D074EA0D-B1FA-40BC-97FB-592821B1BEC3}" type="parTrans" cxnId="{F6778BFD-D001-4C21-918D-C8261769677E}">
      <dgm:prSet/>
      <dgm:spPr/>
      <dgm:t>
        <a:bodyPr/>
        <a:lstStyle/>
        <a:p>
          <a:endParaRPr lang="en-US"/>
        </a:p>
      </dgm:t>
    </dgm:pt>
    <dgm:pt modelId="{01468E4B-458E-4AEC-B173-2184C7A48301}" type="sibTrans" cxnId="{F6778BFD-D001-4C21-918D-C8261769677E}">
      <dgm:prSet/>
      <dgm:spPr/>
      <dgm:t>
        <a:bodyPr/>
        <a:lstStyle/>
        <a:p>
          <a:endParaRPr lang="en-US"/>
        </a:p>
      </dgm:t>
    </dgm:pt>
    <dgm:pt modelId="{2B8AE0E5-5C74-4A26-BFAF-6D158A9C0C88}">
      <dgm:prSet custT="1"/>
      <dgm:spPr>
        <a:solidFill>
          <a:schemeClr val="accent6">
            <a:lumMod val="50000"/>
          </a:schemeClr>
        </a:solidFill>
      </dgm:spPr>
      <dgm:t>
        <a:bodyPr/>
        <a:lstStyle/>
        <a:p>
          <a:pPr algn="ctr"/>
          <a:r>
            <a:rPr lang="en-US" sz="1600" b="1" dirty="0">
              <a:solidFill>
                <a:srgbClr val="FFFF00"/>
              </a:solidFill>
            </a:rPr>
            <a:t>Substantive, requiring notification</a:t>
          </a:r>
        </a:p>
        <a:p>
          <a:pPr algn="l"/>
          <a:r>
            <a:rPr lang="en-US" sz="1400" dirty="0">
              <a:sym typeface="Wingdings" panose="05000000000000000000" pitchFamily="2" charset="2"/>
            </a:rPr>
            <a:t> Addition of new certs</a:t>
          </a:r>
        </a:p>
        <a:p>
          <a:pPr algn="l"/>
          <a:r>
            <a:rPr lang="en-US" sz="1400" dirty="0">
              <a:solidFill>
                <a:schemeClr val="bg1"/>
              </a:solidFill>
              <a:sym typeface="Wingdings" panose="05000000000000000000" pitchFamily="2" charset="2"/>
            </a:rPr>
            <a:t> Deletion of certs</a:t>
          </a:r>
        </a:p>
        <a:p>
          <a:pPr algn="l"/>
          <a:r>
            <a:rPr lang="en-US" sz="1400" dirty="0">
              <a:solidFill>
                <a:schemeClr val="bg1"/>
              </a:solidFill>
              <a:sym typeface="Wingdings" panose="05000000000000000000" pitchFamily="2" charset="2"/>
            </a:rPr>
            <a:t> CIP changes to certs</a:t>
          </a:r>
        </a:p>
        <a:p>
          <a:pPr algn="l"/>
          <a:r>
            <a:rPr lang="en-US" sz="1400" dirty="0">
              <a:solidFill>
                <a:schemeClr val="bg1"/>
              </a:solidFill>
              <a:sym typeface="Wingdings" panose="05000000000000000000" pitchFamily="2" charset="2"/>
            </a:rPr>
            <a:t> IPEDS level change</a:t>
          </a:r>
        </a:p>
        <a:p>
          <a:pPr algn="l"/>
          <a:r>
            <a:rPr lang="en-US" sz="1400" dirty="0">
              <a:solidFill>
                <a:schemeClr val="bg1"/>
              </a:solidFill>
              <a:sym typeface="Wingdings" panose="05000000000000000000" pitchFamily="2" charset="2"/>
            </a:rPr>
            <a:t> Modality change 100%</a:t>
          </a:r>
          <a:endParaRPr lang="en-US" sz="1400" dirty="0">
            <a:solidFill>
              <a:schemeClr val="bg1"/>
            </a:solidFill>
          </a:endParaRPr>
        </a:p>
      </dgm:t>
    </dgm:pt>
    <dgm:pt modelId="{AA60CB1D-D520-4C40-BF72-BF9C2FA10A0B}" type="parTrans" cxnId="{28F2248A-B56A-49B6-905C-E04008208C36}">
      <dgm:prSet/>
      <dgm:spPr/>
      <dgm:t>
        <a:bodyPr/>
        <a:lstStyle/>
        <a:p>
          <a:endParaRPr lang="en-US"/>
        </a:p>
      </dgm:t>
    </dgm:pt>
    <dgm:pt modelId="{0434FEA0-944D-43EB-B6FB-B33FC9547E0D}" type="sibTrans" cxnId="{28F2248A-B56A-49B6-905C-E04008208C36}">
      <dgm:prSet/>
      <dgm:spPr/>
      <dgm:t>
        <a:bodyPr/>
        <a:lstStyle/>
        <a:p>
          <a:endParaRPr lang="en-US"/>
        </a:p>
      </dgm:t>
    </dgm:pt>
    <dgm:pt modelId="{7776C977-1583-48A0-B749-7293391CEC3D}">
      <dgm:prSet custT="1"/>
      <dgm:spPr>
        <a:solidFill>
          <a:schemeClr val="accent6">
            <a:lumMod val="50000"/>
          </a:schemeClr>
        </a:solidFill>
      </dgm:spPr>
      <dgm:t>
        <a:bodyPr/>
        <a:lstStyle/>
        <a:p>
          <a:pPr algn="ctr"/>
          <a:r>
            <a:rPr lang="en-US" sz="1600" b="1" dirty="0">
              <a:solidFill>
                <a:srgbClr val="FFFF00"/>
              </a:solidFill>
            </a:rPr>
            <a:t>Non-substantive      </a:t>
          </a:r>
          <a:r>
            <a:rPr lang="en-US" sz="1600" dirty="0">
              <a:solidFill>
                <a:srgbClr val="FFFF00"/>
              </a:solidFill>
            </a:rPr>
            <a:t>(do not require ACHE notification)</a:t>
          </a:r>
        </a:p>
        <a:p>
          <a:pPr algn="l"/>
          <a:r>
            <a:rPr lang="en-US" sz="1400" dirty="0">
              <a:sym typeface="Wingdings" panose="05000000000000000000" pitchFamily="2" charset="2"/>
            </a:rPr>
            <a:t> Course updates </a:t>
          </a:r>
        </a:p>
        <a:p>
          <a:pPr algn="l"/>
          <a:r>
            <a:rPr lang="en-US" sz="1400" dirty="0">
              <a:solidFill>
                <a:schemeClr val="bg1"/>
              </a:solidFill>
              <a:sym typeface="Wingdings" panose="05000000000000000000" pitchFamily="2" charset="2"/>
            </a:rPr>
            <a:t> Most delivery modality change</a:t>
          </a:r>
        </a:p>
        <a:p>
          <a:pPr algn="l"/>
          <a:r>
            <a:rPr lang="en-US" sz="1400" dirty="0">
              <a:solidFill>
                <a:schemeClr val="bg1"/>
              </a:solidFill>
              <a:sym typeface="Wingdings" panose="05000000000000000000" pitchFamily="2" charset="2"/>
            </a:rPr>
            <a:t> Title change w/o content change</a:t>
          </a:r>
          <a:endParaRPr lang="en-US" sz="1400" dirty="0">
            <a:solidFill>
              <a:schemeClr val="bg1"/>
            </a:solidFill>
          </a:endParaRPr>
        </a:p>
      </dgm:t>
    </dgm:pt>
    <dgm:pt modelId="{150D9D1F-60F3-4CDC-8CD3-17B2ECF9C861}" type="parTrans" cxnId="{F7E23AB2-FA21-45CC-9C01-40B2730AB87A}">
      <dgm:prSet/>
      <dgm:spPr/>
      <dgm:t>
        <a:bodyPr/>
        <a:lstStyle/>
        <a:p>
          <a:endParaRPr lang="en-US"/>
        </a:p>
      </dgm:t>
    </dgm:pt>
    <dgm:pt modelId="{D8F8490D-C708-44F9-ABDE-47E2545C4D20}" type="sibTrans" cxnId="{F7E23AB2-FA21-45CC-9C01-40B2730AB87A}">
      <dgm:prSet/>
      <dgm:spPr/>
      <dgm:t>
        <a:bodyPr/>
        <a:lstStyle/>
        <a:p>
          <a:endParaRPr lang="en-US"/>
        </a:p>
      </dgm:t>
    </dgm:pt>
    <dgm:pt modelId="{F1E5D30B-F822-4821-819B-A659FAC00418}" type="pres">
      <dgm:prSet presAssocID="{4F1B3D93-10CB-4E6A-93C2-C9B8432151D2}" presName="hierChild1" presStyleCnt="0">
        <dgm:presLayoutVars>
          <dgm:orgChart val="1"/>
          <dgm:chPref val="1"/>
          <dgm:dir/>
          <dgm:animOne val="branch"/>
          <dgm:animLvl val="lvl"/>
          <dgm:resizeHandles/>
        </dgm:presLayoutVars>
      </dgm:prSet>
      <dgm:spPr/>
    </dgm:pt>
    <dgm:pt modelId="{002B452A-A28C-461E-9781-CDF7D9F34CDB}" type="pres">
      <dgm:prSet presAssocID="{EDB4A391-2B51-45D9-A0E7-173F0D7ECE06}" presName="hierRoot1" presStyleCnt="0">
        <dgm:presLayoutVars>
          <dgm:hierBranch val="init"/>
        </dgm:presLayoutVars>
      </dgm:prSet>
      <dgm:spPr/>
    </dgm:pt>
    <dgm:pt modelId="{09DF6B22-70ED-4B11-8142-BEE2C1B250DA}" type="pres">
      <dgm:prSet presAssocID="{EDB4A391-2B51-45D9-A0E7-173F0D7ECE06}" presName="rootComposite1" presStyleCnt="0"/>
      <dgm:spPr/>
    </dgm:pt>
    <dgm:pt modelId="{FA9590C8-0810-4B01-9CE1-1676702A20C7}" type="pres">
      <dgm:prSet presAssocID="{EDB4A391-2B51-45D9-A0E7-173F0D7ECE06}" presName="rootText1" presStyleLbl="node0" presStyleIdx="0" presStyleCnt="1" custScaleX="1435256" custScaleY="820707" custLinFactX="-85887" custLinFactY="80941" custLinFactNeighborX="-100000" custLinFactNeighborY="100000">
        <dgm:presLayoutVars>
          <dgm:chPref val="3"/>
        </dgm:presLayoutVars>
      </dgm:prSet>
      <dgm:spPr/>
    </dgm:pt>
    <dgm:pt modelId="{89C0A3C1-0D20-483F-843C-563ED1B96EB2}" type="pres">
      <dgm:prSet presAssocID="{EDB4A391-2B51-45D9-A0E7-173F0D7ECE06}" presName="rootConnector1" presStyleLbl="node1" presStyleIdx="0" presStyleCnt="0"/>
      <dgm:spPr/>
    </dgm:pt>
    <dgm:pt modelId="{01FBC251-5330-43D6-A2A7-6C0F4A95E0A0}" type="pres">
      <dgm:prSet presAssocID="{EDB4A391-2B51-45D9-A0E7-173F0D7ECE06}" presName="hierChild2" presStyleCnt="0"/>
      <dgm:spPr/>
    </dgm:pt>
    <dgm:pt modelId="{5E522B49-4807-4077-9693-6A26CC3FA144}" type="pres">
      <dgm:prSet presAssocID="{EDB4A391-2B51-45D9-A0E7-173F0D7ECE06}" presName="hierChild3" presStyleCnt="0"/>
      <dgm:spPr/>
    </dgm:pt>
    <dgm:pt modelId="{58AE2A9C-12F8-4AEB-ACA1-D6FC74348235}" type="pres">
      <dgm:prSet presAssocID="{401012E9-2DD8-4CCF-8788-6221CEEDDFF6}" presName="Name111" presStyleLbl="parChTrans1D2" presStyleIdx="0" presStyleCnt="2"/>
      <dgm:spPr/>
    </dgm:pt>
    <dgm:pt modelId="{214CDA85-7507-4476-A63D-44185F181C1C}" type="pres">
      <dgm:prSet presAssocID="{8D6404CF-8F32-474B-8255-10759ECD1746}" presName="hierRoot3" presStyleCnt="0">
        <dgm:presLayoutVars>
          <dgm:hierBranch val="init"/>
        </dgm:presLayoutVars>
      </dgm:prSet>
      <dgm:spPr/>
    </dgm:pt>
    <dgm:pt modelId="{7FA9F7EF-1B95-4FA7-B2E4-D145BBBDE454}" type="pres">
      <dgm:prSet presAssocID="{8D6404CF-8F32-474B-8255-10759ECD1746}" presName="rootComposite3" presStyleCnt="0"/>
      <dgm:spPr/>
    </dgm:pt>
    <dgm:pt modelId="{4D71174C-3D90-46FD-BF91-3E05B5CD8A66}" type="pres">
      <dgm:prSet presAssocID="{8D6404CF-8F32-474B-8255-10759ECD1746}" presName="rootText3" presStyleLbl="asst1" presStyleIdx="0" presStyleCnt="2" custScaleX="1174387" custScaleY="1031748" custLinFactX="83841" custLinFactY="84978" custLinFactNeighborX="100000" custLinFactNeighborY="100000">
        <dgm:presLayoutVars>
          <dgm:chPref val="3"/>
        </dgm:presLayoutVars>
      </dgm:prSet>
      <dgm:spPr/>
    </dgm:pt>
    <dgm:pt modelId="{7497AB4C-CB5A-4317-BB27-B8813B6D3B76}" type="pres">
      <dgm:prSet presAssocID="{8D6404CF-8F32-474B-8255-10759ECD1746}" presName="rootConnector3" presStyleLbl="asst1" presStyleIdx="0" presStyleCnt="2"/>
      <dgm:spPr/>
    </dgm:pt>
    <dgm:pt modelId="{71B13EF5-2883-4C0B-988B-5735D0873AFF}" type="pres">
      <dgm:prSet presAssocID="{8D6404CF-8F32-474B-8255-10759ECD1746}" presName="hierChild6" presStyleCnt="0"/>
      <dgm:spPr/>
    </dgm:pt>
    <dgm:pt modelId="{A10AE318-849B-4F68-88F1-72F101B4DDCC}" type="pres">
      <dgm:prSet presAssocID="{5B85AC2D-B677-4AB0-AA04-CAC7C7829978}" presName="Name37" presStyleLbl="parChTrans1D3" presStyleIdx="0" presStyleCnt="5"/>
      <dgm:spPr/>
    </dgm:pt>
    <dgm:pt modelId="{2B6F42EA-62F4-4D22-9FC1-1C7D40AF0882}" type="pres">
      <dgm:prSet presAssocID="{B3604278-0036-4778-83F2-A0F8266410BC}" presName="hierRoot2" presStyleCnt="0">
        <dgm:presLayoutVars>
          <dgm:hierBranch val="init"/>
        </dgm:presLayoutVars>
      </dgm:prSet>
      <dgm:spPr/>
    </dgm:pt>
    <dgm:pt modelId="{F1AE8033-3043-4E4D-BF9C-F6FB7C7D5636}" type="pres">
      <dgm:prSet presAssocID="{B3604278-0036-4778-83F2-A0F8266410BC}" presName="rootComposite" presStyleCnt="0"/>
      <dgm:spPr/>
    </dgm:pt>
    <dgm:pt modelId="{D8DDE019-B51E-4F68-88F5-E2D531CCDA70}" type="pres">
      <dgm:prSet presAssocID="{B3604278-0036-4778-83F2-A0F8266410BC}" presName="rootText" presStyleLbl="node3" presStyleIdx="0" presStyleCnt="5" custScaleX="1476216" custScaleY="2000000" custLinFactX="105396" custLinFactY="248276" custLinFactNeighborX="200000" custLinFactNeighborY="300000">
        <dgm:presLayoutVars>
          <dgm:chPref val="3"/>
        </dgm:presLayoutVars>
      </dgm:prSet>
      <dgm:spPr/>
    </dgm:pt>
    <dgm:pt modelId="{92FB2071-4378-4669-997B-D805B9C0F64A}" type="pres">
      <dgm:prSet presAssocID="{B3604278-0036-4778-83F2-A0F8266410BC}" presName="rootConnector" presStyleLbl="node3" presStyleIdx="0" presStyleCnt="5"/>
      <dgm:spPr/>
    </dgm:pt>
    <dgm:pt modelId="{7188324B-E240-4E5B-ACC3-6AE801E520E6}" type="pres">
      <dgm:prSet presAssocID="{B3604278-0036-4778-83F2-A0F8266410BC}" presName="hierChild4" presStyleCnt="0"/>
      <dgm:spPr/>
    </dgm:pt>
    <dgm:pt modelId="{AD3C294C-FC88-4F04-8043-D29C6F771E10}" type="pres">
      <dgm:prSet presAssocID="{B3604278-0036-4778-83F2-A0F8266410BC}" presName="hierChild5" presStyleCnt="0"/>
      <dgm:spPr/>
    </dgm:pt>
    <dgm:pt modelId="{B9211DBA-C903-48C1-B5FC-ABB0B6F98873}" type="pres">
      <dgm:prSet presAssocID="{7BCEB7D0-13BB-495E-B834-D08A580928C3}" presName="Name37" presStyleLbl="parChTrans1D3" presStyleIdx="1" presStyleCnt="5"/>
      <dgm:spPr/>
    </dgm:pt>
    <dgm:pt modelId="{37336684-94AC-4A22-8116-7CB5CE528330}" type="pres">
      <dgm:prSet presAssocID="{EC5340E1-F67C-4235-8FE0-CA6417109D6B}" presName="hierRoot2" presStyleCnt="0">
        <dgm:presLayoutVars>
          <dgm:hierBranch val="init"/>
        </dgm:presLayoutVars>
      </dgm:prSet>
      <dgm:spPr/>
    </dgm:pt>
    <dgm:pt modelId="{CA0D120A-9A36-4D21-B2F3-FCDCE45E78ED}" type="pres">
      <dgm:prSet presAssocID="{EC5340E1-F67C-4235-8FE0-CA6417109D6B}" presName="rootComposite" presStyleCnt="0"/>
      <dgm:spPr/>
    </dgm:pt>
    <dgm:pt modelId="{EF7FF823-DCD8-40D0-90D0-68BD474CB2EA}" type="pres">
      <dgm:prSet presAssocID="{EC5340E1-F67C-4235-8FE0-CA6417109D6B}" presName="rootText" presStyleLbl="node3" presStyleIdx="1" presStyleCnt="5" custScaleX="1197186" custScaleY="2000000" custLinFactX="-600000" custLinFactY="-700000" custLinFactNeighborX="-690132" custLinFactNeighborY="-738036">
        <dgm:presLayoutVars>
          <dgm:chPref val="3"/>
        </dgm:presLayoutVars>
      </dgm:prSet>
      <dgm:spPr/>
    </dgm:pt>
    <dgm:pt modelId="{B3A23C5F-9F63-467F-A552-902CB10BE529}" type="pres">
      <dgm:prSet presAssocID="{EC5340E1-F67C-4235-8FE0-CA6417109D6B}" presName="rootConnector" presStyleLbl="node3" presStyleIdx="1" presStyleCnt="5"/>
      <dgm:spPr/>
    </dgm:pt>
    <dgm:pt modelId="{B4F2BC86-1D03-4B67-94D7-E12A11B48019}" type="pres">
      <dgm:prSet presAssocID="{EC5340E1-F67C-4235-8FE0-CA6417109D6B}" presName="hierChild4" presStyleCnt="0"/>
      <dgm:spPr/>
    </dgm:pt>
    <dgm:pt modelId="{47554D56-8A4B-4C89-BC31-1F780FADA8B5}" type="pres">
      <dgm:prSet presAssocID="{EC5340E1-F67C-4235-8FE0-CA6417109D6B}" presName="hierChild5" presStyleCnt="0"/>
      <dgm:spPr/>
    </dgm:pt>
    <dgm:pt modelId="{1AE456E3-321C-4211-95D9-CE58EBFDE926}" type="pres">
      <dgm:prSet presAssocID="{D074EA0D-B1FA-40BC-97FB-592821B1BEC3}" presName="Name37" presStyleLbl="parChTrans1D3" presStyleIdx="2" presStyleCnt="5"/>
      <dgm:spPr/>
    </dgm:pt>
    <dgm:pt modelId="{6C37D10D-D3A0-4C6F-A7A3-C4DC410A3A1B}" type="pres">
      <dgm:prSet presAssocID="{609A7D57-194C-4AA7-949A-09071C8672FA}" presName="hierRoot2" presStyleCnt="0">
        <dgm:presLayoutVars>
          <dgm:hierBranch val="init"/>
        </dgm:presLayoutVars>
      </dgm:prSet>
      <dgm:spPr/>
    </dgm:pt>
    <dgm:pt modelId="{49397420-1BEB-4F27-B22E-75E2971DA2B1}" type="pres">
      <dgm:prSet presAssocID="{609A7D57-194C-4AA7-949A-09071C8672FA}" presName="rootComposite" presStyleCnt="0"/>
      <dgm:spPr/>
    </dgm:pt>
    <dgm:pt modelId="{31897685-9E73-4F58-8017-E75F6E98A3D8}" type="pres">
      <dgm:prSet presAssocID="{609A7D57-194C-4AA7-949A-09071C8672FA}" presName="rootText" presStyleLbl="node3" presStyleIdx="2" presStyleCnt="5" custScaleX="2000000" custScaleY="834394" custLinFactX="29862" custLinFactY="-500000" custLinFactNeighborX="100000" custLinFactNeighborY="-547188">
        <dgm:presLayoutVars>
          <dgm:chPref val="3"/>
        </dgm:presLayoutVars>
      </dgm:prSet>
      <dgm:spPr/>
    </dgm:pt>
    <dgm:pt modelId="{A474E095-E922-45BD-B300-8B4E87AF931B}" type="pres">
      <dgm:prSet presAssocID="{609A7D57-194C-4AA7-949A-09071C8672FA}" presName="rootConnector" presStyleLbl="node3" presStyleIdx="2" presStyleCnt="5"/>
      <dgm:spPr/>
    </dgm:pt>
    <dgm:pt modelId="{CBB991A0-0956-47AF-A014-2BA6E407B9F0}" type="pres">
      <dgm:prSet presAssocID="{609A7D57-194C-4AA7-949A-09071C8672FA}" presName="hierChild4" presStyleCnt="0"/>
      <dgm:spPr/>
    </dgm:pt>
    <dgm:pt modelId="{D0D34BF5-E799-403D-9C76-F5A796A5E1AC}" type="pres">
      <dgm:prSet presAssocID="{609A7D57-194C-4AA7-949A-09071C8672FA}" presName="hierChild5" presStyleCnt="0"/>
      <dgm:spPr/>
    </dgm:pt>
    <dgm:pt modelId="{B914C187-1D81-4F83-A882-8143B4C9E459}" type="pres">
      <dgm:prSet presAssocID="{8D6404CF-8F32-474B-8255-10759ECD1746}" presName="hierChild7" presStyleCnt="0"/>
      <dgm:spPr/>
    </dgm:pt>
    <dgm:pt modelId="{58C10E7C-A35B-4D07-A284-ED884CDC3169}" type="pres">
      <dgm:prSet presAssocID="{ABAE8BAC-C61C-4E65-BC98-10A27B881AE5}" presName="Name111" presStyleLbl="parChTrans1D2" presStyleIdx="1" presStyleCnt="2"/>
      <dgm:spPr/>
    </dgm:pt>
    <dgm:pt modelId="{7AA6ECCE-53A4-4399-8AB7-7FBDB5D267B5}" type="pres">
      <dgm:prSet presAssocID="{F5E041F7-7D8E-4565-9281-CA87CBAB6263}" presName="hierRoot3" presStyleCnt="0">
        <dgm:presLayoutVars>
          <dgm:hierBranch val="init"/>
        </dgm:presLayoutVars>
      </dgm:prSet>
      <dgm:spPr/>
    </dgm:pt>
    <dgm:pt modelId="{B58A9B4A-049B-4E7A-AA00-0C8C4621EE2D}" type="pres">
      <dgm:prSet presAssocID="{F5E041F7-7D8E-4565-9281-CA87CBAB6263}" presName="rootComposite3" presStyleCnt="0"/>
      <dgm:spPr/>
    </dgm:pt>
    <dgm:pt modelId="{58C6A38F-524D-4EFF-918F-283EB1D9CFE7}" type="pres">
      <dgm:prSet presAssocID="{F5E041F7-7D8E-4565-9281-CA87CBAB6263}" presName="rootText3" presStyleLbl="asst1" presStyleIdx="1" presStyleCnt="2" custScaleX="1307508" custScaleY="1024582" custLinFactX="300000" custLinFactY="84028" custLinFactNeighborX="383365" custLinFactNeighborY="100000">
        <dgm:presLayoutVars>
          <dgm:chPref val="3"/>
        </dgm:presLayoutVars>
      </dgm:prSet>
      <dgm:spPr/>
    </dgm:pt>
    <dgm:pt modelId="{867B9C78-FD6C-45A8-B76B-80B40D126E02}" type="pres">
      <dgm:prSet presAssocID="{F5E041F7-7D8E-4565-9281-CA87CBAB6263}" presName="rootConnector3" presStyleLbl="asst1" presStyleIdx="1" presStyleCnt="2"/>
      <dgm:spPr/>
    </dgm:pt>
    <dgm:pt modelId="{F92D77E8-674D-46C7-9689-109D35E857C2}" type="pres">
      <dgm:prSet presAssocID="{F5E041F7-7D8E-4565-9281-CA87CBAB6263}" presName="hierChild6" presStyleCnt="0"/>
      <dgm:spPr/>
    </dgm:pt>
    <dgm:pt modelId="{7ED7DDF3-DDBF-4BB2-9F38-FA16B7A68DBB}" type="pres">
      <dgm:prSet presAssocID="{AA60CB1D-D520-4C40-BF72-BF9C2FA10A0B}" presName="Name37" presStyleLbl="parChTrans1D3" presStyleIdx="3" presStyleCnt="5"/>
      <dgm:spPr/>
    </dgm:pt>
    <dgm:pt modelId="{F467CD0C-5E5A-4C2D-94F3-E40C4C011C72}" type="pres">
      <dgm:prSet presAssocID="{2B8AE0E5-5C74-4A26-BFAF-6D158A9C0C88}" presName="hierRoot2" presStyleCnt="0">
        <dgm:presLayoutVars>
          <dgm:hierBranch val="init"/>
        </dgm:presLayoutVars>
      </dgm:prSet>
      <dgm:spPr/>
    </dgm:pt>
    <dgm:pt modelId="{5DD0B00A-870D-490F-A965-830AA9F2DF11}" type="pres">
      <dgm:prSet presAssocID="{2B8AE0E5-5C74-4A26-BFAF-6D158A9C0C88}" presName="rootComposite" presStyleCnt="0"/>
      <dgm:spPr/>
    </dgm:pt>
    <dgm:pt modelId="{01291CF9-D6A2-439A-8A96-9A050FFC35DF}" type="pres">
      <dgm:prSet presAssocID="{2B8AE0E5-5C74-4A26-BFAF-6D158A9C0C88}" presName="rootText" presStyleLbl="node3" presStyleIdx="3" presStyleCnt="5" custScaleX="1101903" custScaleY="1719163" custLinFactX="-382491" custLinFactY="200000" custLinFactNeighborX="-400000" custLinFactNeighborY="278179">
        <dgm:presLayoutVars>
          <dgm:chPref val="3"/>
        </dgm:presLayoutVars>
      </dgm:prSet>
      <dgm:spPr/>
    </dgm:pt>
    <dgm:pt modelId="{540C047F-E75B-4DFB-B12C-CB4349EF1414}" type="pres">
      <dgm:prSet presAssocID="{2B8AE0E5-5C74-4A26-BFAF-6D158A9C0C88}" presName="rootConnector" presStyleLbl="node3" presStyleIdx="3" presStyleCnt="5"/>
      <dgm:spPr/>
    </dgm:pt>
    <dgm:pt modelId="{B90A6E52-1421-40D3-8121-1B1C7863CA5A}" type="pres">
      <dgm:prSet presAssocID="{2B8AE0E5-5C74-4A26-BFAF-6D158A9C0C88}" presName="hierChild4" presStyleCnt="0"/>
      <dgm:spPr/>
    </dgm:pt>
    <dgm:pt modelId="{1C492E01-2B03-4A29-A3AF-71907FCEE6BF}" type="pres">
      <dgm:prSet presAssocID="{2B8AE0E5-5C74-4A26-BFAF-6D158A9C0C88}" presName="hierChild5" presStyleCnt="0"/>
      <dgm:spPr/>
    </dgm:pt>
    <dgm:pt modelId="{0D66CB3B-2EBF-40B6-9617-458C1B2E3775}" type="pres">
      <dgm:prSet presAssocID="{150D9D1F-60F3-4CDC-8CD3-17B2ECF9C861}" presName="Name37" presStyleLbl="parChTrans1D3" presStyleIdx="4" presStyleCnt="5"/>
      <dgm:spPr/>
    </dgm:pt>
    <dgm:pt modelId="{B1D06E4B-17EA-4414-ADB1-CD2761F0994E}" type="pres">
      <dgm:prSet presAssocID="{7776C977-1583-48A0-B749-7293391CEC3D}" presName="hierRoot2" presStyleCnt="0">
        <dgm:presLayoutVars>
          <dgm:hierBranch val="init"/>
        </dgm:presLayoutVars>
      </dgm:prSet>
      <dgm:spPr/>
    </dgm:pt>
    <dgm:pt modelId="{6563BABB-4B79-4C7F-A200-96C3C69D3A78}" type="pres">
      <dgm:prSet presAssocID="{7776C977-1583-48A0-B749-7293391CEC3D}" presName="rootComposite" presStyleCnt="0"/>
      <dgm:spPr/>
    </dgm:pt>
    <dgm:pt modelId="{EEFE2DFD-0BE1-4549-994E-75EAB8E95ADC}" type="pres">
      <dgm:prSet presAssocID="{7776C977-1583-48A0-B749-7293391CEC3D}" presName="rootText" presStyleLbl="node3" presStyleIdx="4" presStyleCnt="5" custScaleX="913823" custScaleY="1991112" custLinFactX="252047" custLinFactY="-239192" custLinFactNeighborX="300000" custLinFactNeighborY="-300000">
        <dgm:presLayoutVars>
          <dgm:chPref val="3"/>
        </dgm:presLayoutVars>
      </dgm:prSet>
      <dgm:spPr/>
    </dgm:pt>
    <dgm:pt modelId="{258AF0E7-9ADC-4D9E-8EB4-8911B73C7B48}" type="pres">
      <dgm:prSet presAssocID="{7776C977-1583-48A0-B749-7293391CEC3D}" presName="rootConnector" presStyleLbl="node3" presStyleIdx="4" presStyleCnt="5"/>
      <dgm:spPr/>
    </dgm:pt>
    <dgm:pt modelId="{5FC5DD46-38D5-4957-8A63-2C1755C7A9ED}" type="pres">
      <dgm:prSet presAssocID="{7776C977-1583-48A0-B749-7293391CEC3D}" presName="hierChild4" presStyleCnt="0"/>
      <dgm:spPr/>
    </dgm:pt>
    <dgm:pt modelId="{525214E6-4F21-4AEC-B535-3E962F54D01A}" type="pres">
      <dgm:prSet presAssocID="{7776C977-1583-48A0-B749-7293391CEC3D}" presName="hierChild5" presStyleCnt="0"/>
      <dgm:spPr/>
    </dgm:pt>
    <dgm:pt modelId="{8D934329-1C84-4191-94C0-A7608AC71D64}" type="pres">
      <dgm:prSet presAssocID="{F5E041F7-7D8E-4565-9281-CA87CBAB6263}" presName="hierChild7" presStyleCnt="0"/>
      <dgm:spPr/>
    </dgm:pt>
  </dgm:ptLst>
  <dgm:cxnLst>
    <dgm:cxn modelId="{2B9AFB0B-8596-446C-9492-61FCB8FF8AE3}" type="presOf" srcId="{EC5340E1-F67C-4235-8FE0-CA6417109D6B}" destId="{EF7FF823-DCD8-40D0-90D0-68BD474CB2EA}" srcOrd="0" destOrd="0" presId="urn:microsoft.com/office/officeart/2005/8/layout/orgChart1"/>
    <dgm:cxn modelId="{188F260D-99B1-43FC-A554-0E857C26ABA7}" srcId="{EDB4A391-2B51-45D9-A0E7-173F0D7ECE06}" destId="{F5E041F7-7D8E-4565-9281-CA87CBAB6263}" srcOrd="1" destOrd="0" parTransId="{ABAE8BAC-C61C-4E65-BC98-10A27B881AE5}" sibTransId="{A9BB0799-5463-45DA-9406-8EDD20C0560C}"/>
    <dgm:cxn modelId="{EB73C111-4523-43EA-A38E-834767667FC1}" type="presOf" srcId="{B3604278-0036-4778-83F2-A0F8266410BC}" destId="{92FB2071-4378-4669-997B-D805B9C0F64A}" srcOrd="1" destOrd="0" presId="urn:microsoft.com/office/officeart/2005/8/layout/orgChart1"/>
    <dgm:cxn modelId="{A8E63E2A-8BA4-4BC2-A84A-20B5A914D176}" type="presOf" srcId="{5B85AC2D-B677-4AB0-AA04-CAC7C7829978}" destId="{A10AE318-849B-4F68-88F1-72F101B4DDCC}" srcOrd="0" destOrd="0" presId="urn:microsoft.com/office/officeart/2005/8/layout/orgChart1"/>
    <dgm:cxn modelId="{ADBC6136-4A6F-4FFE-83CB-7952DD21F4DF}" type="presOf" srcId="{D074EA0D-B1FA-40BC-97FB-592821B1BEC3}" destId="{1AE456E3-321C-4211-95D9-CE58EBFDE926}" srcOrd="0" destOrd="0" presId="urn:microsoft.com/office/officeart/2005/8/layout/orgChart1"/>
    <dgm:cxn modelId="{6D5A363F-CEB0-4982-B1AD-E97D1E265EE4}" type="presOf" srcId="{EDB4A391-2B51-45D9-A0E7-173F0D7ECE06}" destId="{89C0A3C1-0D20-483F-843C-563ED1B96EB2}" srcOrd="1" destOrd="0" presId="urn:microsoft.com/office/officeart/2005/8/layout/orgChart1"/>
    <dgm:cxn modelId="{434EE05F-EE1B-41B6-AFC8-7126898EDBD8}" type="presOf" srcId="{7BCEB7D0-13BB-495E-B834-D08A580928C3}" destId="{B9211DBA-C903-48C1-B5FC-ABB0B6F98873}" srcOrd="0" destOrd="0" presId="urn:microsoft.com/office/officeart/2005/8/layout/orgChart1"/>
    <dgm:cxn modelId="{94DCC544-0BED-4FC0-8D13-A10898243BD8}" type="presOf" srcId="{2B8AE0E5-5C74-4A26-BFAF-6D158A9C0C88}" destId="{01291CF9-D6A2-439A-8A96-9A050FFC35DF}" srcOrd="0" destOrd="0" presId="urn:microsoft.com/office/officeart/2005/8/layout/orgChart1"/>
    <dgm:cxn modelId="{E4A8CF45-4BB6-4381-8097-F739591CD837}" type="presOf" srcId="{ABAE8BAC-C61C-4E65-BC98-10A27B881AE5}" destId="{58C10E7C-A35B-4D07-A284-ED884CDC3169}" srcOrd="0" destOrd="0" presId="urn:microsoft.com/office/officeart/2005/8/layout/orgChart1"/>
    <dgm:cxn modelId="{44E85A48-99BF-44A8-A744-FA5D6937A66A}" type="presOf" srcId="{F5E041F7-7D8E-4565-9281-CA87CBAB6263}" destId="{58C6A38F-524D-4EFF-918F-283EB1D9CFE7}" srcOrd="0" destOrd="0" presId="urn:microsoft.com/office/officeart/2005/8/layout/orgChart1"/>
    <dgm:cxn modelId="{B5FA2D6B-E267-4566-84D5-34E01A3DEEB0}" type="presOf" srcId="{8D6404CF-8F32-474B-8255-10759ECD1746}" destId="{4D71174C-3D90-46FD-BF91-3E05B5CD8A66}" srcOrd="0" destOrd="0" presId="urn:microsoft.com/office/officeart/2005/8/layout/orgChart1"/>
    <dgm:cxn modelId="{60AB796C-0CA9-4428-9740-C007A492098F}" type="presOf" srcId="{401012E9-2DD8-4CCF-8788-6221CEEDDFF6}" destId="{58AE2A9C-12F8-4AEB-ACA1-D6FC74348235}" srcOrd="0" destOrd="0" presId="urn:microsoft.com/office/officeart/2005/8/layout/orgChart1"/>
    <dgm:cxn modelId="{158AF54D-545A-4CF2-BCF0-7DE1877B34A0}" type="presOf" srcId="{2B8AE0E5-5C74-4A26-BFAF-6D158A9C0C88}" destId="{540C047F-E75B-4DFB-B12C-CB4349EF1414}" srcOrd="1" destOrd="0" presId="urn:microsoft.com/office/officeart/2005/8/layout/orgChart1"/>
    <dgm:cxn modelId="{A65B2689-E6AB-405B-99C8-2F0387E27433}" srcId="{EDB4A391-2B51-45D9-A0E7-173F0D7ECE06}" destId="{8D6404CF-8F32-474B-8255-10759ECD1746}" srcOrd="0" destOrd="0" parTransId="{401012E9-2DD8-4CCF-8788-6221CEEDDFF6}" sibTransId="{2CB17883-BC10-4354-B2C5-94268013A53B}"/>
    <dgm:cxn modelId="{28F2248A-B56A-49B6-905C-E04008208C36}" srcId="{F5E041F7-7D8E-4565-9281-CA87CBAB6263}" destId="{2B8AE0E5-5C74-4A26-BFAF-6D158A9C0C88}" srcOrd="0" destOrd="0" parTransId="{AA60CB1D-D520-4C40-BF72-BF9C2FA10A0B}" sibTransId="{0434FEA0-944D-43EB-B6FB-B33FC9547E0D}"/>
    <dgm:cxn modelId="{99205190-DA91-4D47-B7A1-B6661746D648}" type="presOf" srcId="{AA60CB1D-D520-4C40-BF72-BF9C2FA10A0B}" destId="{7ED7DDF3-DDBF-4BB2-9F38-FA16B7A68DBB}" srcOrd="0" destOrd="0" presId="urn:microsoft.com/office/officeart/2005/8/layout/orgChart1"/>
    <dgm:cxn modelId="{6C260792-F2B5-4A77-8B48-07BF2A4D728F}" type="presOf" srcId="{150D9D1F-60F3-4CDC-8CD3-17B2ECF9C861}" destId="{0D66CB3B-2EBF-40B6-9617-458C1B2E3775}" srcOrd="0" destOrd="0" presId="urn:microsoft.com/office/officeart/2005/8/layout/orgChart1"/>
    <dgm:cxn modelId="{46F87799-B2D7-40DD-8CF8-D5DACC3779BB}" type="presOf" srcId="{7776C977-1583-48A0-B749-7293391CEC3D}" destId="{EEFE2DFD-0BE1-4549-994E-75EAB8E95ADC}" srcOrd="0" destOrd="0" presId="urn:microsoft.com/office/officeart/2005/8/layout/orgChart1"/>
    <dgm:cxn modelId="{9A2CCD9A-7B13-4F0D-8FFE-D04ABD11088D}" type="presOf" srcId="{EDB4A391-2B51-45D9-A0E7-173F0D7ECE06}" destId="{FA9590C8-0810-4B01-9CE1-1676702A20C7}" srcOrd="0" destOrd="0" presId="urn:microsoft.com/office/officeart/2005/8/layout/orgChart1"/>
    <dgm:cxn modelId="{9BDA859B-08FA-44F0-B209-2D873ABB664A}" type="presOf" srcId="{F5E041F7-7D8E-4565-9281-CA87CBAB6263}" destId="{867B9C78-FD6C-45A8-B76B-80B40D126E02}" srcOrd="1" destOrd="0" presId="urn:microsoft.com/office/officeart/2005/8/layout/orgChart1"/>
    <dgm:cxn modelId="{8C0836A6-49EE-4941-835D-7DCAD55A86C2}" type="presOf" srcId="{8D6404CF-8F32-474B-8255-10759ECD1746}" destId="{7497AB4C-CB5A-4317-BB27-B8813B6D3B76}" srcOrd="1" destOrd="0" presId="urn:microsoft.com/office/officeart/2005/8/layout/orgChart1"/>
    <dgm:cxn modelId="{502EA5AF-2993-4A56-B97D-F8FCC4CE682C}" srcId="{8D6404CF-8F32-474B-8255-10759ECD1746}" destId="{EC5340E1-F67C-4235-8FE0-CA6417109D6B}" srcOrd="1" destOrd="0" parTransId="{7BCEB7D0-13BB-495E-B834-D08A580928C3}" sibTransId="{A35A8AA7-28A4-4DC1-B47C-597A49F0920E}"/>
    <dgm:cxn modelId="{F7E23AB2-FA21-45CC-9C01-40B2730AB87A}" srcId="{F5E041F7-7D8E-4565-9281-CA87CBAB6263}" destId="{7776C977-1583-48A0-B749-7293391CEC3D}" srcOrd="1" destOrd="0" parTransId="{150D9D1F-60F3-4CDC-8CD3-17B2ECF9C861}" sibTransId="{D8F8490D-C708-44F9-ABDE-47E2545C4D20}"/>
    <dgm:cxn modelId="{7E6159B7-DBCE-493C-9018-FA8AFA72D7D6}" srcId="{4F1B3D93-10CB-4E6A-93C2-C9B8432151D2}" destId="{EDB4A391-2B51-45D9-A0E7-173F0D7ECE06}" srcOrd="0" destOrd="0" parTransId="{6BBEFDB9-4473-46F0-82C6-481C9406AA70}" sibTransId="{F5728A07-10DB-462C-94B5-E611E9FD3996}"/>
    <dgm:cxn modelId="{137E1BCD-9F69-4435-957A-65295FFE1F40}" type="presOf" srcId="{7776C977-1583-48A0-B749-7293391CEC3D}" destId="{258AF0E7-9ADC-4D9E-8EB4-8911B73C7B48}" srcOrd="1" destOrd="0" presId="urn:microsoft.com/office/officeart/2005/8/layout/orgChart1"/>
    <dgm:cxn modelId="{19FBA0CF-0954-41B4-A6A4-8F0561528F85}" type="presOf" srcId="{4F1B3D93-10CB-4E6A-93C2-C9B8432151D2}" destId="{F1E5D30B-F822-4821-819B-A659FAC00418}" srcOrd="0" destOrd="0" presId="urn:microsoft.com/office/officeart/2005/8/layout/orgChart1"/>
    <dgm:cxn modelId="{939046D1-9282-4BDA-BF03-13C196C1B82B}" type="presOf" srcId="{EC5340E1-F67C-4235-8FE0-CA6417109D6B}" destId="{B3A23C5F-9F63-467F-A552-902CB10BE529}" srcOrd="1" destOrd="0" presId="urn:microsoft.com/office/officeart/2005/8/layout/orgChart1"/>
    <dgm:cxn modelId="{EEBBD0D5-77F8-4CAE-A4D6-AAE1AEE96A41}" type="presOf" srcId="{B3604278-0036-4778-83F2-A0F8266410BC}" destId="{D8DDE019-B51E-4F68-88F5-E2D531CCDA70}" srcOrd="0" destOrd="0" presId="urn:microsoft.com/office/officeart/2005/8/layout/orgChart1"/>
    <dgm:cxn modelId="{18D9A3DD-30A5-4569-B4BB-D84FB3822DC0}" srcId="{8D6404CF-8F32-474B-8255-10759ECD1746}" destId="{B3604278-0036-4778-83F2-A0F8266410BC}" srcOrd="0" destOrd="0" parTransId="{5B85AC2D-B677-4AB0-AA04-CAC7C7829978}" sibTransId="{9A9D4748-8C3C-401D-9CC4-44C8E87F03E8}"/>
    <dgm:cxn modelId="{FB0CE4E6-CDF5-4B80-9B83-C8AE1CF94B2D}" type="presOf" srcId="{609A7D57-194C-4AA7-949A-09071C8672FA}" destId="{A474E095-E922-45BD-B300-8B4E87AF931B}" srcOrd="1" destOrd="0" presId="urn:microsoft.com/office/officeart/2005/8/layout/orgChart1"/>
    <dgm:cxn modelId="{F6778BFD-D001-4C21-918D-C8261769677E}" srcId="{8D6404CF-8F32-474B-8255-10759ECD1746}" destId="{609A7D57-194C-4AA7-949A-09071C8672FA}" srcOrd="2" destOrd="0" parTransId="{D074EA0D-B1FA-40BC-97FB-592821B1BEC3}" sibTransId="{01468E4B-458E-4AEC-B173-2184C7A48301}"/>
    <dgm:cxn modelId="{D6D875FE-A00B-4867-8253-97EB7C646782}" type="presOf" srcId="{609A7D57-194C-4AA7-949A-09071C8672FA}" destId="{31897685-9E73-4F58-8017-E75F6E98A3D8}" srcOrd="0" destOrd="0" presId="urn:microsoft.com/office/officeart/2005/8/layout/orgChart1"/>
    <dgm:cxn modelId="{01B0C920-02D4-4665-876D-A50F85BBF9FC}" type="presParOf" srcId="{F1E5D30B-F822-4821-819B-A659FAC00418}" destId="{002B452A-A28C-461E-9781-CDF7D9F34CDB}" srcOrd="0" destOrd="0" presId="urn:microsoft.com/office/officeart/2005/8/layout/orgChart1"/>
    <dgm:cxn modelId="{CBC8DB1C-4998-42D0-B837-6A70DD7A70C2}" type="presParOf" srcId="{002B452A-A28C-461E-9781-CDF7D9F34CDB}" destId="{09DF6B22-70ED-4B11-8142-BEE2C1B250DA}" srcOrd="0" destOrd="0" presId="urn:microsoft.com/office/officeart/2005/8/layout/orgChart1"/>
    <dgm:cxn modelId="{2D991B03-13DF-460B-B942-74C19EA60CDF}" type="presParOf" srcId="{09DF6B22-70ED-4B11-8142-BEE2C1B250DA}" destId="{FA9590C8-0810-4B01-9CE1-1676702A20C7}" srcOrd="0" destOrd="0" presId="urn:microsoft.com/office/officeart/2005/8/layout/orgChart1"/>
    <dgm:cxn modelId="{9EBA3FA9-5721-4E26-A589-613788C7F75F}" type="presParOf" srcId="{09DF6B22-70ED-4B11-8142-BEE2C1B250DA}" destId="{89C0A3C1-0D20-483F-843C-563ED1B96EB2}" srcOrd="1" destOrd="0" presId="urn:microsoft.com/office/officeart/2005/8/layout/orgChart1"/>
    <dgm:cxn modelId="{9CF4CE58-C2BD-4FBF-964A-1230A9C31B47}" type="presParOf" srcId="{002B452A-A28C-461E-9781-CDF7D9F34CDB}" destId="{01FBC251-5330-43D6-A2A7-6C0F4A95E0A0}" srcOrd="1" destOrd="0" presId="urn:microsoft.com/office/officeart/2005/8/layout/orgChart1"/>
    <dgm:cxn modelId="{06DE8590-5FAC-4528-9F88-A78F07449B7B}" type="presParOf" srcId="{002B452A-A28C-461E-9781-CDF7D9F34CDB}" destId="{5E522B49-4807-4077-9693-6A26CC3FA144}" srcOrd="2" destOrd="0" presId="urn:microsoft.com/office/officeart/2005/8/layout/orgChart1"/>
    <dgm:cxn modelId="{9E182EDC-DEF7-46CE-88FC-788082DDA151}" type="presParOf" srcId="{5E522B49-4807-4077-9693-6A26CC3FA144}" destId="{58AE2A9C-12F8-4AEB-ACA1-D6FC74348235}" srcOrd="0" destOrd="0" presId="urn:microsoft.com/office/officeart/2005/8/layout/orgChart1"/>
    <dgm:cxn modelId="{8CC5C713-AD5B-4E83-B9A0-172282DC54C6}" type="presParOf" srcId="{5E522B49-4807-4077-9693-6A26CC3FA144}" destId="{214CDA85-7507-4476-A63D-44185F181C1C}" srcOrd="1" destOrd="0" presId="urn:microsoft.com/office/officeart/2005/8/layout/orgChart1"/>
    <dgm:cxn modelId="{7495BA8B-E59C-45D4-8540-755E14B5D4FA}" type="presParOf" srcId="{214CDA85-7507-4476-A63D-44185F181C1C}" destId="{7FA9F7EF-1B95-4FA7-B2E4-D145BBBDE454}" srcOrd="0" destOrd="0" presId="urn:microsoft.com/office/officeart/2005/8/layout/orgChart1"/>
    <dgm:cxn modelId="{F08A29D5-E46B-4116-8864-0B0BE1EE8E72}" type="presParOf" srcId="{7FA9F7EF-1B95-4FA7-B2E4-D145BBBDE454}" destId="{4D71174C-3D90-46FD-BF91-3E05B5CD8A66}" srcOrd="0" destOrd="0" presId="urn:microsoft.com/office/officeart/2005/8/layout/orgChart1"/>
    <dgm:cxn modelId="{70182E0E-3F73-43DC-ABDD-3D93E94A6672}" type="presParOf" srcId="{7FA9F7EF-1B95-4FA7-B2E4-D145BBBDE454}" destId="{7497AB4C-CB5A-4317-BB27-B8813B6D3B76}" srcOrd="1" destOrd="0" presId="urn:microsoft.com/office/officeart/2005/8/layout/orgChart1"/>
    <dgm:cxn modelId="{0740AA5C-B005-43CB-B46D-426B960AC046}" type="presParOf" srcId="{214CDA85-7507-4476-A63D-44185F181C1C}" destId="{71B13EF5-2883-4C0B-988B-5735D0873AFF}" srcOrd="1" destOrd="0" presId="urn:microsoft.com/office/officeart/2005/8/layout/orgChart1"/>
    <dgm:cxn modelId="{B4E1D2E4-1469-440F-AAC0-AA9F65C30429}" type="presParOf" srcId="{71B13EF5-2883-4C0B-988B-5735D0873AFF}" destId="{A10AE318-849B-4F68-88F1-72F101B4DDCC}" srcOrd="0" destOrd="0" presId="urn:microsoft.com/office/officeart/2005/8/layout/orgChart1"/>
    <dgm:cxn modelId="{B14FE72A-B8D7-4B0D-A60C-2131976CAD8E}" type="presParOf" srcId="{71B13EF5-2883-4C0B-988B-5735D0873AFF}" destId="{2B6F42EA-62F4-4D22-9FC1-1C7D40AF0882}" srcOrd="1" destOrd="0" presId="urn:microsoft.com/office/officeart/2005/8/layout/orgChart1"/>
    <dgm:cxn modelId="{6DEEBDAD-7436-49E5-AC80-6E0A8B1B43F1}" type="presParOf" srcId="{2B6F42EA-62F4-4D22-9FC1-1C7D40AF0882}" destId="{F1AE8033-3043-4E4D-BF9C-F6FB7C7D5636}" srcOrd="0" destOrd="0" presId="urn:microsoft.com/office/officeart/2005/8/layout/orgChart1"/>
    <dgm:cxn modelId="{FE225140-E365-4429-9F6D-9686E822CE8C}" type="presParOf" srcId="{F1AE8033-3043-4E4D-BF9C-F6FB7C7D5636}" destId="{D8DDE019-B51E-4F68-88F5-E2D531CCDA70}" srcOrd="0" destOrd="0" presId="urn:microsoft.com/office/officeart/2005/8/layout/orgChart1"/>
    <dgm:cxn modelId="{8FAB65F8-93F7-4382-ADFC-230933AEF2DC}" type="presParOf" srcId="{F1AE8033-3043-4E4D-BF9C-F6FB7C7D5636}" destId="{92FB2071-4378-4669-997B-D805B9C0F64A}" srcOrd="1" destOrd="0" presId="urn:microsoft.com/office/officeart/2005/8/layout/orgChart1"/>
    <dgm:cxn modelId="{B655B585-0D56-4C07-BAF3-8BC3E1090EC1}" type="presParOf" srcId="{2B6F42EA-62F4-4D22-9FC1-1C7D40AF0882}" destId="{7188324B-E240-4E5B-ACC3-6AE801E520E6}" srcOrd="1" destOrd="0" presId="urn:microsoft.com/office/officeart/2005/8/layout/orgChart1"/>
    <dgm:cxn modelId="{88F6BD2E-CB39-456E-8C82-C1B3A25315BA}" type="presParOf" srcId="{2B6F42EA-62F4-4D22-9FC1-1C7D40AF0882}" destId="{AD3C294C-FC88-4F04-8043-D29C6F771E10}" srcOrd="2" destOrd="0" presId="urn:microsoft.com/office/officeart/2005/8/layout/orgChart1"/>
    <dgm:cxn modelId="{E775FCA8-51BA-4C0B-9664-21933B7E5AAA}" type="presParOf" srcId="{71B13EF5-2883-4C0B-988B-5735D0873AFF}" destId="{B9211DBA-C903-48C1-B5FC-ABB0B6F98873}" srcOrd="2" destOrd="0" presId="urn:microsoft.com/office/officeart/2005/8/layout/orgChart1"/>
    <dgm:cxn modelId="{07F249E8-14FF-4072-B9F6-176C45CAD47C}" type="presParOf" srcId="{71B13EF5-2883-4C0B-988B-5735D0873AFF}" destId="{37336684-94AC-4A22-8116-7CB5CE528330}" srcOrd="3" destOrd="0" presId="urn:microsoft.com/office/officeart/2005/8/layout/orgChart1"/>
    <dgm:cxn modelId="{22E6BF9D-D136-436B-A90E-60D728C73C3E}" type="presParOf" srcId="{37336684-94AC-4A22-8116-7CB5CE528330}" destId="{CA0D120A-9A36-4D21-B2F3-FCDCE45E78ED}" srcOrd="0" destOrd="0" presId="urn:microsoft.com/office/officeart/2005/8/layout/orgChart1"/>
    <dgm:cxn modelId="{E774CAE5-525A-4F01-96EA-E8DA9DCA55DC}" type="presParOf" srcId="{CA0D120A-9A36-4D21-B2F3-FCDCE45E78ED}" destId="{EF7FF823-DCD8-40D0-90D0-68BD474CB2EA}" srcOrd="0" destOrd="0" presId="urn:microsoft.com/office/officeart/2005/8/layout/orgChart1"/>
    <dgm:cxn modelId="{093F2A10-ACB9-45B1-92E1-4C7362FD5D6E}" type="presParOf" srcId="{CA0D120A-9A36-4D21-B2F3-FCDCE45E78ED}" destId="{B3A23C5F-9F63-467F-A552-902CB10BE529}" srcOrd="1" destOrd="0" presId="urn:microsoft.com/office/officeart/2005/8/layout/orgChart1"/>
    <dgm:cxn modelId="{196DA5BE-2B04-4222-855A-296E304E8222}" type="presParOf" srcId="{37336684-94AC-4A22-8116-7CB5CE528330}" destId="{B4F2BC86-1D03-4B67-94D7-E12A11B48019}" srcOrd="1" destOrd="0" presId="urn:microsoft.com/office/officeart/2005/8/layout/orgChart1"/>
    <dgm:cxn modelId="{23588CC9-ED8C-4540-B005-DC9FAB62C7C3}" type="presParOf" srcId="{37336684-94AC-4A22-8116-7CB5CE528330}" destId="{47554D56-8A4B-4C89-BC31-1F780FADA8B5}" srcOrd="2" destOrd="0" presId="urn:microsoft.com/office/officeart/2005/8/layout/orgChart1"/>
    <dgm:cxn modelId="{933C9E56-7FE0-4056-8964-C3F9677B2437}" type="presParOf" srcId="{71B13EF5-2883-4C0B-988B-5735D0873AFF}" destId="{1AE456E3-321C-4211-95D9-CE58EBFDE926}" srcOrd="4" destOrd="0" presId="urn:microsoft.com/office/officeart/2005/8/layout/orgChart1"/>
    <dgm:cxn modelId="{041C8471-11A0-4F80-A3DE-E7848DC8D08A}" type="presParOf" srcId="{71B13EF5-2883-4C0B-988B-5735D0873AFF}" destId="{6C37D10D-D3A0-4C6F-A7A3-C4DC410A3A1B}" srcOrd="5" destOrd="0" presId="urn:microsoft.com/office/officeart/2005/8/layout/orgChart1"/>
    <dgm:cxn modelId="{3F1848B4-C38C-416D-B65C-DCEF2BAA4C96}" type="presParOf" srcId="{6C37D10D-D3A0-4C6F-A7A3-C4DC410A3A1B}" destId="{49397420-1BEB-4F27-B22E-75E2971DA2B1}" srcOrd="0" destOrd="0" presId="urn:microsoft.com/office/officeart/2005/8/layout/orgChart1"/>
    <dgm:cxn modelId="{6F94FEDB-4344-4B64-9818-7BA0F87D7677}" type="presParOf" srcId="{49397420-1BEB-4F27-B22E-75E2971DA2B1}" destId="{31897685-9E73-4F58-8017-E75F6E98A3D8}" srcOrd="0" destOrd="0" presId="urn:microsoft.com/office/officeart/2005/8/layout/orgChart1"/>
    <dgm:cxn modelId="{30B0800D-FDDC-45B9-826A-1C25E3CECE6C}" type="presParOf" srcId="{49397420-1BEB-4F27-B22E-75E2971DA2B1}" destId="{A474E095-E922-45BD-B300-8B4E87AF931B}" srcOrd="1" destOrd="0" presId="urn:microsoft.com/office/officeart/2005/8/layout/orgChart1"/>
    <dgm:cxn modelId="{2D7145DF-C3EE-4262-AFB7-A2AD78D8DB2B}" type="presParOf" srcId="{6C37D10D-D3A0-4C6F-A7A3-C4DC410A3A1B}" destId="{CBB991A0-0956-47AF-A014-2BA6E407B9F0}" srcOrd="1" destOrd="0" presId="urn:microsoft.com/office/officeart/2005/8/layout/orgChart1"/>
    <dgm:cxn modelId="{2D2EF977-5DF8-4178-AF86-6BDE61099888}" type="presParOf" srcId="{6C37D10D-D3A0-4C6F-A7A3-C4DC410A3A1B}" destId="{D0D34BF5-E799-403D-9C76-F5A796A5E1AC}" srcOrd="2" destOrd="0" presId="urn:microsoft.com/office/officeart/2005/8/layout/orgChart1"/>
    <dgm:cxn modelId="{48ECF854-A6AC-4C73-86C0-BE4A927DBF6E}" type="presParOf" srcId="{214CDA85-7507-4476-A63D-44185F181C1C}" destId="{B914C187-1D81-4F83-A882-8143B4C9E459}" srcOrd="2" destOrd="0" presId="urn:microsoft.com/office/officeart/2005/8/layout/orgChart1"/>
    <dgm:cxn modelId="{EC8054F3-12FC-49FC-9104-BA67B28A3D8C}" type="presParOf" srcId="{5E522B49-4807-4077-9693-6A26CC3FA144}" destId="{58C10E7C-A35B-4D07-A284-ED884CDC3169}" srcOrd="2" destOrd="0" presId="urn:microsoft.com/office/officeart/2005/8/layout/orgChart1"/>
    <dgm:cxn modelId="{726A11C0-CEF0-460B-AC87-BDE5288EF212}" type="presParOf" srcId="{5E522B49-4807-4077-9693-6A26CC3FA144}" destId="{7AA6ECCE-53A4-4399-8AB7-7FBDB5D267B5}" srcOrd="3" destOrd="0" presId="urn:microsoft.com/office/officeart/2005/8/layout/orgChart1"/>
    <dgm:cxn modelId="{0C582B5C-AE2E-4AC6-BE07-40CDB6C2652C}" type="presParOf" srcId="{7AA6ECCE-53A4-4399-8AB7-7FBDB5D267B5}" destId="{B58A9B4A-049B-4E7A-AA00-0C8C4621EE2D}" srcOrd="0" destOrd="0" presId="urn:microsoft.com/office/officeart/2005/8/layout/orgChart1"/>
    <dgm:cxn modelId="{651FBBB5-97EA-4A21-ADB7-2CF6B3089F3A}" type="presParOf" srcId="{B58A9B4A-049B-4E7A-AA00-0C8C4621EE2D}" destId="{58C6A38F-524D-4EFF-918F-283EB1D9CFE7}" srcOrd="0" destOrd="0" presId="urn:microsoft.com/office/officeart/2005/8/layout/orgChart1"/>
    <dgm:cxn modelId="{8AE6B19B-2A6D-4E39-9032-1E07EB32147F}" type="presParOf" srcId="{B58A9B4A-049B-4E7A-AA00-0C8C4621EE2D}" destId="{867B9C78-FD6C-45A8-B76B-80B40D126E02}" srcOrd="1" destOrd="0" presId="urn:microsoft.com/office/officeart/2005/8/layout/orgChart1"/>
    <dgm:cxn modelId="{B50FE0AC-56FA-4981-BADF-5601A5A7A67A}" type="presParOf" srcId="{7AA6ECCE-53A4-4399-8AB7-7FBDB5D267B5}" destId="{F92D77E8-674D-46C7-9689-109D35E857C2}" srcOrd="1" destOrd="0" presId="urn:microsoft.com/office/officeart/2005/8/layout/orgChart1"/>
    <dgm:cxn modelId="{6C8F0774-F887-4E9E-846D-A68C9887CA72}" type="presParOf" srcId="{F92D77E8-674D-46C7-9689-109D35E857C2}" destId="{7ED7DDF3-DDBF-4BB2-9F38-FA16B7A68DBB}" srcOrd="0" destOrd="0" presId="urn:microsoft.com/office/officeart/2005/8/layout/orgChart1"/>
    <dgm:cxn modelId="{78CA2D89-BC3B-499B-BFB6-1C61FDCB216B}" type="presParOf" srcId="{F92D77E8-674D-46C7-9689-109D35E857C2}" destId="{F467CD0C-5E5A-4C2D-94F3-E40C4C011C72}" srcOrd="1" destOrd="0" presId="urn:microsoft.com/office/officeart/2005/8/layout/orgChart1"/>
    <dgm:cxn modelId="{FF5EAB05-5C33-4417-ABE3-F33A0D8F75D3}" type="presParOf" srcId="{F467CD0C-5E5A-4C2D-94F3-E40C4C011C72}" destId="{5DD0B00A-870D-490F-A965-830AA9F2DF11}" srcOrd="0" destOrd="0" presId="urn:microsoft.com/office/officeart/2005/8/layout/orgChart1"/>
    <dgm:cxn modelId="{10687A65-8482-4793-965C-5DBD17725BFC}" type="presParOf" srcId="{5DD0B00A-870D-490F-A965-830AA9F2DF11}" destId="{01291CF9-D6A2-439A-8A96-9A050FFC35DF}" srcOrd="0" destOrd="0" presId="urn:microsoft.com/office/officeart/2005/8/layout/orgChart1"/>
    <dgm:cxn modelId="{49D53FB4-4A7C-43CF-9A51-B00A3B1C338A}" type="presParOf" srcId="{5DD0B00A-870D-490F-A965-830AA9F2DF11}" destId="{540C047F-E75B-4DFB-B12C-CB4349EF1414}" srcOrd="1" destOrd="0" presId="urn:microsoft.com/office/officeart/2005/8/layout/orgChart1"/>
    <dgm:cxn modelId="{1139C05B-CFBD-48F8-AB1B-5767D8B7936F}" type="presParOf" srcId="{F467CD0C-5E5A-4C2D-94F3-E40C4C011C72}" destId="{B90A6E52-1421-40D3-8121-1B1C7863CA5A}" srcOrd="1" destOrd="0" presId="urn:microsoft.com/office/officeart/2005/8/layout/orgChart1"/>
    <dgm:cxn modelId="{95015249-8F90-4319-83EB-A55F51545167}" type="presParOf" srcId="{F467CD0C-5E5A-4C2D-94F3-E40C4C011C72}" destId="{1C492E01-2B03-4A29-A3AF-71907FCEE6BF}" srcOrd="2" destOrd="0" presId="urn:microsoft.com/office/officeart/2005/8/layout/orgChart1"/>
    <dgm:cxn modelId="{B6CA36D1-2A7E-41B8-AC80-C3345B70915B}" type="presParOf" srcId="{F92D77E8-674D-46C7-9689-109D35E857C2}" destId="{0D66CB3B-2EBF-40B6-9617-458C1B2E3775}" srcOrd="2" destOrd="0" presId="urn:microsoft.com/office/officeart/2005/8/layout/orgChart1"/>
    <dgm:cxn modelId="{1CF4B499-A964-4737-82E8-FBC5C35BBE0C}" type="presParOf" srcId="{F92D77E8-674D-46C7-9689-109D35E857C2}" destId="{B1D06E4B-17EA-4414-ADB1-CD2761F0994E}" srcOrd="3" destOrd="0" presId="urn:microsoft.com/office/officeart/2005/8/layout/orgChart1"/>
    <dgm:cxn modelId="{013959F3-9CB9-4DD0-997A-2594E67CF515}" type="presParOf" srcId="{B1D06E4B-17EA-4414-ADB1-CD2761F0994E}" destId="{6563BABB-4B79-4C7F-A200-96C3C69D3A78}" srcOrd="0" destOrd="0" presId="urn:microsoft.com/office/officeart/2005/8/layout/orgChart1"/>
    <dgm:cxn modelId="{4AC02CE6-023A-4A78-A8EE-B63828541874}" type="presParOf" srcId="{6563BABB-4B79-4C7F-A200-96C3C69D3A78}" destId="{EEFE2DFD-0BE1-4549-994E-75EAB8E95ADC}" srcOrd="0" destOrd="0" presId="urn:microsoft.com/office/officeart/2005/8/layout/orgChart1"/>
    <dgm:cxn modelId="{7D63A39A-3E5D-4CC2-B4B9-D0B9A4D108AE}" type="presParOf" srcId="{6563BABB-4B79-4C7F-A200-96C3C69D3A78}" destId="{258AF0E7-9ADC-4D9E-8EB4-8911B73C7B48}" srcOrd="1" destOrd="0" presId="urn:microsoft.com/office/officeart/2005/8/layout/orgChart1"/>
    <dgm:cxn modelId="{9785F35F-B00D-4A4C-AB67-FE5F6F8A719D}" type="presParOf" srcId="{B1D06E4B-17EA-4414-ADB1-CD2761F0994E}" destId="{5FC5DD46-38D5-4957-8A63-2C1755C7A9ED}" srcOrd="1" destOrd="0" presId="urn:microsoft.com/office/officeart/2005/8/layout/orgChart1"/>
    <dgm:cxn modelId="{057F9983-984E-44BE-A189-6A3C0FFE0845}" type="presParOf" srcId="{B1D06E4B-17EA-4414-ADB1-CD2761F0994E}" destId="{525214E6-4F21-4AEC-B535-3E962F54D01A}" srcOrd="2" destOrd="0" presId="urn:microsoft.com/office/officeart/2005/8/layout/orgChart1"/>
    <dgm:cxn modelId="{1613F7CA-D76F-4B01-B05E-9876402C3325}" type="presParOf" srcId="{7AA6ECCE-53A4-4399-8AB7-7FBDB5D267B5}" destId="{8D934329-1C84-4191-94C0-A7608AC71D64}"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66CB3B-2EBF-40B6-9617-458C1B2E3775}">
      <dsp:nvSpPr>
        <dsp:cNvPr id="0" name=""/>
        <dsp:cNvSpPr/>
      </dsp:nvSpPr>
      <dsp:spPr>
        <a:xfrm>
          <a:off x="9817328" y="2174087"/>
          <a:ext cx="135785" cy="2174276"/>
        </a:xfrm>
        <a:custGeom>
          <a:avLst/>
          <a:gdLst/>
          <a:ahLst/>
          <a:cxnLst/>
          <a:rect l="0" t="0" r="0" b="0"/>
          <a:pathLst>
            <a:path>
              <a:moveTo>
                <a:pt x="0" y="0"/>
              </a:moveTo>
              <a:lnTo>
                <a:pt x="0" y="2174276"/>
              </a:lnTo>
              <a:lnTo>
                <a:pt x="135785" y="217427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ED7DDF3-DDBF-4BB2-9F38-FA16B7A68DBB}">
      <dsp:nvSpPr>
        <dsp:cNvPr id="0" name=""/>
        <dsp:cNvSpPr/>
      </dsp:nvSpPr>
      <dsp:spPr>
        <a:xfrm>
          <a:off x="9465700" y="2174087"/>
          <a:ext cx="351628" cy="1252640"/>
        </a:xfrm>
        <a:custGeom>
          <a:avLst/>
          <a:gdLst/>
          <a:ahLst/>
          <a:cxnLst/>
          <a:rect l="0" t="0" r="0" b="0"/>
          <a:pathLst>
            <a:path>
              <a:moveTo>
                <a:pt x="351628" y="0"/>
              </a:moveTo>
              <a:lnTo>
                <a:pt x="351628" y="1252640"/>
              </a:lnTo>
              <a:lnTo>
                <a:pt x="0" y="125264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8C10E7C-A35B-4D07-A284-ED884CDC3169}">
      <dsp:nvSpPr>
        <dsp:cNvPr id="0" name=""/>
        <dsp:cNvSpPr/>
      </dsp:nvSpPr>
      <dsp:spPr>
        <a:xfrm>
          <a:off x="6604350" y="1053510"/>
          <a:ext cx="1843242" cy="583904"/>
        </a:xfrm>
        <a:custGeom>
          <a:avLst/>
          <a:gdLst/>
          <a:ahLst/>
          <a:cxnLst/>
          <a:rect l="0" t="0" r="0" b="0"/>
          <a:pathLst>
            <a:path>
              <a:moveTo>
                <a:pt x="0" y="0"/>
              </a:moveTo>
              <a:lnTo>
                <a:pt x="0" y="583904"/>
              </a:lnTo>
              <a:lnTo>
                <a:pt x="1843242" y="58390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AE456E3-321C-4211-95D9-CE58EBFDE926}">
      <dsp:nvSpPr>
        <dsp:cNvPr id="0" name=""/>
        <dsp:cNvSpPr/>
      </dsp:nvSpPr>
      <dsp:spPr>
        <a:xfrm>
          <a:off x="2797546" y="2182589"/>
          <a:ext cx="255987" cy="3468610"/>
        </a:xfrm>
        <a:custGeom>
          <a:avLst/>
          <a:gdLst/>
          <a:ahLst/>
          <a:cxnLst/>
          <a:rect l="0" t="0" r="0" b="0"/>
          <a:pathLst>
            <a:path>
              <a:moveTo>
                <a:pt x="0" y="0"/>
              </a:moveTo>
              <a:lnTo>
                <a:pt x="0" y="3468610"/>
              </a:lnTo>
              <a:lnTo>
                <a:pt x="255987" y="346861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9211DBA-C903-48C1-B5FC-ABB0B6F98873}">
      <dsp:nvSpPr>
        <dsp:cNvPr id="0" name=""/>
        <dsp:cNvSpPr/>
      </dsp:nvSpPr>
      <dsp:spPr>
        <a:xfrm>
          <a:off x="2586710" y="2182589"/>
          <a:ext cx="210836" cy="1530517"/>
        </a:xfrm>
        <a:custGeom>
          <a:avLst/>
          <a:gdLst/>
          <a:ahLst/>
          <a:cxnLst/>
          <a:rect l="0" t="0" r="0" b="0"/>
          <a:pathLst>
            <a:path>
              <a:moveTo>
                <a:pt x="210836" y="0"/>
              </a:moveTo>
              <a:lnTo>
                <a:pt x="210836" y="1530517"/>
              </a:lnTo>
              <a:lnTo>
                <a:pt x="0" y="153051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10AE318-849B-4F68-88F1-72F101B4DDCC}">
      <dsp:nvSpPr>
        <dsp:cNvPr id="0" name=""/>
        <dsp:cNvSpPr/>
      </dsp:nvSpPr>
      <dsp:spPr>
        <a:xfrm>
          <a:off x="2797546" y="2182589"/>
          <a:ext cx="623763" cy="1472179"/>
        </a:xfrm>
        <a:custGeom>
          <a:avLst/>
          <a:gdLst/>
          <a:ahLst/>
          <a:cxnLst/>
          <a:rect l="0" t="0" r="0" b="0"/>
          <a:pathLst>
            <a:path>
              <a:moveTo>
                <a:pt x="0" y="0"/>
              </a:moveTo>
              <a:lnTo>
                <a:pt x="0" y="1472179"/>
              </a:lnTo>
              <a:lnTo>
                <a:pt x="623763" y="1472179"/>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8AE2A9C-12F8-4AEB-ACA1-D6FC74348235}">
      <dsp:nvSpPr>
        <dsp:cNvPr id="0" name=""/>
        <dsp:cNvSpPr/>
      </dsp:nvSpPr>
      <dsp:spPr>
        <a:xfrm>
          <a:off x="4027825" y="1053510"/>
          <a:ext cx="2576525" cy="588653"/>
        </a:xfrm>
        <a:custGeom>
          <a:avLst/>
          <a:gdLst/>
          <a:ahLst/>
          <a:cxnLst/>
          <a:rect l="0" t="0" r="0" b="0"/>
          <a:pathLst>
            <a:path>
              <a:moveTo>
                <a:pt x="2576525" y="0"/>
              </a:moveTo>
              <a:lnTo>
                <a:pt x="2576525" y="588653"/>
              </a:lnTo>
              <a:lnTo>
                <a:pt x="0" y="58865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A9590C8-0810-4B01-9CE1-1676702A20C7}">
      <dsp:nvSpPr>
        <dsp:cNvPr id="0" name=""/>
        <dsp:cNvSpPr/>
      </dsp:nvSpPr>
      <dsp:spPr>
        <a:xfrm>
          <a:off x="5100787" y="193743"/>
          <a:ext cx="3007126" cy="859766"/>
        </a:xfrm>
        <a:prstGeom prst="rect">
          <a:avLst/>
        </a:prstGeom>
        <a:noFill/>
        <a:ln w="28575" cap="flat" cmpd="sng" algn="ctr">
          <a:solidFill>
            <a:schemeClr val="accent5">
              <a:lumMod val="5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tx1"/>
              </a:solidFill>
            </a:rPr>
            <a:t>Reasonable</a:t>
          </a:r>
          <a:r>
            <a:rPr lang="en-US" sz="2000" kern="1200" dirty="0">
              <a:solidFill>
                <a:schemeClr val="tx1"/>
              </a:solidFill>
            </a:rPr>
            <a:t> </a:t>
          </a:r>
          <a:r>
            <a:rPr lang="en-US" sz="2000" i="0" kern="1200" dirty="0">
              <a:solidFill>
                <a:schemeClr val="tx1"/>
              </a:solidFill>
            </a:rPr>
            <a:t>Extensions/Alterations          of Existing Programs</a:t>
          </a:r>
        </a:p>
      </dsp:txBody>
      <dsp:txXfrm>
        <a:off x="5100787" y="193743"/>
        <a:ext cx="3007126" cy="859766"/>
      </dsp:txXfrm>
    </dsp:sp>
    <dsp:sp modelId="{4D71174C-3D90-46FD-BF91-3E05B5CD8A66}">
      <dsp:nvSpPr>
        <dsp:cNvPr id="0" name=""/>
        <dsp:cNvSpPr/>
      </dsp:nvSpPr>
      <dsp:spPr>
        <a:xfrm>
          <a:off x="1567267" y="1101738"/>
          <a:ext cx="2460557" cy="108085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b="1" kern="1200" dirty="0"/>
            <a:t>Changes to Degrees </a:t>
          </a:r>
        </a:p>
        <a:p>
          <a:pPr marL="0" lvl="0" indent="0" algn="ctr" defTabSz="889000">
            <a:lnSpc>
              <a:spcPct val="90000"/>
            </a:lnSpc>
            <a:spcBef>
              <a:spcPct val="0"/>
            </a:spcBef>
            <a:spcAft>
              <a:spcPct val="35000"/>
            </a:spcAft>
            <a:buNone/>
          </a:pPr>
          <a:r>
            <a:rPr lang="en-US" sz="1600" i="1" kern="1200" dirty="0"/>
            <a:t>(IPEDS Levels 2, 3, 5, 7, 17,18,19 + </a:t>
          </a:r>
          <a:r>
            <a:rPr lang="en-US" sz="1600" i="1" kern="1200" dirty="0" err="1"/>
            <a:t>EdS</a:t>
          </a:r>
          <a:r>
            <a:rPr lang="en-US" sz="1600" i="1" kern="1200" dirty="0"/>
            <a:t>)</a:t>
          </a:r>
        </a:p>
      </dsp:txBody>
      <dsp:txXfrm>
        <a:off x="1567267" y="1101738"/>
        <a:ext cx="2460557" cy="1080851"/>
      </dsp:txXfrm>
    </dsp:sp>
    <dsp:sp modelId="{D8DDE019-B51E-4F68-88F5-E2D531CCDA70}">
      <dsp:nvSpPr>
        <dsp:cNvPr id="0" name=""/>
        <dsp:cNvSpPr/>
      </dsp:nvSpPr>
      <dsp:spPr>
        <a:xfrm>
          <a:off x="3421310" y="2607176"/>
          <a:ext cx="3092945" cy="20951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endParaRPr lang="en-US" sz="1600" kern="1200" dirty="0"/>
        </a:p>
        <a:p>
          <a:pPr marL="0" lvl="0" indent="0" algn="ctr" defTabSz="711200">
            <a:lnSpc>
              <a:spcPct val="90000"/>
            </a:lnSpc>
            <a:spcBef>
              <a:spcPct val="0"/>
            </a:spcBef>
            <a:spcAft>
              <a:spcPct val="35000"/>
            </a:spcAft>
            <a:buNone/>
          </a:pPr>
          <a:r>
            <a:rPr lang="en-US" sz="1600" b="1" kern="1200" dirty="0">
              <a:solidFill>
                <a:srgbClr val="FFFF00"/>
              </a:solidFill>
            </a:rPr>
            <a:t>Substantive, requiring notification</a:t>
          </a:r>
          <a:r>
            <a:rPr lang="en-US" sz="1600" kern="1200" dirty="0">
              <a:solidFill>
                <a:srgbClr val="FFFF00"/>
              </a:solidFill>
            </a:rPr>
            <a:t> </a:t>
          </a:r>
          <a:r>
            <a:rPr lang="en-US" sz="1600" kern="1200" dirty="0"/>
            <a:t>                    </a:t>
          </a:r>
        </a:p>
        <a:p>
          <a:pPr marL="0" lvl="0" indent="0" algn="l" defTabSz="711200">
            <a:lnSpc>
              <a:spcPct val="90000"/>
            </a:lnSpc>
            <a:spcBef>
              <a:spcPct val="0"/>
            </a:spcBef>
            <a:spcAft>
              <a:spcPct val="35000"/>
            </a:spcAft>
            <a:buNone/>
          </a:pPr>
          <a:r>
            <a:rPr lang="en-US" sz="1400" kern="1200" dirty="0">
              <a:sym typeface="Wingdings" panose="05000000000000000000" pitchFamily="2" charset="2"/>
            </a:rPr>
            <a:t></a:t>
          </a:r>
          <a:r>
            <a:rPr lang="en-US" sz="1400" kern="1200" dirty="0"/>
            <a:t> Title change</a:t>
          </a:r>
        </a:p>
        <a:p>
          <a:pPr marL="0" lvl="0" indent="0" algn="l" defTabSz="711200">
            <a:lnSpc>
              <a:spcPct val="90000"/>
            </a:lnSpc>
            <a:spcBef>
              <a:spcPct val="0"/>
            </a:spcBef>
            <a:spcAft>
              <a:spcPct val="35000"/>
            </a:spcAft>
            <a:buNone/>
          </a:pPr>
          <a:r>
            <a:rPr lang="en-US" sz="1400" kern="1200" dirty="0">
              <a:sym typeface="Wingdings" panose="05000000000000000000" pitchFamily="2" charset="2"/>
            </a:rPr>
            <a:t></a:t>
          </a:r>
          <a:r>
            <a:rPr lang="en-US" sz="1400" kern="1200" dirty="0"/>
            <a:t> CIP change</a:t>
          </a:r>
        </a:p>
        <a:p>
          <a:pPr marL="0" lvl="0" indent="0" algn="l" defTabSz="711200">
            <a:lnSpc>
              <a:spcPct val="90000"/>
            </a:lnSpc>
            <a:spcBef>
              <a:spcPct val="0"/>
            </a:spcBef>
            <a:spcAft>
              <a:spcPct val="35000"/>
            </a:spcAft>
            <a:buNone/>
          </a:pPr>
          <a:r>
            <a:rPr lang="en-US" sz="1400" kern="1200" dirty="0">
              <a:sym typeface="Wingdings" panose="05000000000000000000" pitchFamily="2" charset="2"/>
            </a:rPr>
            <a:t> Nomenclature change, excl doctoral</a:t>
          </a:r>
        </a:p>
        <a:p>
          <a:pPr marL="0" lvl="0" indent="0" algn="l" defTabSz="711200">
            <a:lnSpc>
              <a:spcPct val="90000"/>
            </a:lnSpc>
            <a:spcBef>
              <a:spcPct val="0"/>
            </a:spcBef>
            <a:spcAft>
              <a:spcPct val="35000"/>
            </a:spcAft>
            <a:buNone/>
          </a:pPr>
          <a:r>
            <a:rPr lang="en-US" sz="1400" kern="1200" dirty="0">
              <a:solidFill>
                <a:schemeClr val="bg1"/>
              </a:solidFill>
              <a:sym typeface="Wingdings" panose="05000000000000000000" pitchFamily="2" charset="2"/>
            </a:rPr>
            <a:t> Modality change 100%</a:t>
          </a:r>
          <a:endParaRPr lang="en-US" sz="1400" kern="1200" dirty="0">
            <a:solidFill>
              <a:schemeClr val="bg1"/>
            </a:solidFill>
          </a:endParaRPr>
        </a:p>
        <a:p>
          <a:pPr marL="0" lvl="0" indent="0" algn="l" defTabSz="711200">
            <a:lnSpc>
              <a:spcPct val="90000"/>
            </a:lnSpc>
            <a:spcBef>
              <a:spcPct val="0"/>
            </a:spcBef>
            <a:spcAft>
              <a:spcPct val="35000"/>
            </a:spcAft>
            <a:buNone/>
          </a:pPr>
          <a:r>
            <a:rPr lang="en-US" sz="1400" kern="1200" dirty="0">
              <a:solidFill>
                <a:schemeClr val="bg1"/>
              </a:solidFill>
              <a:sym typeface="Wingdings" panose="05000000000000000000" pitchFamily="2" charset="2"/>
            </a:rPr>
            <a:t></a:t>
          </a:r>
          <a:r>
            <a:rPr lang="en-US" sz="1400" kern="1200" dirty="0">
              <a:solidFill>
                <a:schemeClr val="bg1"/>
              </a:solidFill>
            </a:rPr>
            <a:t> Curriculum updates                                    25%&lt; change &lt; 49%</a:t>
          </a:r>
        </a:p>
        <a:p>
          <a:pPr marL="0" lvl="0" indent="0" algn="l" defTabSz="711200">
            <a:lnSpc>
              <a:spcPct val="90000"/>
            </a:lnSpc>
            <a:spcBef>
              <a:spcPct val="0"/>
            </a:spcBef>
            <a:spcAft>
              <a:spcPct val="35000"/>
            </a:spcAft>
            <a:buNone/>
          </a:pPr>
          <a:r>
            <a:rPr lang="en-US" sz="1400" kern="1200" dirty="0">
              <a:solidFill>
                <a:schemeClr val="bg1"/>
              </a:solidFill>
              <a:sym typeface="Wingdings" panose="05000000000000000000" pitchFamily="2" charset="2"/>
            </a:rPr>
            <a:t> Addition of options</a:t>
          </a:r>
          <a:endParaRPr lang="en-US" sz="1400" strike="sngStrike" kern="1200" dirty="0">
            <a:solidFill>
              <a:schemeClr val="bg1"/>
            </a:solidFill>
            <a:sym typeface="Wingdings" panose="05000000000000000000" pitchFamily="2" charset="2"/>
          </a:endParaRPr>
        </a:p>
        <a:p>
          <a:pPr marL="0" lvl="0" indent="0" algn="l" defTabSz="711200">
            <a:lnSpc>
              <a:spcPct val="90000"/>
            </a:lnSpc>
            <a:spcBef>
              <a:spcPct val="0"/>
            </a:spcBef>
            <a:spcAft>
              <a:spcPct val="35000"/>
            </a:spcAft>
            <a:buNone/>
          </a:pPr>
          <a:endParaRPr lang="en-US" sz="1400" kern="1200" dirty="0"/>
        </a:p>
      </dsp:txBody>
      <dsp:txXfrm>
        <a:off x="3421310" y="2607176"/>
        <a:ext cx="3092945" cy="2095184"/>
      </dsp:txXfrm>
    </dsp:sp>
    <dsp:sp modelId="{EF7FF823-DCD8-40D0-90D0-68BD474CB2EA}">
      <dsp:nvSpPr>
        <dsp:cNvPr id="0" name=""/>
        <dsp:cNvSpPr/>
      </dsp:nvSpPr>
      <dsp:spPr>
        <a:xfrm>
          <a:off x="78384" y="2665514"/>
          <a:ext cx="2508325" cy="20951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rgbClr val="FFFF00"/>
              </a:solidFill>
            </a:rPr>
            <a:t>Substantive, requiring approval</a:t>
          </a:r>
          <a:endParaRPr lang="en-US" sz="1600" kern="1200" dirty="0"/>
        </a:p>
        <a:p>
          <a:pPr marL="0" lvl="0" indent="0" algn="l" defTabSz="711200">
            <a:lnSpc>
              <a:spcPct val="90000"/>
            </a:lnSpc>
            <a:spcBef>
              <a:spcPct val="0"/>
            </a:spcBef>
            <a:spcAft>
              <a:spcPct val="35000"/>
            </a:spcAft>
            <a:buFont typeface="Arial" panose="020B0604020202020204" pitchFamily="34" charset="0"/>
            <a:buNone/>
          </a:pPr>
          <a:r>
            <a:rPr lang="en-US" sz="1400" kern="1200" dirty="0">
              <a:sym typeface="Wingdings" panose="05000000000000000000" pitchFamily="2" charset="2"/>
            </a:rPr>
            <a:t></a:t>
          </a:r>
          <a:r>
            <a:rPr lang="en-US" sz="1400" kern="1200" dirty="0"/>
            <a:t> Split existing program into two</a:t>
          </a:r>
        </a:p>
        <a:p>
          <a:pPr marL="0" lvl="0" indent="0" algn="l" defTabSz="711200">
            <a:lnSpc>
              <a:spcPct val="90000"/>
            </a:lnSpc>
            <a:spcBef>
              <a:spcPct val="0"/>
            </a:spcBef>
            <a:spcAft>
              <a:spcPct val="35000"/>
            </a:spcAft>
            <a:buFont typeface="Arial" panose="020B0604020202020204" pitchFamily="34" charset="0"/>
            <a:buNone/>
          </a:pPr>
          <a:r>
            <a:rPr lang="en-US" sz="1400" kern="1200" dirty="0">
              <a:sym typeface="Wingdings" panose="05000000000000000000" pitchFamily="2" charset="2"/>
            </a:rPr>
            <a:t></a:t>
          </a:r>
          <a:r>
            <a:rPr lang="en-US" sz="1400" kern="1200" dirty="0"/>
            <a:t> Merge existing degree programs into one</a:t>
          </a:r>
        </a:p>
        <a:p>
          <a:pPr marL="0" lvl="0" indent="0" algn="l" defTabSz="711200">
            <a:lnSpc>
              <a:spcPct val="90000"/>
            </a:lnSpc>
            <a:spcBef>
              <a:spcPct val="0"/>
            </a:spcBef>
            <a:spcAft>
              <a:spcPct val="35000"/>
            </a:spcAft>
            <a:buFont typeface="Arial" panose="020B0604020202020204" pitchFamily="34" charset="0"/>
            <a:buNone/>
          </a:pPr>
          <a:r>
            <a:rPr lang="en-US" sz="1400" kern="1200" dirty="0">
              <a:sym typeface="Wingdings" panose="05000000000000000000" pitchFamily="2" charset="2"/>
            </a:rPr>
            <a:t> Doctoral programs-- nomenclature and level</a:t>
          </a:r>
        </a:p>
        <a:p>
          <a:pPr marL="0" lvl="0" indent="0" algn="l" defTabSz="711200">
            <a:lnSpc>
              <a:spcPct val="90000"/>
            </a:lnSpc>
            <a:spcBef>
              <a:spcPct val="0"/>
            </a:spcBef>
            <a:spcAft>
              <a:spcPct val="35000"/>
            </a:spcAft>
            <a:buFont typeface="Arial" panose="020B0604020202020204" pitchFamily="34" charset="0"/>
            <a:buNone/>
          </a:pPr>
          <a:r>
            <a:rPr lang="en-US" sz="1400" kern="1200" dirty="0">
              <a:sym typeface="Wingdings" panose="05000000000000000000" pitchFamily="2" charset="2"/>
            </a:rPr>
            <a:t> Prog changes &gt;50%</a:t>
          </a:r>
        </a:p>
        <a:p>
          <a:pPr marL="0" lvl="0" indent="0" algn="l" defTabSz="711200">
            <a:lnSpc>
              <a:spcPct val="90000"/>
            </a:lnSpc>
            <a:spcBef>
              <a:spcPct val="0"/>
            </a:spcBef>
            <a:spcAft>
              <a:spcPct val="35000"/>
            </a:spcAft>
            <a:buFont typeface="Arial" panose="020B0604020202020204" pitchFamily="34" charset="0"/>
            <a:buNone/>
          </a:pPr>
          <a:r>
            <a:rPr lang="en-US" sz="1400" kern="1200" dirty="0">
              <a:sym typeface="Wingdings" panose="05000000000000000000" pitchFamily="2" charset="2"/>
            </a:rPr>
            <a:t> Prog Length change by 25%</a:t>
          </a:r>
          <a:endParaRPr lang="en-US" sz="1400" kern="1200" dirty="0"/>
        </a:p>
      </dsp:txBody>
      <dsp:txXfrm>
        <a:off x="78384" y="2665514"/>
        <a:ext cx="2508325" cy="2095184"/>
      </dsp:txXfrm>
    </dsp:sp>
    <dsp:sp modelId="{31897685-9E73-4F58-8017-E75F6E98A3D8}">
      <dsp:nvSpPr>
        <dsp:cNvPr id="0" name=""/>
        <dsp:cNvSpPr/>
      </dsp:nvSpPr>
      <dsp:spPr>
        <a:xfrm>
          <a:off x="3053533" y="5214147"/>
          <a:ext cx="4190369" cy="8741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rgbClr val="FFFF00"/>
              </a:solidFill>
            </a:rPr>
            <a:t>Non-substantive changes </a:t>
          </a:r>
          <a:r>
            <a:rPr lang="en-US" sz="1400" kern="1200" dirty="0">
              <a:solidFill>
                <a:srgbClr val="FFFF00"/>
              </a:solidFill>
            </a:rPr>
            <a:t>(do not require ACHE notification)</a:t>
          </a:r>
        </a:p>
        <a:p>
          <a:pPr marL="0" lvl="0" indent="0" algn="ctr" defTabSz="622300">
            <a:lnSpc>
              <a:spcPct val="90000"/>
            </a:lnSpc>
            <a:spcBef>
              <a:spcPct val="0"/>
            </a:spcBef>
            <a:spcAft>
              <a:spcPct val="35000"/>
            </a:spcAft>
            <a:buNone/>
          </a:pPr>
          <a:r>
            <a:rPr lang="en-US" sz="1400" kern="1200" dirty="0">
              <a:solidFill>
                <a:schemeClr val="bg1"/>
              </a:solidFill>
              <a:sym typeface="Wingdings" panose="05000000000000000000" pitchFamily="2" charset="2"/>
            </a:rPr>
            <a:t> Course updates   Minors   </a:t>
          </a:r>
          <a:r>
            <a:rPr lang="en-US" sz="1400" kern="1200" dirty="0" err="1">
              <a:solidFill>
                <a:schemeClr val="bg1"/>
              </a:solidFill>
              <a:sym typeface="Wingdings" panose="05000000000000000000" pitchFamily="2" charset="2"/>
            </a:rPr>
            <a:t>prg</a:t>
          </a:r>
          <a:r>
            <a:rPr lang="en-US" sz="1400" kern="1200" dirty="0">
              <a:solidFill>
                <a:schemeClr val="bg1"/>
              </a:solidFill>
              <a:sym typeface="Wingdings" panose="05000000000000000000" pitchFamily="2" charset="2"/>
            </a:rPr>
            <a:t> changes &lt;%25 modality, unless 100% change</a:t>
          </a:r>
          <a:endParaRPr lang="en-US" sz="1400" kern="1200" dirty="0">
            <a:solidFill>
              <a:schemeClr val="bg1"/>
            </a:solidFill>
          </a:endParaRPr>
        </a:p>
      </dsp:txBody>
      <dsp:txXfrm>
        <a:off x="3053533" y="5214147"/>
        <a:ext cx="4190369" cy="874104"/>
      </dsp:txXfrm>
    </dsp:sp>
    <dsp:sp modelId="{58C6A38F-524D-4EFF-918F-283EB1D9CFE7}">
      <dsp:nvSpPr>
        <dsp:cNvPr id="0" name=""/>
        <dsp:cNvSpPr/>
      </dsp:nvSpPr>
      <dsp:spPr>
        <a:xfrm>
          <a:off x="8447593" y="1100742"/>
          <a:ext cx="2739470" cy="1073344"/>
        </a:xfrm>
        <a:prstGeom prst="rect">
          <a:avLst/>
        </a:prstGeom>
        <a:solidFill>
          <a:schemeClr val="accent6">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b="1" kern="1200" dirty="0"/>
            <a:t>Changes to F</a:t>
          </a:r>
          <a:r>
            <a:rPr lang="en-US" sz="2000" b="1" kern="1200" dirty="0">
              <a:solidFill>
                <a:schemeClr val="bg1"/>
              </a:solidFill>
            </a:rPr>
            <a:t>or-Credit,    Non-Degree Certificates</a:t>
          </a:r>
        </a:p>
        <a:p>
          <a:pPr marL="0" lvl="0" indent="0" algn="ctr" defTabSz="889000">
            <a:lnSpc>
              <a:spcPct val="90000"/>
            </a:lnSpc>
            <a:spcBef>
              <a:spcPct val="0"/>
            </a:spcBef>
            <a:spcAft>
              <a:spcPct val="35000"/>
            </a:spcAft>
            <a:buNone/>
          </a:pPr>
          <a:r>
            <a:rPr lang="en-US" sz="1600" i="1" kern="1200" dirty="0"/>
            <a:t>(IPEDS Levels 1a, 1b, 6, 8) </a:t>
          </a:r>
        </a:p>
      </dsp:txBody>
      <dsp:txXfrm>
        <a:off x="8447593" y="1100742"/>
        <a:ext cx="2739470" cy="1073344"/>
      </dsp:txXfrm>
    </dsp:sp>
    <dsp:sp modelId="{01291CF9-D6A2-439A-8A96-9A050FFC35DF}">
      <dsp:nvSpPr>
        <dsp:cNvPr id="0" name=""/>
        <dsp:cNvSpPr/>
      </dsp:nvSpPr>
      <dsp:spPr>
        <a:xfrm>
          <a:off x="7157010" y="2526236"/>
          <a:ext cx="2308690" cy="1800981"/>
        </a:xfrm>
        <a:prstGeom prst="rect">
          <a:avLst/>
        </a:prstGeom>
        <a:solidFill>
          <a:schemeClr val="accent6">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rgbClr val="FFFF00"/>
              </a:solidFill>
            </a:rPr>
            <a:t>Substantive, requiring notification</a:t>
          </a:r>
        </a:p>
        <a:p>
          <a:pPr marL="0" lvl="0" indent="0" algn="l" defTabSz="711200">
            <a:lnSpc>
              <a:spcPct val="90000"/>
            </a:lnSpc>
            <a:spcBef>
              <a:spcPct val="0"/>
            </a:spcBef>
            <a:spcAft>
              <a:spcPct val="35000"/>
            </a:spcAft>
            <a:buNone/>
          </a:pPr>
          <a:r>
            <a:rPr lang="en-US" sz="1400" kern="1200" dirty="0">
              <a:sym typeface="Wingdings" panose="05000000000000000000" pitchFamily="2" charset="2"/>
            </a:rPr>
            <a:t> Addition of new certs</a:t>
          </a:r>
        </a:p>
        <a:p>
          <a:pPr marL="0" lvl="0" indent="0" algn="l" defTabSz="711200">
            <a:lnSpc>
              <a:spcPct val="90000"/>
            </a:lnSpc>
            <a:spcBef>
              <a:spcPct val="0"/>
            </a:spcBef>
            <a:spcAft>
              <a:spcPct val="35000"/>
            </a:spcAft>
            <a:buNone/>
          </a:pPr>
          <a:r>
            <a:rPr lang="en-US" sz="1400" kern="1200" dirty="0">
              <a:solidFill>
                <a:schemeClr val="bg1"/>
              </a:solidFill>
              <a:sym typeface="Wingdings" panose="05000000000000000000" pitchFamily="2" charset="2"/>
            </a:rPr>
            <a:t> Deletion of certs</a:t>
          </a:r>
        </a:p>
        <a:p>
          <a:pPr marL="0" lvl="0" indent="0" algn="l" defTabSz="711200">
            <a:lnSpc>
              <a:spcPct val="90000"/>
            </a:lnSpc>
            <a:spcBef>
              <a:spcPct val="0"/>
            </a:spcBef>
            <a:spcAft>
              <a:spcPct val="35000"/>
            </a:spcAft>
            <a:buNone/>
          </a:pPr>
          <a:r>
            <a:rPr lang="en-US" sz="1400" kern="1200" dirty="0">
              <a:solidFill>
                <a:schemeClr val="bg1"/>
              </a:solidFill>
              <a:sym typeface="Wingdings" panose="05000000000000000000" pitchFamily="2" charset="2"/>
            </a:rPr>
            <a:t> CIP changes to certs</a:t>
          </a:r>
        </a:p>
        <a:p>
          <a:pPr marL="0" lvl="0" indent="0" algn="l" defTabSz="711200">
            <a:lnSpc>
              <a:spcPct val="90000"/>
            </a:lnSpc>
            <a:spcBef>
              <a:spcPct val="0"/>
            </a:spcBef>
            <a:spcAft>
              <a:spcPct val="35000"/>
            </a:spcAft>
            <a:buNone/>
          </a:pPr>
          <a:r>
            <a:rPr lang="en-US" sz="1400" kern="1200" dirty="0">
              <a:solidFill>
                <a:schemeClr val="bg1"/>
              </a:solidFill>
              <a:sym typeface="Wingdings" panose="05000000000000000000" pitchFamily="2" charset="2"/>
            </a:rPr>
            <a:t> IPEDS level change</a:t>
          </a:r>
        </a:p>
        <a:p>
          <a:pPr marL="0" lvl="0" indent="0" algn="l" defTabSz="711200">
            <a:lnSpc>
              <a:spcPct val="90000"/>
            </a:lnSpc>
            <a:spcBef>
              <a:spcPct val="0"/>
            </a:spcBef>
            <a:spcAft>
              <a:spcPct val="35000"/>
            </a:spcAft>
            <a:buNone/>
          </a:pPr>
          <a:r>
            <a:rPr lang="en-US" sz="1400" kern="1200" dirty="0">
              <a:solidFill>
                <a:schemeClr val="bg1"/>
              </a:solidFill>
              <a:sym typeface="Wingdings" panose="05000000000000000000" pitchFamily="2" charset="2"/>
            </a:rPr>
            <a:t> Modality change 100%</a:t>
          </a:r>
          <a:endParaRPr lang="en-US" sz="1400" kern="1200" dirty="0">
            <a:solidFill>
              <a:schemeClr val="bg1"/>
            </a:solidFill>
          </a:endParaRPr>
        </a:p>
      </dsp:txBody>
      <dsp:txXfrm>
        <a:off x="7157010" y="2526236"/>
        <a:ext cx="2308690" cy="1800981"/>
      </dsp:txXfrm>
    </dsp:sp>
    <dsp:sp modelId="{EEFE2DFD-0BE1-4549-994E-75EAB8E95ADC}">
      <dsp:nvSpPr>
        <dsp:cNvPr id="0" name=""/>
        <dsp:cNvSpPr/>
      </dsp:nvSpPr>
      <dsp:spPr>
        <a:xfrm>
          <a:off x="9953113" y="3305427"/>
          <a:ext cx="1914627" cy="2085873"/>
        </a:xfrm>
        <a:prstGeom prst="rect">
          <a:avLst/>
        </a:prstGeom>
        <a:solidFill>
          <a:schemeClr val="accent6">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rgbClr val="FFFF00"/>
              </a:solidFill>
            </a:rPr>
            <a:t>Non-substantive      </a:t>
          </a:r>
          <a:r>
            <a:rPr lang="en-US" sz="1600" kern="1200" dirty="0">
              <a:solidFill>
                <a:srgbClr val="FFFF00"/>
              </a:solidFill>
            </a:rPr>
            <a:t>(do not require ACHE notification)</a:t>
          </a:r>
        </a:p>
        <a:p>
          <a:pPr marL="0" lvl="0" indent="0" algn="l" defTabSz="711200">
            <a:lnSpc>
              <a:spcPct val="90000"/>
            </a:lnSpc>
            <a:spcBef>
              <a:spcPct val="0"/>
            </a:spcBef>
            <a:spcAft>
              <a:spcPct val="35000"/>
            </a:spcAft>
            <a:buNone/>
          </a:pPr>
          <a:r>
            <a:rPr lang="en-US" sz="1400" kern="1200" dirty="0">
              <a:sym typeface="Wingdings" panose="05000000000000000000" pitchFamily="2" charset="2"/>
            </a:rPr>
            <a:t> Course updates </a:t>
          </a:r>
        </a:p>
        <a:p>
          <a:pPr marL="0" lvl="0" indent="0" algn="l" defTabSz="711200">
            <a:lnSpc>
              <a:spcPct val="90000"/>
            </a:lnSpc>
            <a:spcBef>
              <a:spcPct val="0"/>
            </a:spcBef>
            <a:spcAft>
              <a:spcPct val="35000"/>
            </a:spcAft>
            <a:buNone/>
          </a:pPr>
          <a:r>
            <a:rPr lang="en-US" sz="1400" kern="1200" dirty="0">
              <a:solidFill>
                <a:schemeClr val="bg1"/>
              </a:solidFill>
              <a:sym typeface="Wingdings" panose="05000000000000000000" pitchFamily="2" charset="2"/>
            </a:rPr>
            <a:t> Most delivery modality change</a:t>
          </a:r>
        </a:p>
        <a:p>
          <a:pPr marL="0" lvl="0" indent="0" algn="l" defTabSz="711200">
            <a:lnSpc>
              <a:spcPct val="90000"/>
            </a:lnSpc>
            <a:spcBef>
              <a:spcPct val="0"/>
            </a:spcBef>
            <a:spcAft>
              <a:spcPct val="35000"/>
            </a:spcAft>
            <a:buNone/>
          </a:pPr>
          <a:r>
            <a:rPr lang="en-US" sz="1400" kern="1200" dirty="0">
              <a:solidFill>
                <a:schemeClr val="bg1"/>
              </a:solidFill>
              <a:sym typeface="Wingdings" panose="05000000000000000000" pitchFamily="2" charset="2"/>
            </a:rPr>
            <a:t> Title change w/o content change</a:t>
          </a:r>
          <a:endParaRPr lang="en-US" sz="1400" kern="1200" dirty="0">
            <a:solidFill>
              <a:schemeClr val="bg1"/>
            </a:solidFill>
          </a:endParaRPr>
        </a:p>
      </dsp:txBody>
      <dsp:txXfrm>
        <a:off x="9953113" y="3305427"/>
        <a:ext cx="1914627" cy="2085873"/>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82.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83.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84.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6434"/>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idx="1"/>
          </p:nvPr>
        </p:nvSpPr>
        <p:spPr>
          <a:xfrm>
            <a:off x="3970938" y="0"/>
            <a:ext cx="3037840" cy="466434"/>
          </a:xfrm>
          <a:prstGeom prst="rect">
            <a:avLst/>
          </a:prstGeom>
        </p:spPr>
        <p:txBody>
          <a:bodyPr vert="horz" lIns="93177" tIns="46589" rIns="93177" bIns="46589" rtlCol="0"/>
          <a:lstStyle>
            <a:lvl1pPr algn="r">
              <a:defRPr sz="1200"/>
            </a:lvl1pPr>
          </a:lstStyle>
          <a:p>
            <a:fld id="{24D24FDB-05F8-40EE-9F96-239C88E0269C}" type="datetimeFigureOut">
              <a:rPr lang="en-US" smtClean="0"/>
              <a:t>12/7/2023</a:t>
            </a:fld>
            <a:endParaRPr lang="en-US"/>
          </a:p>
        </p:txBody>
      </p:sp>
      <p:sp>
        <p:nvSpPr>
          <p:cNvPr id="4" name="Slide Image Placeholder 3"/>
          <p:cNvSpPr>
            <a:spLocks noGrp="1" noRot="1" noChangeAspect="1"/>
          </p:cNvSpPr>
          <p:nvPr>
            <p:ph type="sldImg" idx="2"/>
          </p:nvPr>
        </p:nvSpPr>
        <p:spPr>
          <a:xfrm>
            <a:off x="717550" y="1162050"/>
            <a:ext cx="5575300" cy="3136900"/>
          </a:xfrm>
          <a:prstGeom prst="rect">
            <a:avLst/>
          </a:prstGeom>
          <a:noFill/>
          <a:ln w="12700">
            <a:solidFill>
              <a:prstClr val="black"/>
            </a:solidFill>
          </a:ln>
        </p:spPr>
        <p:txBody>
          <a:bodyPr vert="horz" lIns="93177" tIns="46589" rIns="93177" bIns="46589" rtlCol="0" anchor="ctr"/>
          <a:lstStyle/>
          <a:p>
            <a:endParaRPr lang="en-US"/>
          </a:p>
        </p:txBody>
      </p:sp>
      <p:sp>
        <p:nvSpPr>
          <p:cNvPr id="5" name="Notes Placeholder 4"/>
          <p:cNvSpPr>
            <a:spLocks noGrp="1"/>
          </p:cNvSpPr>
          <p:nvPr>
            <p:ph type="body" sz="quarter" idx="3"/>
          </p:nvPr>
        </p:nvSpPr>
        <p:spPr>
          <a:xfrm>
            <a:off x="701040" y="4473892"/>
            <a:ext cx="5608320" cy="3660458"/>
          </a:xfrm>
          <a:prstGeom prst="rect">
            <a:avLst/>
          </a:prstGeom>
        </p:spPr>
        <p:txBody>
          <a:bodyPr vert="horz" lIns="93177" tIns="46589" rIns="93177" bIns="46589"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29967"/>
            <a:ext cx="3037840" cy="466433"/>
          </a:xfrm>
          <a:prstGeom prst="rect">
            <a:avLst/>
          </a:prstGeom>
        </p:spPr>
        <p:txBody>
          <a:bodyPr vert="horz" lIns="93177" tIns="46589" rIns="93177" bIns="46589" rtlCol="0" anchor="b"/>
          <a:lstStyle>
            <a:lvl1pPr algn="l">
              <a:defRPr sz="1200"/>
            </a:lvl1pPr>
          </a:lstStyle>
          <a:p>
            <a:endParaRPr lang="en-US"/>
          </a:p>
        </p:txBody>
      </p:sp>
      <p:sp>
        <p:nvSpPr>
          <p:cNvPr id="7" name="Slide Number Placeholder 6"/>
          <p:cNvSpPr>
            <a:spLocks noGrp="1"/>
          </p:cNvSpPr>
          <p:nvPr>
            <p:ph type="sldNum" sz="quarter" idx="5"/>
          </p:nvPr>
        </p:nvSpPr>
        <p:spPr>
          <a:xfrm>
            <a:off x="3970938" y="8829967"/>
            <a:ext cx="3037840" cy="466433"/>
          </a:xfrm>
          <a:prstGeom prst="rect">
            <a:avLst/>
          </a:prstGeom>
        </p:spPr>
        <p:txBody>
          <a:bodyPr vert="horz" lIns="93177" tIns="46589" rIns="93177" bIns="46589" rtlCol="0" anchor="b"/>
          <a:lstStyle>
            <a:lvl1pPr algn="r">
              <a:defRPr sz="1200"/>
            </a:lvl1pPr>
          </a:lstStyle>
          <a:p>
            <a:fld id="{80935ACD-FC6D-412F-B15C-F54ABA1A44BF}" type="slidenum">
              <a:rPr lang="en-US" smtClean="0"/>
              <a:t>‹#›</a:t>
            </a:fld>
            <a:endParaRPr lang="en-US"/>
          </a:p>
        </p:txBody>
      </p:sp>
    </p:spTree>
    <p:extLst>
      <p:ext uri="{BB962C8B-B14F-4D97-AF65-F5344CB8AC3E}">
        <p14:creationId xmlns:p14="http://schemas.microsoft.com/office/powerpoint/2010/main" val="24240653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defTabSz="931774">
              <a:defRPr/>
            </a:pPr>
            <a:fld id="{36C93A0B-A9DE-4FAA-8069-629C10E18461}" type="slidenum">
              <a:rPr lang="en-US">
                <a:solidFill>
                  <a:prstClr val="black"/>
                </a:solidFill>
                <a:latin typeface="Calibri"/>
              </a:rPr>
              <a:pPr defTabSz="931774">
                <a:defRPr/>
              </a:pPr>
              <a:t>1</a:t>
            </a:fld>
            <a:endParaRPr lang="en-US" dirty="0">
              <a:solidFill>
                <a:prstClr val="black"/>
              </a:solidFill>
              <a:latin typeface="Calibri"/>
            </a:endParaRPr>
          </a:p>
        </p:txBody>
      </p:sp>
    </p:spTree>
    <p:extLst>
      <p:ext uri="{BB962C8B-B14F-4D97-AF65-F5344CB8AC3E}">
        <p14:creationId xmlns:p14="http://schemas.microsoft.com/office/powerpoint/2010/main" val="7311988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F12804-2004-4D50-910F-79E7B636210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710286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935ACD-FC6D-412F-B15C-F54ABA1A44BF}" type="slidenum">
              <a:rPr lang="en-US" smtClean="0"/>
              <a:t>6</a:t>
            </a:fld>
            <a:endParaRPr lang="en-US"/>
          </a:p>
        </p:txBody>
      </p:sp>
    </p:spTree>
    <p:extLst>
      <p:ext uri="{BB962C8B-B14F-4D97-AF65-F5344CB8AC3E}">
        <p14:creationId xmlns:p14="http://schemas.microsoft.com/office/powerpoint/2010/main" val="37936087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F12804-2004-4D50-910F-79E7B636210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399476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F12804-2004-4D50-910F-79E7B636210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710286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defTabSz="931774">
              <a:defRPr/>
            </a:pPr>
            <a:fld id="{A5D78FC6-CE17-4259-A63C-DDFC12E048FC}" type="slidenum">
              <a:rPr lang="en-US">
                <a:solidFill>
                  <a:prstClr val="black"/>
                </a:solidFill>
                <a:latin typeface="Calibri"/>
              </a:rPr>
              <a:pPr defTabSz="931774">
                <a:defRPr/>
              </a:pPr>
              <a:t>15</a:t>
            </a:fld>
            <a:endParaRPr lang="en-US">
              <a:solidFill>
                <a:prstClr val="black"/>
              </a:solidFill>
              <a:latin typeface="Calibri"/>
            </a:endParaRPr>
          </a:p>
        </p:txBody>
      </p:sp>
    </p:spTree>
    <p:extLst>
      <p:ext uri="{BB962C8B-B14F-4D97-AF65-F5344CB8AC3E}">
        <p14:creationId xmlns:p14="http://schemas.microsoft.com/office/powerpoint/2010/main" val="22283123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my name is Cole Woods and I am a ME PhD student at the university of Alabama and I am here to talk today about tensegrity structures that are used for manipulation and assistance.</a:t>
            </a:r>
          </a:p>
        </p:txBody>
      </p:sp>
      <p:sp>
        <p:nvSpPr>
          <p:cNvPr id="4" name="Slide Number Placeholder 3"/>
          <p:cNvSpPr>
            <a:spLocks noGrp="1"/>
          </p:cNvSpPr>
          <p:nvPr>
            <p:ph type="sldNum" sz="quarter" idx="5"/>
          </p:nvPr>
        </p:nvSpPr>
        <p:spPr/>
        <p:txBody>
          <a:bodyPr/>
          <a:lstStyle/>
          <a:p>
            <a:fld id="{191D1830-07AA-4136-940B-EE366593DAC6}" type="slidenum">
              <a:rPr lang="en-US" smtClean="0"/>
              <a:t>18</a:t>
            </a:fld>
            <a:endParaRPr lang="en-US"/>
          </a:p>
        </p:txBody>
      </p:sp>
    </p:spTree>
    <p:extLst>
      <p:ext uri="{BB962C8B-B14F-4D97-AF65-F5344CB8AC3E}">
        <p14:creationId xmlns:p14="http://schemas.microsoft.com/office/powerpoint/2010/main" val="13339886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First, some stuff about me, I am from Baldwin County, Alabama, where I have roots for multiple generations. I went to Fairhope High School. And then have been in Tuscaloosa the last nine years, where I earned my bachelors in mechanical engineering and then my MBA. Some of my research interests include tensegrity structures, wearables, joint angle estimation, and the balancing of inverted pendulums.</a:t>
            </a:r>
          </a:p>
        </p:txBody>
      </p:sp>
      <p:sp>
        <p:nvSpPr>
          <p:cNvPr id="4" name="Slide Number Placeholder 3"/>
          <p:cNvSpPr>
            <a:spLocks noGrp="1"/>
          </p:cNvSpPr>
          <p:nvPr>
            <p:ph type="sldNum" sz="quarter" idx="5"/>
          </p:nvPr>
        </p:nvSpPr>
        <p:spPr/>
        <p:txBody>
          <a:bodyPr/>
          <a:lstStyle/>
          <a:p>
            <a:fld id="{191D1830-07AA-4136-940B-EE366593DAC6}" type="slidenum">
              <a:rPr lang="en-US" smtClean="0"/>
              <a:t>19</a:t>
            </a:fld>
            <a:endParaRPr lang="en-US"/>
          </a:p>
        </p:txBody>
      </p:sp>
    </p:spTree>
    <p:extLst>
      <p:ext uri="{BB962C8B-B14F-4D97-AF65-F5344CB8AC3E}">
        <p14:creationId xmlns:p14="http://schemas.microsoft.com/office/powerpoint/2010/main" val="8549980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first part of my talk will be on tensegrity manipulation.</a:t>
            </a:r>
          </a:p>
        </p:txBody>
      </p:sp>
      <p:sp>
        <p:nvSpPr>
          <p:cNvPr id="4" name="Slide Number Placeholder 3"/>
          <p:cNvSpPr>
            <a:spLocks noGrp="1"/>
          </p:cNvSpPr>
          <p:nvPr>
            <p:ph type="sldNum" sz="quarter" idx="5"/>
          </p:nvPr>
        </p:nvSpPr>
        <p:spPr/>
        <p:txBody>
          <a:bodyPr/>
          <a:lstStyle/>
          <a:p>
            <a:fld id="{191D1830-07AA-4136-940B-EE366593DAC6}" type="slidenum">
              <a:rPr lang="en-US" smtClean="0"/>
              <a:t>20</a:t>
            </a:fld>
            <a:endParaRPr lang="en-US"/>
          </a:p>
        </p:txBody>
      </p:sp>
    </p:spTree>
    <p:extLst>
      <p:ext uri="{BB962C8B-B14F-4D97-AF65-F5344CB8AC3E}">
        <p14:creationId xmlns:p14="http://schemas.microsoft.com/office/powerpoint/2010/main" val="38119397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indent="-457200">
              <a:spcBef>
                <a:spcPts val="0"/>
              </a:spcBef>
              <a:spcAft>
                <a:spcPts val="0"/>
              </a:spcAft>
              <a:buFont typeface="Arial" panose="020B0604020202020204" pitchFamily="34" charset="0"/>
              <a:buChar char="•"/>
            </a:pPr>
            <a:r>
              <a:rPr lang="en-US" sz="1200" b="1" i="0" u="none" kern="100" dirty="0">
                <a:effectLst/>
                <a:latin typeface="Calibri" panose="020F0502020204030204" pitchFamily="34" charset="0"/>
                <a:ea typeface="Calibri" panose="020F0502020204030204" pitchFamily="34" charset="0"/>
                <a:cs typeface="Times New Roman" panose="02020603050405020304" pitchFamily="18" charset="0"/>
              </a:rPr>
              <a:t>So I am sure all of y’all are wondering, what is tensegrity?</a:t>
            </a:r>
          </a:p>
          <a:p>
            <a:pPr marL="457200" marR="0" indent="-457200">
              <a:spcBef>
                <a:spcPts val="0"/>
              </a:spcBef>
              <a:spcAft>
                <a:spcPts val="0"/>
              </a:spcAft>
              <a:buFont typeface="Arial" panose="020B0604020202020204" pitchFamily="34" charset="0"/>
              <a:buChar char="•"/>
            </a:pPr>
            <a:r>
              <a:rPr lang="en-US" sz="1200" b="1" i="1" u="sng" kern="100" dirty="0">
                <a:effectLst/>
                <a:latin typeface="Calibri" panose="020F0502020204030204" pitchFamily="34" charset="0"/>
                <a:ea typeface="Calibri" panose="020F0502020204030204" pitchFamily="34" charset="0"/>
                <a:cs typeface="Times New Roman" panose="02020603050405020304" pitchFamily="18" charset="0"/>
              </a:rPr>
              <a:t>Tensegrity</a:t>
            </a:r>
            <a:r>
              <a:rPr lang="en-US" sz="1200" b="1" kern="100" dirty="0">
                <a:effectLst/>
                <a:latin typeface="Calibri" panose="020F0502020204030204" pitchFamily="34" charset="0"/>
                <a:ea typeface="Calibri" panose="020F0502020204030204" pitchFamily="34" charset="0"/>
                <a:cs typeface="Times New Roman" panose="02020603050405020304" pitchFamily="18" charset="0"/>
              </a:rPr>
              <a:t> mechanisms combine </a:t>
            </a:r>
            <a:r>
              <a:rPr lang="en-US" sz="1200" b="1" i="1" u="sng" kern="100" dirty="0">
                <a:effectLst/>
                <a:latin typeface="Calibri" panose="020F0502020204030204" pitchFamily="34" charset="0"/>
                <a:ea typeface="Calibri" panose="020F0502020204030204" pitchFamily="34" charset="0"/>
                <a:cs typeface="Times New Roman" panose="02020603050405020304" pitchFamily="18" charset="0"/>
              </a:rPr>
              <a:t>ten</a:t>
            </a:r>
            <a:r>
              <a:rPr lang="en-US" sz="1200" b="1" kern="100" dirty="0">
                <a:effectLst/>
                <a:latin typeface="Calibri" panose="020F0502020204030204" pitchFamily="34" charset="0"/>
                <a:ea typeface="Calibri" panose="020F0502020204030204" pitchFamily="34" charset="0"/>
                <a:cs typeface="Times New Roman" panose="02020603050405020304" pitchFamily="18" charset="0"/>
              </a:rPr>
              <a:t>sion elements (pre-stressed cables) with compression elements (rigid rods) to achieve structural int</a:t>
            </a:r>
            <a:r>
              <a:rPr lang="en-US" sz="1200" b="1" i="1" u="sng" kern="100" dirty="0">
                <a:effectLst/>
                <a:latin typeface="Calibri" panose="020F0502020204030204" pitchFamily="34" charset="0"/>
                <a:ea typeface="Calibri" panose="020F0502020204030204" pitchFamily="34" charset="0"/>
                <a:cs typeface="Times New Roman" panose="02020603050405020304" pitchFamily="18" charset="0"/>
              </a:rPr>
              <a:t>egrity</a:t>
            </a:r>
            <a:r>
              <a:rPr lang="en-US" sz="1200" b="1" kern="100" dirty="0">
                <a:effectLst/>
                <a:latin typeface="Calibri" panose="020F0502020204030204" pitchFamily="34" charset="0"/>
                <a:ea typeface="Calibri" panose="020F0502020204030204" pitchFamily="34" charset="0"/>
                <a:cs typeface="Times New Roman" panose="02020603050405020304" pitchFamily="18" charset="0"/>
              </a:rPr>
              <a:t>.  This can be seen in the figure as the cables are in tension and the links are in compression</a:t>
            </a:r>
          </a:p>
          <a:p>
            <a:pPr marL="457200" marR="0" indent="-457200">
              <a:spcBef>
                <a:spcPts val="0"/>
              </a:spcBef>
              <a:spcAft>
                <a:spcPts val="0"/>
              </a:spcAft>
              <a:buFont typeface="Arial" panose="020B0604020202020204" pitchFamily="34" charset="0"/>
              <a:buChar char="•"/>
            </a:pPr>
            <a:r>
              <a:rPr lang="en-US" sz="1200" b="1" kern="100" dirty="0">
                <a:effectLst/>
                <a:latin typeface="Calibri" panose="020F0502020204030204" pitchFamily="34" charset="0"/>
                <a:ea typeface="Calibri" panose="020F0502020204030204" pitchFamily="34" charset="0"/>
                <a:cs typeface="Times New Roman" panose="02020603050405020304" pitchFamily="18" charset="0"/>
              </a:rPr>
              <a:t>Tensegrity can be seen in large things such as the universe where the compression elements or the stars and planets in the sky are floating the sea of tension that is gravity, and also in small things such as micro-biological organisms.</a:t>
            </a:r>
            <a:endParaRPr lang="en-US" sz="12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91D1830-07AA-4136-940B-EE366593DAC6}" type="slidenum">
              <a:rPr lang="en-US" smtClean="0"/>
              <a:t>21</a:t>
            </a:fld>
            <a:endParaRPr lang="en-US"/>
          </a:p>
        </p:txBody>
      </p:sp>
    </p:spTree>
    <p:extLst>
      <p:ext uri="{BB962C8B-B14F-4D97-AF65-F5344CB8AC3E}">
        <p14:creationId xmlns:p14="http://schemas.microsoft.com/office/powerpoint/2010/main" val="40984659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mc:AlternateContent xmlns:mc="http://schemas.openxmlformats.org/markup-compatibility/2006" xmlns:a14="http://schemas.microsoft.com/office/drawing/2010/main">
        <mc:Choice Requires="a14">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1" kern="1200" dirty="0">
                    <a:solidFill>
                      <a:schemeClr val="tx1"/>
                    </a:solidFill>
                    <a:effectLst/>
                    <a:latin typeface="+mn-lt"/>
                    <a:ea typeface="+mn-ea"/>
                    <a:cs typeface="+mn-cs"/>
                  </a:rPr>
                  <a:t>Why do we want to use tensegrity mechanisms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1" kern="1200" dirty="0">
                    <a:solidFill>
                      <a:schemeClr val="tx1"/>
                    </a:solidFill>
                    <a:effectLst/>
                    <a:latin typeface="+mn-lt"/>
                    <a:ea typeface="+mn-ea"/>
                    <a:cs typeface="+mn-cs"/>
                  </a:rPr>
                  <a:t>The features of tensegrity allow it to be useful for many different applications relating to space, bio-mechanical modeling, and robotic manipulation.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1" kern="1200" dirty="0">
                    <a:solidFill>
                      <a:schemeClr val="tx1"/>
                    </a:solidFill>
                    <a:effectLst/>
                    <a:latin typeface="+mn-lt"/>
                    <a:ea typeface="+mn-ea"/>
                    <a:cs typeface="+mn-cs"/>
                  </a:rPr>
                  <a:t>The key features of tensegrity mechanisms that allow them to be so versatile are they are packable allowing them to be more portable. They are internally stable such that gravity is not required for structural stability. They are modular and thus reconfigurable, and they have a high strength-to-weight ratio.</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1" kern="1200" dirty="0">
                    <a:solidFill>
                      <a:schemeClr val="tx1"/>
                    </a:solidFill>
                    <a:effectLst/>
                    <a:latin typeface="+mn-lt"/>
                    <a:ea typeface="+mn-ea"/>
                    <a:cs typeface="+mn-cs"/>
                  </a:rPr>
                  <a:t>The main challenge with these mechanisms is that they are difficult to fabricate and model given the antagonistic nature of compressive and tension elements.</a:t>
                </a:r>
              </a:p>
            </p:txBody>
          </p:sp>
        </mc:Choice>
        <mc:Fallback xmlns="">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The objective of this research is to balance the inverted pendulum cart on variable inclined surfaces. </a:t>
                </a:r>
              </a:p>
              <a:p>
                <a:pPr marL="685800" marR="0" lvl="1" indent="-228600" algn="l" defTabSz="914400" rtl="0" eaLnBrk="1" fontAlgn="auto" latinLnBrk="0" hangingPunct="1">
                  <a:lnSpc>
                    <a:spcPct val="100000"/>
                  </a:lnSpc>
                  <a:spcBef>
                    <a:spcPts val="0"/>
                  </a:spcBef>
                  <a:spcAft>
                    <a:spcPts val="0"/>
                  </a:spcAft>
                  <a:buClrTx/>
                  <a:buSzTx/>
                  <a:buFontTx/>
                  <a:buAutoNum type="arabicPeriod"/>
                  <a:tabLst/>
                  <a:defRPr/>
                </a:pPr>
                <a:r>
                  <a:rPr lang="en-US" b="1" dirty="0"/>
                  <a:t>Here, the equilibrium position, known as the ‘dynamic equilibrium axis’, is parallel to the acceleration of the surface of contact. This is one of the reasons why we lean forward or backward while sprinting or stopping, or align our body along the gravity vector when standing on an incline, rather than the surface normal</a:t>
                </a:r>
              </a:p>
              <a:p>
                <a:pPr marL="685800" marR="0" lvl="1" indent="-228600" algn="l" defTabSz="914400" rtl="0" eaLnBrk="1" fontAlgn="auto" latinLnBrk="0" hangingPunct="1">
                  <a:lnSpc>
                    <a:spcPct val="100000"/>
                  </a:lnSpc>
                  <a:spcBef>
                    <a:spcPts val="0"/>
                  </a:spcBef>
                  <a:spcAft>
                    <a:spcPts val="0"/>
                  </a:spcAft>
                  <a:buClrTx/>
                  <a:buSzTx/>
                  <a:buFontTx/>
                  <a:buAutoNum type="arabicPeriod"/>
                  <a:tabLst/>
                  <a:defRPr/>
                </a:pPr>
                <a:r>
                  <a:rPr lang="en-US" b="1" dirty="0"/>
                  <a:t>Similarly, the IPC is at rotational equilibrium when the angular velocity and accelerations are zero and the pendulum angle </a:t>
                </a:r>
                <a:r>
                  <a:rPr lang="en-US" b="1" i="0">
                    <a:latin typeface="Cambria Math" panose="02040503050406030204" pitchFamily="18" charset="0"/>
                  </a:rPr>
                  <a:t>𝜽=−𝜷</a:t>
                </a:r>
                <a:endParaRPr lang="en-US" b="1" dirty="0"/>
              </a:p>
              <a:p>
                <a:pPr marL="685800" marR="0" lvl="1" indent="-228600" algn="l" defTabSz="914400" rtl="0" eaLnBrk="1" fontAlgn="auto" latinLnBrk="0" hangingPunct="1">
                  <a:lnSpc>
                    <a:spcPct val="100000"/>
                  </a:lnSpc>
                  <a:spcBef>
                    <a:spcPts val="0"/>
                  </a:spcBef>
                  <a:spcAft>
                    <a:spcPts val="0"/>
                  </a:spcAft>
                  <a:buClrTx/>
                  <a:buSzTx/>
                  <a:buFontTx/>
                  <a:buAutoNum type="arabicPeriod"/>
                  <a:tabLst/>
                  <a:defRPr/>
                </a:pPr>
                <a:r>
                  <a:rPr lang="en-US" b="1" dirty="0"/>
                  <a:t>Two accelerometers </a:t>
                </a:r>
                <a:r>
                  <a:rPr lang="en-US" b="1" i="0">
                    <a:latin typeface="Cambria Math" panose="02040503050406030204" pitchFamily="18" charset="0"/>
                  </a:rPr>
                  <a:t>𝑨_𝟏,𝑨_𝟐</a:t>
                </a:r>
                <a:r>
                  <a:rPr lang="en-US" b="1" dirty="0"/>
                  <a:t> placed along the pendulum, and </a:t>
                </a:r>
                <a:r>
                  <a:rPr lang="en-US" b="1" i="0">
                    <a:latin typeface="Cambria Math" panose="02040503050406030204" pitchFamily="18" charset="0"/>
                  </a:rPr>
                  <a:t>𝑨_𝟑</a:t>
                </a:r>
                <a:r>
                  <a:rPr lang="en-US" b="1" dirty="0"/>
                  <a:t> on</a:t>
                </a:r>
                <a:r>
                  <a:rPr lang="en-US" b="1" baseline="0" dirty="0"/>
                  <a:t> the cart</a:t>
                </a:r>
                <a:r>
                  <a:rPr lang="en-US" b="1" dirty="0"/>
                  <a:t> provide sensory feedback</a:t>
                </a:r>
                <a:r>
                  <a:rPr lang="en-US" b="1" baseline="0" dirty="0"/>
                  <a:t> for balancing</a:t>
                </a:r>
                <a:endParaRPr lang="en-US"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kern="1200" dirty="0">
                  <a:solidFill>
                    <a:schemeClr val="tx1"/>
                  </a:solidFill>
                  <a:effectLst/>
                  <a:latin typeface="+mn-lt"/>
                  <a:ea typeface="+mn-ea"/>
                  <a:cs typeface="+mn-cs"/>
                </a:endParaRPr>
              </a:p>
            </p:txBody>
          </p:sp>
        </mc:Fallback>
      </mc:AlternateContent>
      <p:sp>
        <p:nvSpPr>
          <p:cNvPr id="4" name="Slide Number Placeholder 3"/>
          <p:cNvSpPr>
            <a:spLocks noGrp="1"/>
          </p:cNvSpPr>
          <p:nvPr>
            <p:ph type="sldNum" sz="quarter" idx="5"/>
          </p:nvPr>
        </p:nvSpPr>
        <p:spPr/>
        <p:txBody>
          <a:bodyPr/>
          <a:lstStyle/>
          <a:p>
            <a:fld id="{191D1830-07AA-4136-940B-EE366593DAC6}" type="slidenum">
              <a:rPr lang="en-US" smtClean="0"/>
              <a:t>22</a:t>
            </a:fld>
            <a:endParaRPr lang="en-US"/>
          </a:p>
        </p:txBody>
      </p:sp>
    </p:spTree>
    <p:extLst>
      <p:ext uri="{BB962C8B-B14F-4D97-AF65-F5344CB8AC3E}">
        <p14:creationId xmlns:p14="http://schemas.microsoft.com/office/powerpoint/2010/main" val="15476795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200" b="1" dirty="0">
                <a:effectLst/>
                <a:latin typeface="Calibri" panose="020F0502020204030204" pitchFamily="34" charset="0"/>
                <a:ea typeface="Calibri" panose="020F0502020204030204" pitchFamily="34" charset="0"/>
                <a:cs typeface="Times New Roman" panose="02020603050405020304" pitchFamily="18" charset="0"/>
              </a:rPr>
              <a:t>This is </a:t>
            </a:r>
            <a:r>
              <a:rPr lang="en-US" sz="1200" b="1" dirty="0" err="1">
                <a:effectLst/>
                <a:latin typeface="Calibri" panose="020F0502020204030204" pitchFamily="34" charset="0"/>
                <a:ea typeface="Calibri" panose="020F0502020204030204" pitchFamily="34" charset="0"/>
                <a:cs typeface="Times New Roman" panose="02020603050405020304" pitchFamily="18" charset="0"/>
              </a:rPr>
              <a:t>DexTeR</a:t>
            </a:r>
            <a:r>
              <a:rPr lang="en-US" sz="1200" b="1" dirty="0">
                <a:effectLst/>
                <a:latin typeface="Calibri" panose="020F0502020204030204" pitchFamily="34" charset="0"/>
                <a:ea typeface="Calibri" panose="020F0502020204030204" pitchFamily="34" charset="0"/>
                <a:cs typeface="Times New Roman" panose="02020603050405020304" pitchFamily="18" charset="0"/>
              </a:rPr>
              <a:t>, a spinelike manipulator made up of multiple tensegrity modules that we call vertebrae. The vertebra seen in the right bottom corner is made using rigid links, elastic cables, and nuts and bolts to secure the cables. The vertebrae are then stacked on one another to form a spine and are then actuated by using tendons that run down each side of the spine. Motors in the base pull and release the tendons in order to move </a:t>
            </a:r>
            <a:r>
              <a:rPr lang="en-US" sz="1200" b="1" dirty="0" err="1">
                <a:effectLst/>
                <a:latin typeface="Calibri" panose="020F0502020204030204" pitchFamily="34" charset="0"/>
                <a:ea typeface="Calibri" panose="020F0502020204030204" pitchFamily="34" charset="0"/>
                <a:cs typeface="Times New Roman" panose="02020603050405020304" pitchFamily="18" charset="0"/>
              </a:rPr>
              <a:t>DexTeR</a:t>
            </a:r>
            <a:r>
              <a:rPr lang="en-US" sz="1200" b="1" dirty="0">
                <a:effectLst/>
                <a:latin typeface="Calibri" panose="020F0502020204030204" pitchFamily="34" charset="0"/>
                <a:ea typeface="Calibri" panose="020F0502020204030204" pitchFamily="34" charset="0"/>
                <a:cs typeface="Times New Roman" panose="02020603050405020304" pitchFamily="18" charset="0"/>
              </a:rPr>
              <a:t>.</a:t>
            </a:r>
          </a:p>
        </p:txBody>
      </p:sp>
      <p:sp>
        <p:nvSpPr>
          <p:cNvPr id="4" name="Slide Number Placeholder 3"/>
          <p:cNvSpPr>
            <a:spLocks noGrp="1"/>
          </p:cNvSpPr>
          <p:nvPr>
            <p:ph type="sldNum" sz="quarter" idx="5"/>
          </p:nvPr>
        </p:nvSpPr>
        <p:spPr/>
        <p:txBody>
          <a:bodyPr/>
          <a:lstStyle/>
          <a:p>
            <a:fld id="{191D1830-07AA-4136-940B-EE366593DAC6}" type="slidenum">
              <a:rPr lang="en-US" smtClean="0"/>
              <a:t>23</a:t>
            </a:fld>
            <a:endParaRPr lang="en-US"/>
          </a:p>
        </p:txBody>
      </p:sp>
    </p:spTree>
    <p:extLst>
      <p:ext uri="{BB962C8B-B14F-4D97-AF65-F5344CB8AC3E}">
        <p14:creationId xmlns:p14="http://schemas.microsoft.com/office/powerpoint/2010/main" val="31094216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In this video, you will see </a:t>
            </a:r>
            <a:r>
              <a:rPr lang="en-US" b="1" dirty="0" err="1"/>
              <a:t>DexTeR</a:t>
            </a:r>
            <a:r>
              <a:rPr lang="en-US" b="1" dirty="0"/>
              <a:t> moving using a preprogrammed set of movements for it to follow. </a:t>
            </a:r>
          </a:p>
          <a:p>
            <a:r>
              <a:rPr lang="en-US" b="1" dirty="0"/>
              <a:t>By giving the motors inputs to release or pull the tendon in, I was able to get an idea of how the structure moved, which allowed me to move it more quickly. </a:t>
            </a:r>
          </a:p>
          <a:p>
            <a:r>
              <a:rPr lang="en-US" b="1" dirty="0"/>
              <a:t>I incorporated an </a:t>
            </a:r>
            <a:r>
              <a:rPr lang="en-US" b="1" dirty="0" err="1"/>
              <a:t>xbox</a:t>
            </a:r>
            <a:r>
              <a:rPr lang="en-US" b="1" dirty="0"/>
              <a:t> controller into the controls in order to make it easier to control.</a:t>
            </a:r>
          </a:p>
          <a:p>
            <a:r>
              <a:rPr lang="en-US" b="1" dirty="0"/>
              <a:t>You can see here that </a:t>
            </a:r>
            <a:r>
              <a:rPr lang="en-US" b="1" dirty="0" err="1"/>
              <a:t>DexTeR</a:t>
            </a:r>
            <a:r>
              <a:rPr lang="en-US" b="1" dirty="0"/>
              <a:t> is also able to pick up and move a payload, a metal bottle in this case. It should be noted that this wooden version of </a:t>
            </a:r>
            <a:r>
              <a:rPr lang="en-US" b="1" dirty="0" err="1"/>
              <a:t>DexTeR</a:t>
            </a:r>
            <a:r>
              <a:rPr lang="en-US" b="1" dirty="0"/>
              <a:t> is able to pick up a payload that is similar to the weight of the manipulator or around 6 to 700 grams. By using stronger materials and motors, heavier payloads can be carried.</a:t>
            </a:r>
          </a:p>
        </p:txBody>
      </p:sp>
      <p:sp>
        <p:nvSpPr>
          <p:cNvPr id="4" name="Slide Number Placeholder 3"/>
          <p:cNvSpPr>
            <a:spLocks noGrp="1"/>
          </p:cNvSpPr>
          <p:nvPr>
            <p:ph type="sldNum" sz="quarter" idx="5"/>
          </p:nvPr>
        </p:nvSpPr>
        <p:spPr/>
        <p:txBody>
          <a:bodyPr/>
          <a:lstStyle/>
          <a:p>
            <a:fld id="{191D1830-07AA-4136-940B-EE366593DAC6}" type="slidenum">
              <a:rPr lang="en-US" smtClean="0"/>
              <a:t>24</a:t>
            </a:fld>
            <a:endParaRPr lang="en-US"/>
          </a:p>
        </p:txBody>
      </p:sp>
    </p:spTree>
    <p:extLst>
      <p:ext uri="{BB962C8B-B14F-4D97-AF65-F5344CB8AC3E}">
        <p14:creationId xmlns:p14="http://schemas.microsoft.com/office/powerpoint/2010/main" val="29854749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200" b="1" dirty="0">
                <a:effectLst/>
                <a:latin typeface="Calibri" panose="020F0502020204030204" pitchFamily="34" charset="0"/>
                <a:ea typeface="Calibri" panose="020F0502020204030204" pitchFamily="34" charset="0"/>
                <a:cs typeface="Times New Roman" panose="02020603050405020304" pitchFamily="18" charset="0"/>
              </a:rPr>
              <a:t>This is the newest prototype of </a:t>
            </a:r>
            <a:r>
              <a:rPr lang="en-US" sz="1200" b="1" dirty="0" err="1">
                <a:effectLst/>
                <a:latin typeface="Calibri" panose="020F0502020204030204" pitchFamily="34" charset="0"/>
                <a:ea typeface="Calibri" panose="020F0502020204030204" pitchFamily="34" charset="0"/>
                <a:cs typeface="Times New Roman" panose="02020603050405020304" pitchFamily="18" charset="0"/>
              </a:rPr>
              <a:t>DexTeR</a:t>
            </a:r>
            <a:r>
              <a:rPr lang="en-US" sz="1200" b="1" dirty="0">
                <a:effectLst/>
                <a:latin typeface="Calibri" panose="020F0502020204030204" pitchFamily="34" charset="0"/>
                <a:ea typeface="Calibri" panose="020F0502020204030204" pitchFamily="34" charset="0"/>
                <a:cs typeface="Times New Roman" panose="02020603050405020304" pitchFamily="18" charset="0"/>
              </a:rPr>
              <a:t>. The aluminum prototype is able to pick up 10 lbs. I know it can pick up more, but I need to change some of the materials of the spine, like the cables to make it stronger for these heavier loads. </a:t>
            </a:r>
          </a:p>
          <a:p>
            <a:pPr marL="0" marR="0">
              <a:spcBef>
                <a:spcPts val="0"/>
              </a:spcBef>
              <a:spcAft>
                <a:spcPts val="0"/>
              </a:spcAft>
            </a:pPr>
            <a:r>
              <a:rPr lang="en-US" sz="1200" b="1" dirty="0">
                <a:effectLst/>
                <a:latin typeface="Calibri" panose="020F0502020204030204" pitchFamily="34" charset="0"/>
                <a:ea typeface="Calibri" panose="020F0502020204030204" pitchFamily="34" charset="0"/>
                <a:cs typeface="Times New Roman" panose="02020603050405020304" pitchFamily="18" charset="0"/>
              </a:rPr>
              <a:t>In order for the robot to know where it is in space, there is a need for sensors and feedback. On the right is the results of a shape estimation algorithm that a colleague of mine is working on. We plan on implementing the algorithm into the current prototype so that we can strive for a more autonomous system.</a:t>
            </a:r>
          </a:p>
        </p:txBody>
      </p:sp>
      <p:sp>
        <p:nvSpPr>
          <p:cNvPr id="4" name="Slide Number Placeholder 3"/>
          <p:cNvSpPr>
            <a:spLocks noGrp="1"/>
          </p:cNvSpPr>
          <p:nvPr>
            <p:ph type="sldNum" sz="quarter" idx="5"/>
          </p:nvPr>
        </p:nvSpPr>
        <p:spPr/>
        <p:txBody>
          <a:bodyPr/>
          <a:lstStyle/>
          <a:p>
            <a:fld id="{191D1830-07AA-4136-940B-EE366593DAC6}" type="slidenum">
              <a:rPr lang="en-US" smtClean="0"/>
              <a:t>25</a:t>
            </a:fld>
            <a:endParaRPr lang="en-US"/>
          </a:p>
        </p:txBody>
      </p:sp>
    </p:spTree>
    <p:extLst>
      <p:ext uri="{BB962C8B-B14F-4D97-AF65-F5344CB8AC3E}">
        <p14:creationId xmlns:p14="http://schemas.microsoft.com/office/powerpoint/2010/main" val="15842029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I will talk about tensegrity assistance which will be about two tensegrity wearables.</a:t>
            </a:r>
          </a:p>
        </p:txBody>
      </p:sp>
      <p:sp>
        <p:nvSpPr>
          <p:cNvPr id="4" name="Slide Number Placeholder 3"/>
          <p:cNvSpPr>
            <a:spLocks noGrp="1"/>
          </p:cNvSpPr>
          <p:nvPr>
            <p:ph type="sldNum" sz="quarter" idx="5"/>
          </p:nvPr>
        </p:nvSpPr>
        <p:spPr/>
        <p:txBody>
          <a:bodyPr/>
          <a:lstStyle/>
          <a:p>
            <a:fld id="{191D1830-07AA-4136-940B-EE366593DAC6}" type="slidenum">
              <a:rPr lang="en-US" smtClean="0"/>
              <a:t>26</a:t>
            </a:fld>
            <a:endParaRPr lang="en-US"/>
          </a:p>
        </p:txBody>
      </p:sp>
    </p:spTree>
    <p:extLst>
      <p:ext uri="{BB962C8B-B14F-4D97-AF65-F5344CB8AC3E}">
        <p14:creationId xmlns:p14="http://schemas.microsoft.com/office/powerpoint/2010/main" val="10284643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Why is there a need for assistive wearables? To start with, Musculoskeletal disorders or MSDs are the leading type of disability found worldwide. The CDC estimates that 39% of adults suffer from lower back pain and that 18-26% of adults will suffer from shoulder pain. These are high percentages and your occupation can lead to you having a higher risk of being injured as workers in healthcare, manufacturing, and construction have the most work-related injuries.</a:t>
            </a:r>
          </a:p>
          <a:p>
            <a:r>
              <a:rPr lang="en-US" dirty="0"/>
              <a:t>The current pain prevention techniques are ergonomic training, such as pick up with your legs, not your back. Physical therapy, and chiropractic adjustments. These have not really moved the needle in pain prevention.</a:t>
            </a:r>
          </a:p>
          <a:p>
            <a:r>
              <a:rPr lang="en-US" dirty="0"/>
              <a:t>Because of this, </a:t>
            </a:r>
            <a:r>
              <a:rPr lang="en-US" dirty="0" err="1"/>
              <a:t>exosuits</a:t>
            </a:r>
            <a:r>
              <a:rPr lang="en-US" dirty="0"/>
              <a:t> and exoskeletons are becoming more viable solutions as their goal is to reduce the load on the wearer, thus reducing the risk for injury as most injuries occur from overexertion.</a:t>
            </a:r>
          </a:p>
        </p:txBody>
      </p:sp>
      <p:sp>
        <p:nvSpPr>
          <p:cNvPr id="4" name="Slide Number Placeholder 3"/>
          <p:cNvSpPr>
            <a:spLocks noGrp="1"/>
          </p:cNvSpPr>
          <p:nvPr>
            <p:ph type="sldNum" sz="quarter" idx="5"/>
          </p:nvPr>
        </p:nvSpPr>
        <p:spPr/>
        <p:txBody>
          <a:bodyPr/>
          <a:lstStyle/>
          <a:p>
            <a:fld id="{191D1830-07AA-4136-940B-EE366593DAC6}" type="slidenum">
              <a:rPr lang="en-US" smtClean="0"/>
              <a:t>27</a:t>
            </a:fld>
            <a:endParaRPr lang="en-US"/>
          </a:p>
        </p:txBody>
      </p:sp>
    </p:spTree>
    <p:extLst>
      <p:ext uri="{BB962C8B-B14F-4D97-AF65-F5344CB8AC3E}">
        <p14:creationId xmlns:p14="http://schemas.microsoft.com/office/powerpoint/2010/main" val="40277999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are the two different </a:t>
            </a:r>
            <a:r>
              <a:rPr lang="en-US" dirty="0" err="1"/>
              <a:t>exo</a:t>
            </a:r>
            <a:r>
              <a:rPr lang="en-US" dirty="0"/>
              <a:t>-suits, </a:t>
            </a:r>
            <a:r>
              <a:rPr lang="en-US" dirty="0" err="1"/>
              <a:t>TeSSA</a:t>
            </a:r>
            <a:r>
              <a:rPr lang="en-US" dirty="0"/>
              <a:t>, the Tensegrity Shoulder </a:t>
            </a:r>
            <a:r>
              <a:rPr lang="en-US" dirty="0" err="1"/>
              <a:t>exosuit</a:t>
            </a:r>
            <a:r>
              <a:rPr lang="en-US" dirty="0"/>
              <a:t> for Shoulder Abduction and the </a:t>
            </a:r>
            <a:r>
              <a:rPr lang="en-US" dirty="0" err="1"/>
              <a:t>WExTeR</a:t>
            </a:r>
            <a:r>
              <a:rPr lang="en-US" dirty="0"/>
              <a:t> Spine, which is the wearable external tensegrity reinforcement spine.</a:t>
            </a:r>
          </a:p>
        </p:txBody>
      </p:sp>
      <p:sp>
        <p:nvSpPr>
          <p:cNvPr id="4" name="Slide Number Placeholder 3"/>
          <p:cNvSpPr>
            <a:spLocks noGrp="1"/>
          </p:cNvSpPr>
          <p:nvPr>
            <p:ph type="sldNum" sz="quarter" idx="5"/>
          </p:nvPr>
        </p:nvSpPr>
        <p:spPr/>
        <p:txBody>
          <a:bodyPr/>
          <a:lstStyle/>
          <a:p>
            <a:fld id="{191D1830-07AA-4136-940B-EE366593DAC6}" type="slidenum">
              <a:rPr lang="en-US" smtClean="0"/>
              <a:t>28</a:t>
            </a:fld>
            <a:endParaRPr lang="en-US"/>
          </a:p>
        </p:txBody>
      </p:sp>
    </p:spTree>
    <p:extLst>
      <p:ext uri="{BB962C8B-B14F-4D97-AF65-F5344CB8AC3E}">
        <p14:creationId xmlns:p14="http://schemas.microsoft.com/office/powerpoint/2010/main" val="27869144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the arm module of the Tensegrity Shoulder </a:t>
            </a:r>
            <a:r>
              <a:rPr lang="en-US" dirty="0" err="1"/>
              <a:t>exosuit</a:t>
            </a:r>
            <a:r>
              <a:rPr lang="en-US" dirty="0"/>
              <a:t> for shoulder abduction. You can see in the top right corner the structure for the module. It is made of two different materials, one rigid and the other semi-rigid and flexible. The reason for this is that the force is first transferred from the cable to the rigid links which distribute the forces to the semi-rigid links which have a larger surface area allowing for the force to be distributed over a larger area reducing the maximum pressure. It should be noted that the arm is very difficult to pick up, resulting in the need for a large force to pick it up. So if we have a large force imparted on the arm, there is a need for it to be distributed over a large area to reduce the pressure to any given part of the upper arm as pressure is force divided by area.</a:t>
            </a:r>
          </a:p>
          <a:p>
            <a:endParaRPr lang="en-US" dirty="0"/>
          </a:p>
          <a:p>
            <a:r>
              <a:rPr lang="en-US" dirty="0"/>
              <a:t>The forces are imparted on the arm through the three cables attached to the arm module as two are for flexion and extension and the other is for abduction. </a:t>
            </a:r>
          </a:p>
        </p:txBody>
      </p:sp>
      <p:sp>
        <p:nvSpPr>
          <p:cNvPr id="4" name="Slide Number Placeholder 3"/>
          <p:cNvSpPr>
            <a:spLocks noGrp="1"/>
          </p:cNvSpPr>
          <p:nvPr>
            <p:ph type="sldNum" sz="quarter" idx="5"/>
          </p:nvPr>
        </p:nvSpPr>
        <p:spPr/>
        <p:txBody>
          <a:bodyPr/>
          <a:lstStyle/>
          <a:p>
            <a:fld id="{191D1830-07AA-4136-940B-EE366593DAC6}" type="slidenum">
              <a:rPr lang="en-US" smtClean="0"/>
              <a:t>29</a:t>
            </a:fld>
            <a:endParaRPr lang="en-US"/>
          </a:p>
        </p:txBody>
      </p:sp>
    </p:spTree>
    <p:extLst>
      <p:ext uri="{BB962C8B-B14F-4D97-AF65-F5344CB8AC3E}">
        <p14:creationId xmlns:p14="http://schemas.microsoft.com/office/powerpoint/2010/main" val="39195103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is the shoulder module of </a:t>
            </a:r>
            <a:r>
              <a:rPr lang="en-US" dirty="0" err="1"/>
              <a:t>TeSSA</a:t>
            </a:r>
            <a:r>
              <a:rPr lang="en-US" dirty="0"/>
              <a:t>. This module was designed so that it would move with the wearer as to not restrict the flexibility of the user. An example of this is that the flexible semi-circular middle structure will bend when the wearer picks up their arm. Also, there are no rigid links on the top of the shoulder so as to make sure the wearer has a maximum range of motion.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There are a total of six cables used on this system. Four (two on each arm) can be tightened and then locked by the wearer for supporting flexion or extension (in front or behind), while the other two are tightened using a ratchet to aid in abduction (picking arm above one’s head). Bowden cables, similar to bicycle brake cables, were used to redirect the forces so that the wearer would be able to adjust each cable by themselves. All the adjustment points can be seen in the left picture. Also, the module is secured to the chest in a fashion that allows the wearer to still have a full or near full range of motion.</a:t>
            </a:r>
          </a:p>
          <a:p>
            <a:endParaRPr lang="en-US" dirty="0"/>
          </a:p>
        </p:txBody>
      </p:sp>
      <p:sp>
        <p:nvSpPr>
          <p:cNvPr id="4" name="Slide Number Placeholder 3"/>
          <p:cNvSpPr>
            <a:spLocks noGrp="1"/>
          </p:cNvSpPr>
          <p:nvPr>
            <p:ph type="sldNum" sz="quarter" idx="5"/>
          </p:nvPr>
        </p:nvSpPr>
        <p:spPr/>
        <p:txBody>
          <a:bodyPr/>
          <a:lstStyle/>
          <a:p>
            <a:fld id="{191D1830-07AA-4136-940B-EE366593DAC6}" type="slidenum">
              <a:rPr lang="en-US" smtClean="0"/>
              <a:t>30</a:t>
            </a:fld>
            <a:endParaRPr lang="en-US"/>
          </a:p>
        </p:txBody>
      </p:sp>
    </p:spTree>
    <p:extLst>
      <p:ext uri="{BB962C8B-B14F-4D97-AF65-F5344CB8AC3E}">
        <p14:creationId xmlns:p14="http://schemas.microsoft.com/office/powerpoint/2010/main" val="28030905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By changing the tension and pre-stressing the system, </a:t>
            </a:r>
            <a:r>
              <a:rPr lang="en-US" dirty="0" err="1"/>
              <a:t>TeSSA</a:t>
            </a:r>
            <a:r>
              <a:rPr lang="en-US" dirty="0"/>
              <a:t> is able to change the resting position of the wearer as seen in the right figure. This pre-stress is important as it will be used to reduce the amount of force the shoulder muscles will have to use when the shoulder is abducted.</a:t>
            </a:r>
          </a:p>
        </p:txBody>
      </p:sp>
      <p:sp>
        <p:nvSpPr>
          <p:cNvPr id="4" name="Slide Number Placeholder 3"/>
          <p:cNvSpPr>
            <a:spLocks noGrp="1"/>
          </p:cNvSpPr>
          <p:nvPr>
            <p:ph type="sldNum" sz="quarter" idx="5"/>
          </p:nvPr>
        </p:nvSpPr>
        <p:spPr/>
        <p:txBody>
          <a:bodyPr/>
          <a:lstStyle/>
          <a:p>
            <a:fld id="{191D1830-07AA-4136-940B-EE366593DAC6}" type="slidenum">
              <a:rPr lang="en-US" smtClean="0"/>
              <a:t>31</a:t>
            </a:fld>
            <a:endParaRPr lang="en-US"/>
          </a:p>
        </p:txBody>
      </p:sp>
    </p:spTree>
    <p:extLst>
      <p:ext uri="{BB962C8B-B14F-4D97-AF65-F5344CB8AC3E}">
        <p14:creationId xmlns:p14="http://schemas.microsoft.com/office/powerpoint/2010/main" val="99523218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you can see that </a:t>
            </a:r>
            <a:r>
              <a:rPr lang="en-US" dirty="0" err="1"/>
              <a:t>TeSSA</a:t>
            </a:r>
            <a:r>
              <a:rPr lang="en-US" dirty="0"/>
              <a:t> can be used for tasks such as drilling.</a:t>
            </a:r>
          </a:p>
        </p:txBody>
      </p:sp>
      <p:sp>
        <p:nvSpPr>
          <p:cNvPr id="4" name="Slide Number Placeholder 3"/>
          <p:cNvSpPr>
            <a:spLocks noGrp="1"/>
          </p:cNvSpPr>
          <p:nvPr>
            <p:ph type="sldNum" sz="quarter" idx="5"/>
          </p:nvPr>
        </p:nvSpPr>
        <p:spPr/>
        <p:txBody>
          <a:bodyPr/>
          <a:lstStyle/>
          <a:p>
            <a:fld id="{191D1830-07AA-4136-940B-EE366593DAC6}" type="slidenum">
              <a:rPr lang="en-US" smtClean="0"/>
              <a:t>32</a:t>
            </a:fld>
            <a:endParaRPr lang="en-US"/>
          </a:p>
        </p:txBody>
      </p:sp>
    </p:spTree>
    <p:extLst>
      <p:ext uri="{BB962C8B-B14F-4D97-AF65-F5344CB8AC3E}">
        <p14:creationId xmlns:p14="http://schemas.microsoft.com/office/powerpoint/2010/main" val="4734965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Here is the </a:t>
            </a:r>
            <a:r>
              <a:rPr lang="en-US" dirty="0" err="1"/>
              <a:t>WExTeR</a:t>
            </a:r>
            <a:r>
              <a:rPr lang="en-US" dirty="0"/>
              <a:t> spine. The spine is bio-inspired as the rigid links, similar to bones, are not touching due to the tension from the cables which are similar to muscles, tendons and ligaments. This structure allows for a system that is simultaneously strong and agile, meaning the spine can be used to transmit loads without hindering the flexibility of the user.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It can be seen from the front and back pictures that the spine is secured to the shoulders, midriff, and waist and thighs. The far right picture shows the spine is anchored to the thighs which is very important as this allows the forces that would be applied to the lower back to be transmitted to the thighs so that the thighs are carrying the bulk of the load rather than the lower back.</a:t>
            </a:r>
          </a:p>
          <a:p>
            <a:endParaRPr lang="en-US" dirty="0"/>
          </a:p>
        </p:txBody>
      </p:sp>
      <p:sp>
        <p:nvSpPr>
          <p:cNvPr id="4" name="Slide Number Placeholder 3"/>
          <p:cNvSpPr>
            <a:spLocks noGrp="1"/>
          </p:cNvSpPr>
          <p:nvPr>
            <p:ph type="sldNum" sz="quarter" idx="5"/>
          </p:nvPr>
        </p:nvSpPr>
        <p:spPr/>
        <p:txBody>
          <a:bodyPr/>
          <a:lstStyle/>
          <a:p>
            <a:fld id="{191D1830-07AA-4136-940B-EE366593DAC6}" type="slidenum">
              <a:rPr lang="en-US" smtClean="0"/>
              <a:t>33</a:t>
            </a:fld>
            <a:endParaRPr lang="en-US"/>
          </a:p>
        </p:txBody>
      </p:sp>
    </p:spTree>
    <p:extLst>
      <p:ext uri="{BB962C8B-B14F-4D97-AF65-F5344CB8AC3E}">
        <p14:creationId xmlns:p14="http://schemas.microsoft.com/office/powerpoint/2010/main" val="303415193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err="1"/>
              <a:t>WExTeR</a:t>
            </a:r>
            <a:r>
              <a:rPr lang="en-US" dirty="0"/>
              <a:t> can aid in tasks in front and above as seen here, where the wearer is getting support when he bends backward to potentially work overhead. This combined with </a:t>
            </a:r>
            <a:r>
              <a:rPr lang="en-US" dirty="0" err="1"/>
              <a:t>TeSSA</a:t>
            </a:r>
            <a:r>
              <a:rPr lang="en-US" dirty="0"/>
              <a:t> would aid the wearer in performing overhead tasks. Also of note, the wearer was asked to bend forward and to find a position where he could rest and the left picture shows him in a resting position (position of least resistance).</a:t>
            </a:r>
          </a:p>
          <a:p>
            <a:endParaRPr lang="en-US" dirty="0"/>
          </a:p>
        </p:txBody>
      </p:sp>
      <p:sp>
        <p:nvSpPr>
          <p:cNvPr id="4" name="Slide Number Placeholder 3"/>
          <p:cNvSpPr>
            <a:spLocks noGrp="1"/>
          </p:cNvSpPr>
          <p:nvPr>
            <p:ph type="sldNum" sz="quarter" idx="5"/>
          </p:nvPr>
        </p:nvSpPr>
        <p:spPr/>
        <p:txBody>
          <a:bodyPr/>
          <a:lstStyle/>
          <a:p>
            <a:fld id="{191D1830-07AA-4136-940B-EE366593DAC6}" type="slidenum">
              <a:rPr lang="en-US" smtClean="0"/>
              <a:t>34</a:t>
            </a:fld>
            <a:endParaRPr lang="en-US"/>
          </a:p>
        </p:txBody>
      </p:sp>
    </p:spTree>
    <p:extLst>
      <p:ext uri="{BB962C8B-B14F-4D97-AF65-F5344CB8AC3E}">
        <p14:creationId xmlns:p14="http://schemas.microsoft.com/office/powerpoint/2010/main" val="142434768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picture, the subject picks up about a 10kg box with his back and not his legs which is an incorrect technique. However, a lot of blue collar workers do use this incorrect technique for various reasons such as fatigue, picking up objects in tight spaces, or just ergonomics because it is quicker. This exercise was mainly for a proof of concept, but it the results were quite exciting as the wearer reported that he did not start to feel any load on his lower back until the figure C. This is encouraging because the moment of greatest risk for injury is already passed, this being when the wearer first starts picking up the load.</a:t>
            </a:r>
          </a:p>
          <a:p>
            <a:r>
              <a:rPr lang="en-US" dirty="0"/>
              <a:t>When used for tasks that engage the back, the </a:t>
            </a:r>
            <a:r>
              <a:rPr lang="en-US" dirty="0" err="1"/>
              <a:t>Wexter</a:t>
            </a:r>
            <a:r>
              <a:rPr lang="en-US" dirty="0"/>
              <a:t> spine will be able to reduce the wear and tear on the back of the wearer due to the transmission of forces to the thighs rather than the lower back</a:t>
            </a:r>
          </a:p>
        </p:txBody>
      </p:sp>
      <p:sp>
        <p:nvSpPr>
          <p:cNvPr id="4" name="Slide Number Placeholder 3"/>
          <p:cNvSpPr>
            <a:spLocks noGrp="1"/>
          </p:cNvSpPr>
          <p:nvPr>
            <p:ph type="sldNum" sz="quarter" idx="5"/>
          </p:nvPr>
        </p:nvSpPr>
        <p:spPr/>
        <p:txBody>
          <a:bodyPr/>
          <a:lstStyle/>
          <a:p>
            <a:fld id="{191D1830-07AA-4136-940B-EE366593DAC6}" type="slidenum">
              <a:rPr lang="en-US" smtClean="0"/>
              <a:t>35</a:t>
            </a:fld>
            <a:endParaRPr lang="en-US"/>
          </a:p>
        </p:txBody>
      </p:sp>
    </p:spTree>
    <p:extLst>
      <p:ext uri="{BB962C8B-B14F-4D97-AF65-F5344CB8AC3E}">
        <p14:creationId xmlns:p14="http://schemas.microsoft.com/office/powerpoint/2010/main" val="142475206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err="1"/>
              <a:t>WExTeR</a:t>
            </a:r>
            <a:r>
              <a:rPr lang="en-US" dirty="0"/>
              <a:t> and </a:t>
            </a:r>
            <a:r>
              <a:rPr lang="en-US" dirty="0" err="1"/>
              <a:t>TeSSA</a:t>
            </a:r>
            <a:r>
              <a:rPr lang="en-US" dirty="0"/>
              <a:t> can be combined as seen above to aid the user with a variety of different tasks. The goal will be to allow these systems to be used both separate and together. Together, they will aid in reducing fatigue in the arms and the back which will reduce the likelihood of injury as fatigue and injury are correlated. I am currently working on the next prototype of each system that will address current design flaws to improve both systems.</a:t>
            </a:r>
          </a:p>
          <a:p>
            <a:endParaRPr lang="en-US" dirty="0"/>
          </a:p>
        </p:txBody>
      </p:sp>
      <p:sp>
        <p:nvSpPr>
          <p:cNvPr id="4" name="Slide Number Placeholder 3"/>
          <p:cNvSpPr>
            <a:spLocks noGrp="1"/>
          </p:cNvSpPr>
          <p:nvPr>
            <p:ph type="sldNum" sz="quarter" idx="5"/>
          </p:nvPr>
        </p:nvSpPr>
        <p:spPr/>
        <p:txBody>
          <a:bodyPr/>
          <a:lstStyle/>
          <a:p>
            <a:fld id="{191D1830-07AA-4136-940B-EE366593DAC6}" type="slidenum">
              <a:rPr lang="en-US" smtClean="0"/>
              <a:t>36</a:t>
            </a:fld>
            <a:endParaRPr lang="en-US"/>
          </a:p>
        </p:txBody>
      </p:sp>
    </p:spTree>
    <p:extLst>
      <p:ext uri="{BB962C8B-B14F-4D97-AF65-F5344CB8AC3E}">
        <p14:creationId xmlns:p14="http://schemas.microsoft.com/office/powerpoint/2010/main" val="308871173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want to end by saying thank you. I am grateful for </a:t>
            </a:r>
            <a:r>
              <a:rPr lang="en-US" dirty="0" err="1"/>
              <a:t>EPSCoR</a:t>
            </a:r>
            <a:r>
              <a:rPr lang="en-US" dirty="0"/>
              <a:t>, as this fellowship has helped me financially, so that I can just focus on my studies. This is a great program. I also want to thank UA and the state of Alabama as it has gifted me with many opportunities and I am ever so grateful. In the future I want to give back by starting a business in the state by using one or both of these technologies. I believe </a:t>
            </a:r>
            <a:r>
              <a:rPr lang="en-US" dirty="0" err="1"/>
              <a:t>DexTeR</a:t>
            </a:r>
            <a:r>
              <a:rPr lang="en-US" dirty="0"/>
              <a:t> can be a mobile robotic helper and that the tensegrity wearables can be helpful as </a:t>
            </a:r>
            <a:r>
              <a:rPr lang="en-US" dirty="0" err="1"/>
              <a:t>exo</a:t>
            </a:r>
            <a:r>
              <a:rPr lang="en-US" dirty="0"/>
              <a:t>-suits. </a:t>
            </a:r>
          </a:p>
        </p:txBody>
      </p:sp>
      <p:sp>
        <p:nvSpPr>
          <p:cNvPr id="4" name="Slide Number Placeholder 3"/>
          <p:cNvSpPr>
            <a:spLocks noGrp="1"/>
          </p:cNvSpPr>
          <p:nvPr>
            <p:ph type="sldNum" sz="quarter" idx="5"/>
          </p:nvPr>
        </p:nvSpPr>
        <p:spPr/>
        <p:txBody>
          <a:bodyPr/>
          <a:lstStyle/>
          <a:p>
            <a:fld id="{01A52E38-684C-D946-B26A-989F4275F345}" type="slidenum">
              <a:rPr lang="en-US" smtClean="0"/>
              <a:t>37</a:t>
            </a:fld>
            <a:endParaRPr lang="en-US"/>
          </a:p>
        </p:txBody>
      </p:sp>
    </p:spTree>
    <p:extLst>
      <p:ext uri="{BB962C8B-B14F-4D97-AF65-F5344CB8AC3E}">
        <p14:creationId xmlns:p14="http://schemas.microsoft.com/office/powerpoint/2010/main" val="286957987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1" kern="1200" dirty="0">
              <a:solidFill>
                <a:schemeClr val="tx1"/>
              </a:solidFill>
              <a:effectLst/>
              <a:latin typeface="+mn-lt"/>
              <a:ea typeface="+mn-ea"/>
              <a:cs typeface="+mn-cs"/>
            </a:endParaRPr>
          </a:p>
          <a:p>
            <a:pPr marL="0" marR="0">
              <a:spcBef>
                <a:spcPts val="0"/>
              </a:spcBef>
              <a:spcAft>
                <a:spcPts val="0"/>
              </a:spcAft>
            </a:pPr>
            <a:endParaRPr lang="en-US" sz="12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91D1830-07AA-4136-940B-EE366593DAC6}" type="slidenum">
              <a:rPr lang="en-US" smtClean="0"/>
              <a:t>38</a:t>
            </a:fld>
            <a:endParaRPr lang="en-US"/>
          </a:p>
        </p:txBody>
      </p:sp>
    </p:spTree>
    <p:extLst>
      <p:ext uri="{BB962C8B-B14F-4D97-AF65-F5344CB8AC3E}">
        <p14:creationId xmlns:p14="http://schemas.microsoft.com/office/powerpoint/2010/main" val="427440452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defTabSz="931774">
              <a:defRPr/>
            </a:pPr>
            <a:fld id="{A5D78FC6-CE17-4259-A63C-DDFC12E048FC}" type="slidenum">
              <a:rPr lang="en-US">
                <a:solidFill>
                  <a:prstClr val="black"/>
                </a:solidFill>
                <a:latin typeface="Calibri"/>
              </a:rPr>
              <a:pPr defTabSz="931774">
                <a:defRPr/>
              </a:pPr>
              <a:t>39</a:t>
            </a:fld>
            <a:endParaRPr lang="en-US">
              <a:solidFill>
                <a:prstClr val="black"/>
              </a:solidFill>
              <a:latin typeface="Calibri"/>
            </a:endParaRPr>
          </a:p>
        </p:txBody>
      </p:sp>
    </p:spTree>
    <p:extLst>
      <p:ext uri="{BB962C8B-B14F-4D97-AF65-F5344CB8AC3E}">
        <p14:creationId xmlns:p14="http://schemas.microsoft.com/office/powerpoint/2010/main" val="116082879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F12804-2004-4D50-910F-79E7B636210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8816543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F12804-2004-4D50-910F-79E7B636210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1183891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F12804-2004-4D50-910F-79E7B636210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1340329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F12804-2004-4D50-910F-79E7B636210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0549360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F12804-2004-4D50-910F-79E7B636210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9210006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F12804-2004-4D50-910F-79E7B636210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3554654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F12804-2004-4D50-910F-79E7B636210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7193334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F12804-2004-4D50-910F-79E7B636210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8537073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F12804-2004-4D50-910F-79E7B636210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542720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F12804-2004-4D50-910F-79E7B636210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0995657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F12804-2004-4D50-910F-79E7B636210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6087226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F12804-2004-4D50-910F-79E7B636210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9657767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F12804-2004-4D50-910F-79E7B636210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673795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F12804-2004-4D50-910F-79E7B636210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2875013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935ACD-FC6D-412F-B15C-F54ABA1A44BF}" type="slidenum">
              <a:rPr lang="en-US" smtClean="0"/>
              <a:t>80</a:t>
            </a:fld>
            <a:endParaRPr lang="en-US"/>
          </a:p>
        </p:txBody>
      </p:sp>
    </p:spTree>
    <p:extLst>
      <p:ext uri="{BB962C8B-B14F-4D97-AF65-F5344CB8AC3E}">
        <p14:creationId xmlns:p14="http://schemas.microsoft.com/office/powerpoint/2010/main" val="14267754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935ACD-FC6D-412F-B15C-F54ABA1A44BF}" type="slidenum">
              <a:rPr lang="en-US" smtClean="0"/>
              <a:t>132</a:t>
            </a:fld>
            <a:endParaRPr lang="en-US"/>
          </a:p>
        </p:txBody>
      </p:sp>
    </p:spTree>
    <p:extLst>
      <p:ext uri="{BB962C8B-B14F-4D97-AF65-F5344CB8AC3E}">
        <p14:creationId xmlns:p14="http://schemas.microsoft.com/office/powerpoint/2010/main" val="276461182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defTabSz="931774">
              <a:defRPr/>
            </a:pPr>
            <a:fld id="{855315DC-C9C3-43F1-BD24-3948A444DC20}" type="slidenum">
              <a:rPr lang="en-US">
                <a:solidFill>
                  <a:prstClr val="black"/>
                </a:solidFill>
                <a:latin typeface="Calibri" panose="020F0502020204030204"/>
              </a:rPr>
              <a:pPr defTabSz="931774">
                <a:defRPr/>
              </a:pPr>
              <a:t>133</a:t>
            </a:fld>
            <a:endParaRPr lang="en-US">
              <a:solidFill>
                <a:prstClr val="black"/>
              </a:solidFill>
              <a:latin typeface="Calibri" panose="020F0502020204030204"/>
            </a:endParaRPr>
          </a:p>
        </p:txBody>
      </p:sp>
    </p:spTree>
    <p:extLst>
      <p:ext uri="{BB962C8B-B14F-4D97-AF65-F5344CB8AC3E}">
        <p14:creationId xmlns:p14="http://schemas.microsoft.com/office/powerpoint/2010/main" val="407471848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defTabSz="931774">
              <a:defRPr/>
            </a:pPr>
            <a:fld id="{855315DC-C9C3-43F1-BD24-3948A444DC20}" type="slidenum">
              <a:rPr lang="en-US">
                <a:solidFill>
                  <a:prstClr val="black"/>
                </a:solidFill>
                <a:latin typeface="Calibri" panose="020F0502020204030204"/>
              </a:rPr>
              <a:pPr defTabSz="931774">
                <a:defRPr/>
              </a:pPr>
              <a:t>134</a:t>
            </a:fld>
            <a:endParaRPr lang="en-US">
              <a:solidFill>
                <a:prstClr val="black"/>
              </a:solidFill>
              <a:latin typeface="Calibri" panose="020F0502020204030204"/>
            </a:endParaRPr>
          </a:p>
        </p:txBody>
      </p:sp>
    </p:spTree>
    <p:extLst>
      <p:ext uri="{BB962C8B-B14F-4D97-AF65-F5344CB8AC3E}">
        <p14:creationId xmlns:p14="http://schemas.microsoft.com/office/powerpoint/2010/main" val="89568643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defTabSz="931774">
              <a:defRPr/>
            </a:pPr>
            <a:fld id="{855315DC-C9C3-43F1-BD24-3948A444DC20}" type="slidenum">
              <a:rPr lang="en-US">
                <a:solidFill>
                  <a:prstClr val="black"/>
                </a:solidFill>
                <a:latin typeface="Calibri" panose="020F0502020204030204"/>
              </a:rPr>
              <a:pPr defTabSz="931774">
                <a:defRPr/>
              </a:pPr>
              <a:t>135</a:t>
            </a:fld>
            <a:endParaRPr lang="en-US">
              <a:solidFill>
                <a:prstClr val="black"/>
              </a:solidFill>
              <a:latin typeface="Calibri" panose="020F0502020204030204"/>
            </a:endParaRPr>
          </a:p>
        </p:txBody>
      </p:sp>
    </p:spTree>
    <p:extLst>
      <p:ext uri="{BB962C8B-B14F-4D97-AF65-F5344CB8AC3E}">
        <p14:creationId xmlns:p14="http://schemas.microsoft.com/office/powerpoint/2010/main" val="323110076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defTabSz="931774">
              <a:defRPr/>
            </a:pPr>
            <a:fld id="{855315DC-C9C3-43F1-BD24-3948A444DC20}" type="slidenum">
              <a:rPr lang="en-US">
                <a:solidFill>
                  <a:prstClr val="black"/>
                </a:solidFill>
                <a:latin typeface="Calibri" panose="020F0502020204030204"/>
              </a:rPr>
              <a:pPr defTabSz="931774">
                <a:defRPr/>
              </a:pPr>
              <a:t>136</a:t>
            </a:fld>
            <a:endParaRPr lang="en-US">
              <a:solidFill>
                <a:prstClr val="black"/>
              </a:solidFill>
              <a:latin typeface="Calibri" panose="020F0502020204030204"/>
            </a:endParaRPr>
          </a:p>
        </p:txBody>
      </p:sp>
    </p:spTree>
    <p:extLst>
      <p:ext uri="{BB962C8B-B14F-4D97-AF65-F5344CB8AC3E}">
        <p14:creationId xmlns:p14="http://schemas.microsoft.com/office/powerpoint/2010/main" val="424729662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defTabSz="931774">
              <a:defRPr/>
            </a:pPr>
            <a:fld id="{855315DC-C9C3-43F1-BD24-3948A444DC20}" type="slidenum">
              <a:rPr lang="en-US">
                <a:solidFill>
                  <a:prstClr val="black"/>
                </a:solidFill>
                <a:latin typeface="Calibri" panose="020F0502020204030204"/>
              </a:rPr>
              <a:pPr defTabSz="931774">
                <a:defRPr/>
              </a:pPr>
              <a:t>137</a:t>
            </a:fld>
            <a:endParaRPr lang="en-US">
              <a:solidFill>
                <a:prstClr val="black"/>
              </a:solidFill>
              <a:latin typeface="Calibri" panose="020F0502020204030204"/>
            </a:endParaRPr>
          </a:p>
        </p:txBody>
      </p:sp>
    </p:spTree>
    <p:extLst>
      <p:ext uri="{BB962C8B-B14F-4D97-AF65-F5344CB8AC3E}">
        <p14:creationId xmlns:p14="http://schemas.microsoft.com/office/powerpoint/2010/main" val="219536062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defTabSz="931774">
              <a:defRPr/>
            </a:pPr>
            <a:fld id="{855315DC-C9C3-43F1-BD24-3948A444DC20}" type="slidenum">
              <a:rPr lang="en-US">
                <a:solidFill>
                  <a:prstClr val="black"/>
                </a:solidFill>
                <a:latin typeface="Calibri" panose="020F0502020204030204"/>
              </a:rPr>
              <a:pPr defTabSz="931774">
                <a:defRPr/>
              </a:pPr>
              <a:t>138</a:t>
            </a:fld>
            <a:endParaRPr lang="en-US">
              <a:solidFill>
                <a:prstClr val="black"/>
              </a:solidFill>
              <a:latin typeface="Calibri" panose="020F0502020204030204"/>
            </a:endParaRPr>
          </a:p>
        </p:txBody>
      </p:sp>
    </p:spTree>
    <p:extLst>
      <p:ext uri="{BB962C8B-B14F-4D97-AF65-F5344CB8AC3E}">
        <p14:creationId xmlns:p14="http://schemas.microsoft.com/office/powerpoint/2010/main" val="30319279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0EB6FCB-6CC6-4975-9755-69ABB9C15097}" type="datetimeFigureOut">
              <a:rPr lang="en-US" smtClean="0"/>
              <a:t>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FAD39B-5A44-44DA-A967-458605B77F6A}" type="slidenum">
              <a:rPr lang="en-US" smtClean="0"/>
              <a:t>‹#›</a:t>
            </a:fld>
            <a:endParaRPr lang="en-US"/>
          </a:p>
        </p:txBody>
      </p:sp>
    </p:spTree>
    <p:extLst>
      <p:ext uri="{BB962C8B-B14F-4D97-AF65-F5344CB8AC3E}">
        <p14:creationId xmlns:p14="http://schemas.microsoft.com/office/powerpoint/2010/main" val="35578972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EB6FCB-6CC6-4975-9755-69ABB9C15097}" type="datetimeFigureOut">
              <a:rPr lang="en-US" smtClean="0"/>
              <a:t>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FAD39B-5A44-44DA-A967-458605B77F6A}" type="slidenum">
              <a:rPr lang="en-US" smtClean="0"/>
              <a:t>‹#›</a:t>
            </a:fld>
            <a:endParaRPr lang="en-US"/>
          </a:p>
        </p:txBody>
      </p:sp>
    </p:spTree>
    <p:extLst>
      <p:ext uri="{BB962C8B-B14F-4D97-AF65-F5344CB8AC3E}">
        <p14:creationId xmlns:p14="http://schemas.microsoft.com/office/powerpoint/2010/main" val="4055268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0EB6FCB-6CC6-4975-9755-69ABB9C15097}" type="datetimeFigureOut">
              <a:rPr lang="en-US" smtClean="0"/>
              <a:t>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FAD39B-5A44-44DA-A967-458605B77F6A}" type="slidenum">
              <a:rPr lang="en-US" smtClean="0"/>
              <a:t>‹#›</a:t>
            </a:fld>
            <a:endParaRPr lang="en-US"/>
          </a:p>
        </p:txBody>
      </p:sp>
    </p:spTree>
    <p:extLst>
      <p:ext uri="{BB962C8B-B14F-4D97-AF65-F5344CB8AC3E}">
        <p14:creationId xmlns:p14="http://schemas.microsoft.com/office/powerpoint/2010/main" val="2626110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0EB6FCB-6CC6-4975-9755-69ABB9C15097}" type="datetimeFigureOut">
              <a:rPr lang="en-US" smtClean="0"/>
              <a:t>12/7/2023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3FAD39B-5A44-44DA-A967-458605B77F6A}" type="slidenum">
              <a:rPr lang="en-US" smtClean="0"/>
              <a:t>‹#›</a:t>
            </a:fld>
            <a:endParaRPr lang="en-US"/>
          </a:p>
        </p:txBody>
      </p:sp>
    </p:spTree>
    <p:extLst>
      <p:ext uri="{BB962C8B-B14F-4D97-AF65-F5344CB8AC3E}">
        <p14:creationId xmlns:p14="http://schemas.microsoft.com/office/powerpoint/2010/main" val="3329903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0EB6FCB-6CC6-4975-9755-69ABB9C15097}" type="datetimeFigureOut">
              <a:rPr lang="en-US" smtClean="0"/>
              <a:t>12/7/2023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3FAD39B-5A44-44DA-A967-458605B77F6A}" type="slidenum">
              <a:rPr lang="en-US" smtClean="0"/>
              <a:t>‹#›</a:t>
            </a:fld>
            <a:endParaRPr lang="en-US"/>
          </a:p>
        </p:txBody>
      </p:sp>
    </p:spTree>
    <p:extLst>
      <p:ext uri="{BB962C8B-B14F-4D97-AF65-F5344CB8AC3E}">
        <p14:creationId xmlns:p14="http://schemas.microsoft.com/office/powerpoint/2010/main" val="37352596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0EB6FCB-6CC6-4975-9755-69ABB9C15097}" type="datetimeFigureOut">
              <a:rPr lang="en-US" smtClean="0"/>
              <a:t>12/7/2023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3FAD39B-5A44-44DA-A967-458605B77F6A}" type="slidenum">
              <a:rPr lang="en-US" smtClean="0"/>
              <a:t>‹#›</a:t>
            </a:fld>
            <a:endParaRPr lang="en-US"/>
          </a:p>
        </p:txBody>
      </p:sp>
    </p:spTree>
    <p:extLst>
      <p:ext uri="{BB962C8B-B14F-4D97-AF65-F5344CB8AC3E}">
        <p14:creationId xmlns:p14="http://schemas.microsoft.com/office/powerpoint/2010/main" val="34065948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0EB6FCB-6CC6-4975-9755-69ABB9C15097}" type="datetimeFigureOut">
              <a:rPr lang="en-US" smtClean="0"/>
              <a:t>12/7/2023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3FAD39B-5A44-44DA-A967-458605B77F6A}" type="slidenum">
              <a:rPr lang="en-US" smtClean="0"/>
              <a:t>‹#›</a:t>
            </a:fld>
            <a:endParaRPr lang="en-US"/>
          </a:p>
        </p:txBody>
      </p:sp>
    </p:spTree>
    <p:extLst>
      <p:ext uri="{BB962C8B-B14F-4D97-AF65-F5344CB8AC3E}">
        <p14:creationId xmlns:p14="http://schemas.microsoft.com/office/powerpoint/2010/main" val="17701386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0EB6FCB-6CC6-4975-9755-69ABB9C15097}" type="datetimeFigureOut">
              <a:rPr lang="en-US" smtClean="0"/>
              <a:t>12/7/2023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3FAD39B-5A44-44DA-A967-458605B77F6A}" type="slidenum">
              <a:rPr lang="en-US" smtClean="0"/>
              <a:t>‹#›</a:t>
            </a:fld>
            <a:endParaRPr lang="en-US"/>
          </a:p>
        </p:txBody>
      </p:sp>
    </p:spTree>
    <p:extLst>
      <p:ext uri="{BB962C8B-B14F-4D97-AF65-F5344CB8AC3E}">
        <p14:creationId xmlns:p14="http://schemas.microsoft.com/office/powerpoint/2010/main" val="35209175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0EB6FCB-6CC6-4975-9755-69ABB9C15097}" type="datetimeFigureOut">
              <a:rPr lang="en-US" smtClean="0"/>
              <a:t>12/7/2023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3FAD39B-5A44-44DA-A967-458605B77F6A}" type="slidenum">
              <a:rPr lang="en-US" smtClean="0"/>
              <a:t>‹#›</a:t>
            </a:fld>
            <a:endParaRPr lang="en-US"/>
          </a:p>
        </p:txBody>
      </p:sp>
    </p:spTree>
    <p:extLst>
      <p:ext uri="{BB962C8B-B14F-4D97-AF65-F5344CB8AC3E}">
        <p14:creationId xmlns:p14="http://schemas.microsoft.com/office/powerpoint/2010/main" val="11887188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EB6FCB-6CC6-4975-9755-69ABB9C15097}" type="datetimeFigureOut">
              <a:rPr lang="en-US" smtClean="0"/>
              <a:t>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FAD39B-5A44-44DA-A967-458605B77F6A}" type="slidenum">
              <a:rPr lang="en-US" smtClean="0"/>
              <a:t>‹#›</a:t>
            </a:fld>
            <a:endParaRPr lang="en-US"/>
          </a:p>
        </p:txBody>
      </p:sp>
    </p:spTree>
    <p:extLst>
      <p:ext uri="{BB962C8B-B14F-4D97-AF65-F5344CB8AC3E}">
        <p14:creationId xmlns:p14="http://schemas.microsoft.com/office/powerpoint/2010/main" val="36593733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EB6FCB-6CC6-4975-9755-69ABB9C15097}" type="datetimeFigureOut">
              <a:rPr lang="en-US" smtClean="0"/>
              <a:t>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FAD39B-5A44-44DA-A967-458605B77F6A}" type="slidenum">
              <a:rPr lang="en-US" smtClean="0"/>
              <a:t>‹#›</a:t>
            </a:fld>
            <a:endParaRPr lang="en-US"/>
          </a:p>
        </p:txBody>
      </p:sp>
    </p:spTree>
    <p:extLst>
      <p:ext uri="{BB962C8B-B14F-4D97-AF65-F5344CB8AC3E}">
        <p14:creationId xmlns:p14="http://schemas.microsoft.com/office/powerpoint/2010/main" val="32316879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43653DA-8BF4-4869-96FE-9BCF43372D46}" type="datetime8">
              <a:rPr lang="en-US" smtClean="0"/>
              <a:pPr/>
              <a:t>12/7/2023 4:43 PM</a:t>
            </a:fld>
            <a:endParaRPr lang="en-US" dirty="0"/>
          </a:p>
        </p:txBody>
      </p:sp>
      <p:sp>
        <p:nvSpPr>
          <p:cNvPr id="5" name="Footer Placeholder 4"/>
          <p:cNvSpPr>
            <a:spLocks noGrp="1"/>
          </p:cNvSpPr>
          <p:nvPr>
            <p:ph type="ftr" sz="quarter" idx="11"/>
          </p:nvPr>
        </p:nvSpPr>
        <p:spPr/>
        <p:txBody>
          <a:bodyPr/>
          <a:lstStyle/>
          <a:p>
            <a:endParaRPr lang="en-US" dirty="0">
              <a:solidFill>
                <a:srgbClr val="4F271C"/>
              </a:solidFill>
            </a:endParaRPr>
          </a:p>
        </p:txBody>
      </p:sp>
      <p:sp>
        <p:nvSpPr>
          <p:cNvPr id="6" name="Slide Number Placeholder 5"/>
          <p:cNvSpPr>
            <a:spLocks noGrp="1"/>
          </p:cNvSpPr>
          <p:nvPr>
            <p:ph type="sldNum" sz="quarter" idx="12"/>
          </p:nvPr>
        </p:nvSpPr>
        <p:spPr/>
        <p:txBody>
          <a:bodyPr/>
          <a:lstStyle/>
          <a:p>
            <a:fld id="{72AC53DF-4216-466D-99A7-94400E6C2A25}" type="slidenum">
              <a:rPr lang="en-US" smtClean="0">
                <a:solidFill>
                  <a:srgbClr val="4F271C"/>
                </a:solidFill>
              </a:rPr>
              <a:pPr/>
              <a:t>‹#›</a:t>
            </a:fld>
            <a:endParaRPr lang="en-US" dirty="0">
              <a:solidFill>
                <a:srgbClr val="4F271C"/>
              </a:solidFill>
            </a:endParaRPr>
          </a:p>
        </p:txBody>
      </p:sp>
    </p:spTree>
    <p:extLst>
      <p:ext uri="{BB962C8B-B14F-4D97-AF65-F5344CB8AC3E}">
        <p14:creationId xmlns:p14="http://schemas.microsoft.com/office/powerpoint/2010/main" val="32178872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7129108-AC8D-4212-9283-60D9E99BF07A}" type="datetime8">
              <a:rPr lang="en-US" smtClean="0">
                <a:solidFill>
                  <a:srgbClr val="4F271C"/>
                </a:solidFill>
              </a:rPr>
              <a:pPr/>
              <a:t>12/7/2023 4:43 PM</a:t>
            </a:fld>
            <a:endParaRPr lang="en-US" dirty="0">
              <a:solidFill>
                <a:srgbClr val="4F271C"/>
              </a:solidFill>
            </a:endParaRPr>
          </a:p>
        </p:txBody>
      </p:sp>
      <p:sp>
        <p:nvSpPr>
          <p:cNvPr id="5" name="Footer Placeholder 4"/>
          <p:cNvSpPr>
            <a:spLocks noGrp="1"/>
          </p:cNvSpPr>
          <p:nvPr>
            <p:ph type="ftr" sz="quarter" idx="11"/>
          </p:nvPr>
        </p:nvSpPr>
        <p:spPr/>
        <p:txBody>
          <a:bodyPr/>
          <a:lstStyle/>
          <a:p>
            <a:endParaRPr lang="en-US" dirty="0">
              <a:solidFill>
                <a:srgbClr val="4F271C"/>
              </a:solidFill>
            </a:endParaRPr>
          </a:p>
        </p:txBody>
      </p:sp>
      <p:sp>
        <p:nvSpPr>
          <p:cNvPr id="6" name="Slide Number Placeholder 5"/>
          <p:cNvSpPr>
            <a:spLocks noGrp="1"/>
          </p:cNvSpPr>
          <p:nvPr>
            <p:ph type="sldNum" sz="quarter" idx="12"/>
          </p:nvPr>
        </p:nvSpPr>
        <p:spPr/>
        <p:txBody>
          <a:bodyPr/>
          <a:lstStyle/>
          <a:p>
            <a:fld id="{1AD93096-5B34-4342-9326-69289CEAE4C2}" type="slidenum">
              <a:rPr lang="en-US" smtClean="0"/>
              <a:pPr/>
              <a:t>‹#›</a:t>
            </a:fld>
            <a:endParaRPr lang="en-US" dirty="0"/>
          </a:p>
        </p:txBody>
      </p:sp>
    </p:spTree>
    <p:extLst>
      <p:ext uri="{BB962C8B-B14F-4D97-AF65-F5344CB8AC3E}">
        <p14:creationId xmlns:p14="http://schemas.microsoft.com/office/powerpoint/2010/main" val="8188484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DED3D3-6235-4F4C-B439-DF277FB555A7}" type="datetime8">
              <a:rPr lang="en-US" smtClean="0">
                <a:solidFill>
                  <a:srgbClr val="4F271C"/>
                </a:solidFill>
              </a:rPr>
              <a:pPr/>
              <a:t>12/7/2023 4:43 PM</a:t>
            </a:fld>
            <a:endParaRPr lang="en-US" dirty="0">
              <a:solidFill>
                <a:srgbClr val="4F271C"/>
              </a:solidFill>
            </a:endParaRPr>
          </a:p>
        </p:txBody>
      </p:sp>
      <p:sp>
        <p:nvSpPr>
          <p:cNvPr id="5" name="Footer Placeholder 4"/>
          <p:cNvSpPr>
            <a:spLocks noGrp="1"/>
          </p:cNvSpPr>
          <p:nvPr>
            <p:ph type="ftr" sz="quarter" idx="11"/>
          </p:nvPr>
        </p:nvSpPr>
        <p:spPr/>
        <p:txBody>
          <a:bodyPr/>
          <a:lstStyle/>
          <a:p>
            <a:endParaRPr lang="en-US" dirty="0">
              <a:solidFill>
                <a:srgbClr val="4F271C"/>
              </a:solidFill>
            </a:endParaRPr>
          </a:p>
        </p:txBody>
      </p:sp>
      <p:sp>
        <p:nvSpPr>
          <p:cNvPr id="6" name="Slide Number Placeholder 5"/>
          <p:cNvSpPr>
            <a:spLocks noGrp="1"/>
          </p:cNvSpPr>
          <p:nvPr>
            <p:ph type="sldNum" sz="quarter" idx="12"/>
          </p:nvPr>
        </p:nvSpPr>
        <p:spPr/>
        <p:txBody>
          <a:bodyPr/>
          <a:lstStyle/>
          <a:p>
            <a:fld id="{1AD93096-5B34-4342-9326-69289CEAE4C2}" type="slidenum">
              <a:rPr lang="en-US" smtClean="0"/>
              <a:pPr/>
              <a:t>‹#›</a:t>
            </a:fld>
            <a:endParaRPr lang="en-US" dirty="0"/>
          </a:p>
        </p:txBody>
      </p:sp>
    </p:spTree>
    <p:extLst>
      <p:ext uri="{BB962C8B-B14F-4D97-AF65-F5344CB8AC3E}">
        <p14:creationId xmlns:p14="http://schemas.microsoft.com/office/powerpoint/2010/main" val="42605518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B5F1E3E-4B2F-4895-B65E-28B2E64F39F6}" type="datetime8">
              <a:rPr lang="en-US" smtClean="0">
                <a:solidFill>
                  <a:srgbClr val="4F271C"/>
                </a:solidFill>
              </a:rPr>
              <a:pPr/>
              <a:t>12/7/2023 4:43 PM</a:t>
            </a:fld>
            <a:endParaRPr lang="en-US" dirty="0">
              <a:solidFill>
                <a:srgbClr val="4F271C"/>
              </a:solidFill>
            </a:endParaRPr>
          </a:p>
        </p:txBody>
      </p:sp>
      <p:sp>
        <p:nvSpPr>
          <p:cNvPr id="6" name="Footer Placeholder 5"/>
          <p:cNvSpPr>
            <a:spLocks noGrp="1"/>
          </p:cNvSpPr>
          <p:nvPr>
            <p:ph type="ftr" sz="quarter" idx="11"/>
          </p:nvPr>
        </p:nvSpPr>
        <p:spPr/>
        <p:txBody>
          <a:bodyPr/>
          <a:lstStyle/>
          <a:p>
            <a:endParaRPr lang="en-US" dirty="0">
              <a:solidFill>
                <a:srgbClr val="4F271C"/>
              </a:solidFill>
            </a:endParaRPr>
          </a:p>
        </p:txBody>
      </p:sp>
      <p:sp>
        <p:nvSpPr>
          <p:cNvPr id="7" name="Slide Number Placeholder 6"/>
          <p:cNvSpPr>
            <a:spLocks noGrp="1"/>
          </p:cNvSpPr>
          <p:nvPr>
            <p:ph type="sldNum" sz="quarter" idx="12"/>
          </p:nvPr>
        </p:nvSpPr>
        <p:spPr/>
        <p:txBody>
          <a:bodyPr/>
          <a:lstStyle/>
          <a:p>
            <a:fld id="{1AD93096-5B34-4342-9326-69289CEAE4C2}" type="slidenum">
              <a:rPr lang="en-US" smtClean="0"/>
              <a:pPr/>
              <a:t>‹#›</a:t>
            </a:fld>
            <a:endParaRPr lang="en-US" dirty="0"/>
          </a:p>
        </p:txBody>
      </p:sp>
    </p:spTree>
    <p:extLst>
      <p:ext uri="{BB962C8B-B14F-4D97-AF65-F5344CB8AC3E}">
        <p14:creationId xmlns:p14="http://schemas.microsoft.com/office/powerpoint/2010/main" val="34373131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3085435-8225-4333-BFFA-0096413F0D76}" type="datetime8">
              <a:rPr lang="en-US" smtClean="0">
                <a:solidFill>
                  <a:srgbClr val="4F271C"/>
                </a:solidFill>
              </a:rPr>
              <a:pPr/>
              <a:t>12/7/2023 4:43 PM</a:t>
            </a:fld>
            <a:endParaRPr lang="en-US" dirty="0">
              <a:solidFill>
                <a:srgbClr val="4F271C"/>
              </a:solidFill>
            </a:endParaRPr>
          </a:p>
        </p:txBody>
      </p:sp>
      <p:sp>
        <p:nvSpPr>
          <p:cNvPr id="8" name="Footer Placeholder 7"/>
          <p:cNvSpPr>
            <a:spLocks noGrp="1"/>
          </p:cNvSpPr>
          <p:nvPr>
            <p:ph type="ftr" sz="quarter" idx="11"/>
          </p:nvPr>
        </p:nvSpPr>
        <p:spPr/>
        <p:txBody>
          <a:bodyPr/>
          <a:lstStyle/>
          <a:p>
            <a:endParaRPr lang="en-US" dirty="0">
              <a:solidFill>
                <a:srgbClr val="4F271C"/>
              </a:solidFill>
            </a:endParaRPr>
          </a:p>
        </p:txBody>
      </p:sp>
      <p:sp>
        <p:nvSpPr>
          <p:cNvPr id="9" name="Slide Number Placeholder 8"/>
          <p:cNvSpPr>
            <a:spLocks noGrp="1"/>
          </p:cNvSpPr>
          <p:nvPr>
            <p:ph type="sldNum" sz="quarter" idx="12"/>
          </p:nvPr>
        </p:nvSpPr>
        <p:spPr/>
        <p:txBody>
          <a:bodyPr/>
          <a:lstStyle/>
          <a:p>
            <a:fld id="{1AD93096-5B34-4342-9326-69289CEAE4C2}" type="slidenum">
              <a:rPr lang="en-US" smtClean="0"/>
              <a:pPr/>
              <a:t>‹#›</a:t>
            </a:fld>
            <a:endParaRPr lang="en-US" dirty="0"/>
          </a:p>
        </p:txBody>
      </p:sp>
    </p:spTree>
    <p:extLst>
      <p:ext uri="{BB962C8B-B14F-4D97-AF65-F5344CB8AC3E}">
        <p14:creationId xmlns:p14="http://schemas.microsoft.com/office/powerpoint/2010/main" val="21251275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783C494-2A87-468C-A21B-CB14FB9ABB00}" type="datetime8">
              <a:rPr lang="en-US" smtClean="0">
                <a:solidFill>
                  <a:srgbClr val="4F271C"/>
                </a:solidFill>
              </a:rPr>
              <a:pPr/>
              <a:t>12/7/2023 4:43 PM</a:t>
            </a:fld>
            <a:endParaRPr lang="en-US" dirty="0">
              <a:solidFill>
                <a:srgbClr val="4F271C"/>
              </a:solidFill>
            </a:endParaRPr>
          </a:p>
        </p:txBody>
      </p:sp>
      <p:sp>
        <p:nvSpPr>
          <p:cNvPr id="4" name="Footer Placeholder 3"/>
          <p:cNvSpPr>
            <a:spLocks noGrp="1"/>
          </p:cNvSpPr>
          <p:nvPr>
            <p:ph type="ftr" sz="quarter" idx="11"/>
          </p:nvPr>
        </p:nvSpPr>
        <p:spPr/>
        <p:txBody>
          <a:bodyPr/>
          <a:lstStyle/>
          <a:p>
            <a:endParaRPr lang="en-US" dirty="0">
              <a:solidFill>
                <a:srgbClr val="4F271C"/>
              </a:solidFill>
            </a:endParaRPr>
          </a:p>
        </p:txBody>
      </p:sp>
      <p:sp>
        <p:nvSpPr>
          <p:cNvPr id="5" name="Slide Number Placeholder 4"/>
          <p:cNvSpPr>
            <a:spLocks noGrp="1"/>
          </p:cNvSpPr>
          <p:nvPr>
            <p:ph type="sldNum" sz="quarter" idx="12"/>
          </p:nvPr>
        </p:nvSpPr>
        <p:spPr/>
        <p:txBody>
          <a:bodyPr/>
          <a:lstStyle/>
          <a:p>
            <a:fld id="{1AD93096-5B34-4342-9326-69289CEAE4C2}" type="slidenum">
              <a:rPr lang="en-US" smtClean="0"/>
              <a:pPr/>
              <a:t>‹#›</a:t>
            </a:fld>
            <a:endParaRPr lang="en-US" dirty="0"/>
          </a:p>
        </p:txBody>
      </p:sp>
    </p:spTree>
    <p:extLst>
      <p:ext uri="{BB962C8B-B14F-4D97-AF65-F5344CB8AC3E}">
        <p14:creationId xmlns:p14="http://schemas.microsoft.com/office/powerpoint/2010/main" val="17655896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A180FA0-5B31-4864-A2BB-719EA5A679C6}" type="datetime8">
              <a:rPr lang="en-US" smtClean="0">
                <a:solidFill>
                  <a:srgbClr val="4F271C"/>
                </a:solidFill>
              </a:rPr>
              <a:pPr/>
              <a:t>12/7/2023 4:43 PM</a:t>
            </a:fld>
            <a:endParaRPr lang="en-US" dirty="0">
              <a:solidFill>
                <a:srgbClr val="4F271C"/>
              </a:solidFill>
            </a:endParaRPr>
          </a:p>
        </p:txBody>
      </p:sp>
      <p:sp>
        <p:nvSpPr>
          <p:cNvPr id="3" name="Footer Placeholder 2"/>
          <p:cNvSpPr>
            <a:spLocks noGrp="1"/>
          </p:cNvSpPr>
          <p:nvPr>
            <p:ph type="ftr" sz="quarter" idx="11"/>
          </p:nvPr>
        </p:nvSpPr>
        <p:spPr/>
        <p:txBody>
          <a:bodyPr/>
          <a:lstStyle/>
          <a:p>
            <a:endParaRPr lang="en-US" dirty="0">
              <a:solidFill>
                <a:srgbClr val="4F271C"/>
              </a:solidFill>
            </a:endParaRPr>
          </a:p>
        </p:txBody>
      </p:sp>
      <p:sp>
        <p:nvSpPr>
          <p:cNvPr id="4" name="Slide Number Placeholder 3"/>
          <p:cNvSpPr>
            <a:spLocks noGrp="1"/>
          </p:cNvSpPr>
          <p:nvPr>
            <p:ph type="sldNum" sz="quarter" idx="12"/>
          </p:nvPr>
        </p:nvSpPr>
        <p:spPr/>
        <p:txBody>
          <a:bodyPr/>
          <a:lstStyle/>
          <a:p>
            <a:fld id="{1AD93096-5B34-4342-9326-69289CEAE4C2}" type="slidenum">
              <a:rPr lang="en-US" smtClean="0">
                <a:solidFill>
                  <a:srgbClr val="4F271C"/>
                </a:solidFill>
              </a:rPr>
              <a:pPr/>
              <a:t>‹#›</a:t>
            </a:fld>
            <a:endParaRPr lang="en-US" dirty="0">
              <a:solidFill>
                <a:srgbClr val="4F271C"/>
              </a:solidFill>
            </a:endParaRPr>
          </a:p>
        </p:txBody>
      </p:sp>
    </p:spTree>
    <p:extLst>
      <p:ext uri="{BB962C8B-B14F-4D97-AF65-F5344CB8AC3E}">
        <p14:creationId xmlns:p14="http://schemas.microsoft.com/office/powerpoint/2010/main" val="157630879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D3816DF-213E-421B-92D3-C068DBB023D6}" type="datetime8">
              <a:rPr lang="en-US" smtClean="0">
                <a:solidFill>
                  <a:srgbClr val="4F271C"/>
                </a:solidFill>
              </a:rPr>
              <a:pPr/>
              <a:t>12/7/2023 4:43 PM</a:t>
            </a:fld>
            <a:endParaRPr lang="en-US" dirty="0">
              <a:solidFill>
                <a:srgbClr val="4F271C"/>
              </a:solidFill>
            </a:endParaRPr>
          </a:p>
        </p:txBody>
      </p:sp>
      <p:sp>
        <p:nvSpPr>
          <p:cNvPr id="6" name="Footer Placeholder 5"/>
          <p:cNvSpPr>
            <a:spLocks noGrp="1"/>
          </p:cNvSpPr>
          <p:nvPr>
            <p:ph type="ftr" sz="quarter" idx="11"/>
          </p:nvPr>
        </p:nvSpPr>
        <p:spPr/>
        <p:txBody>
          <a:bodyPr/>
          <a:lstStyle/>
          <a:p>
            <a:endParaRPr lang="en-US" dirty="0">
              <a:solidFill>
                <a:srgbClr val="4F271C"/>
              </a:solidFill>
            </a:endParaRPr>
          </a:p>
        </p:txBody>
      </p:sp>
      <p:sp>
        <p:nvSpPr>
          <p:cNvPr id="7" name="Slide Number Placeholder 6"/>
          <p:cNvSpPr>
            <a:spLocks noGrp="1"/>
          </p:cNvSpPr>
          <p:nvPr>
            <p:ph type="sldNum" sz="quarter" idx="12"/>
          </p:nvPr>
        </p:nvSpPr>
        <p:spPr/>
        <p:txBody>
          <a:bodyPr/>
          <a:lstStyle/>
          <a:p>
            <a:fld id="{72AC53DF-4216-466D-99A7-94400E6C2A25}" type="slidenum">
              <a:rPr lang="en-US" sz="1200" smtClean="0">
                <a:solidFill>
                  <a:srgbClr val="4F271C"/>
                </a:solidFill>
              </a:rPr>
              <a:pPr/>
              <a:t>‹#›</a:t>
            </a:fld>
            <a:endParaRPr lang="en-US" dirty="0"/>
          </a:p>
        </p:txBody>
      </p:sp>
    </p:spTree>
    <p:extLst>
      <p:ext uri="{BB962C8B-B14F-4D97-AF65-F5344CB8AC3E}">
        <p14:creationId xmlns:p14="http://schemas.microsoft.com/office/powerpoint/2010/main" val="15652279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1E20EC5-AC53-4169-941E-EDF10CD23748}" type="datetime8">
              <a:rPr lang="en-US" smtClean="0">
                <a:solidFill>
                  <a:srgbClr val="4F271C"/>
                </a:solidFill>
              </a:rPr>
              <a:pPr/>
              <a:t>12/7/2023 4:43 PM</a:t>
            </a:fld>
            <a:endParaRPr lang="en-US" dirty="0">
              <a:solidFill>
                <a:srgbClr val="4F271C"/>
              </a:solidFill>
            </a:endParaRPr>
          </a:p>
        </p:txBody>
      </p:sp>
      <p:sp>
        <p:nvSpPr>
          <p:cNvPr id="6" name="Footer Placeholder 5"/>
          <p:cNvSpPr>
            <a:spLocks noGrp="1"/>
          </p:cNvSpPr>
          <p:nvPr>
            <p:ph type="ftr" sz="quarter" idx="11"/>
          </p:nvPr>
        </p:nvSpPr>
        <p:spPr/>
        <p:txBody>
          <a:bodyPr/>
          <a:lstStyle/>
          <a:p>
            <a:endParaRPr lang="en-US" dirty="0">
              <a:solidFill>
                <a:srgbClr val="4F271C"/>
              </a:solidFill>
            </a:endParaRPr>
          </a:p>
        </p:txBody>
      </p:sp>
      <p:sp>
        <p:nvSpPr>
          <p:cNvPr id="7" name="Slide Number Placeholder 6"/>
          <p:cNvSpPr>
            <a:spLocks noGrp="1"/>
          </p:cNvSpPr>
          <p:nvPr>
            <p:ph type="sldNum" sz="quarter" idx="12"/>
          </p:nvPr>
        </p:nvSpPr>
        <p:spPr/>
        <p:txBody>
          <a:bodyPr/>
          <a:lstStyle/>
          <a:p>
            <a:fld id="{1AD93096-5B34-4342-9326-69289CEAE4C2}" type="slidenum">
              <a:rPr lang="en-US" smtClean="0"/>
              <a:pPr/>
              <a:t>‹#›</a:t>
            </a:fld>
            <a:endParaRPr lang="en-US" dirty="0"/>
          </a:p>
        </p:txBody>
      </p:sp>
    </p:spTree>
    <p:extLst>
      <p:ext uri="{BB962C8B-B14F-4D97-AF65-F5344CB8AC3E}">
        <p14:creationId xmlns:p14="http://schemas.microsoft.com/office/powerpoint/2010/main" val="56559128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D3816DF-213E-421B-92D3-C068DBB023D6}" type="datetime8">
              <a:rPr lang="en-US" smtClean="0">
                <a:solidFill>
                  <a:srgbClr val="4F271C"/>
                </a:solidFill>
              </a:rPr>
              <a:pPr/>
              <a:t>12/7/2023 4:43 PM</a:t>
            </a:fld>
            <a:endParaRPr lang="en-US" dirty="0">
              <a:solidFill>
                <a:srgbClr val="4F271C"/>
              </a:solidFill>
            </a:endParaRPr>
          </a:p>
        </p:txBody>
      </p:sp>
      <p:sp>
        <p:nvSpPr>
          <p:cNvPr id="5" name="Footer Placeholder 4"/>
          <p:cNvSpPr>
            <a:spLocks noGrp="1"/>
          </p:cNvSpPr>
          <p:nvPr>
            <p:ph type="ftr" sz="quarter" idx="11"/>
          </p:nvPr>
        </p:nvSpPr>
        <p:spPr/>
        <p:txBody>
          <a:bodyPr/>
          <a:lstStyle/>
          <a:p>
            <a:endParaRPr lang="en-US" dirty="0">
              <a:solidFill>
                <a:srgbClr val="4F271C"/>
              </a:solidFill>
            </a:endParaRPr>
          </a:p>
        </p:txBody>
      </p:sp>
      <p:sp>
        <p:nvSpPr>
          <p:cNvPr id="6" name="Slide Number Placeholder 5"/>
          <p:cNvSpPr>
            <a:spLocks noGrp="1"/>
          </p:cNvSpPr>
          <p:nvPr>
            <p:ph type="sldNum" sz="quarter" idx="12"/>
          </p:nvPr>
        </p:nvSpPr>
        <p:spPr/>
        <p:txBody>
          <a:bodyPr/>
          <a:lstStyle/>
          <a:p>
            <a:fld id="{72AC53DF-4216-466D-99A7-94400E6C2A25}" type="slidenum">
              <a:rPr lang="en-US" sz="1200" smtClean="0">
                <a:solidFill>
                  <a:srgbClr val="4F271C"/>
                </a:solidFill>
              </a:rPr>
              <a:pPr/>
              <a:t>‹#›</a:t>
            </a:fld>
            <a:endParaRPr lang="en-US" dirty="0"/>
          </a:p>
        </p:txBody>
      </p:sp>
    </p:spTree>
    <p:extLst>
      <p:ext uri="{BB962C8B-B14F-4D97-AF65-F5344CB8AC3E}">
        <p14:creationId xmlns:p14="http://schemas.microsoft.com/office/powerpoint/2010/main" val="25706265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D3816DF-213E-421B-92D3-C068DBB023D6}" type="datetime8">
              <a:rPr lang="en-US" smtClean="0">
                <a:solidFill>
                  <a:srgbClr val="4F271C"/>
                </a:solidFill>
              </a:rPr>
              <a:pPr/>
              <a:t>12/7/2023 4:43 PM</a:t>
            </a:fld>
            <a:endParaRPr lang="en-US" dirty="0">
              <a:solidFill>
                <a:srgbClr val="4F271C"/>
              </a:solidFill>
            </a:endParaRPr>
          </a:p>
        </p:txBody>
      </p:sp>
      <p:sp>
        <p:nvSpPr>
          <p:cNvPr id="5" name="Footer Placeholder 4"/>
          <p:cNvSpPr>
            <a:spLocks noGrp="1"/>
          </p:cNvSpPr>
          <p:nvPr>
            <p:ph type="ftr" sz="quarter" idx="11"/>
          </p:nvPr>
        </p:nvSpPr>
        <p:spPr/>
        <p:txBody>
          <a:bodyPr/>
          <a:lstStyle/>
          <a:p>
            <a:endParaRPr lang="en-US" dirty="0">
              <a:solidFill>
                <a:srgbClr val="4F271C"/>
              </a:solidFill>
            </a:endParaRPr>
          </a:p>
        </p:txBody>
      </p:sp>
      <p:sp>
        <p:nvSpPr>
          <p:cNvPr id="6" name="Slide Number Placeholder 5"/>
          <p:cNvSpPr>
            <a:spLocks noGrp="1"/>
          </p:cNvSpPr>
          <p:nvPr>
            <p:ph type="sldNum" sz="quarter" idx="12"/>
          </p:nvPr>
        </p:nvSpPr>
        <p:spPr/>
        <p:txBody>
          <a:bodyPr/>
          <a:lstStyle/>
          <a:p>
            <a:fld id="{72AC53DF-4216-466D-99A7-94400E6C2A25}" type="slidenum">
              <a:rPr lang="en-US" sz="1200" smtClean="0">
                <a:solidFill>
                  <a:srgbClr val="4F271C"/>
                </a:solidFill>
              </a:rPr>
              <a:pPr/>
              <a:t>‹#›</a:t>
            </a:fld>
            <a:endParaRPr lang="en-US" dirty="0"/>
          </a:p>
        </p:txBody>
      </p:sp>
    </p:spTree>
    <p:extLst>
      <p:ext uri="{BB962C8B-B14F-4D97-AF65-F5344CB8AC3E}">
        <p14:creationId xmlns:p14="http://schemas.microsoft.com/office/powerpoint/2010/main" val="3733735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800" y="273050"/>
            <a:ext cx="10769600" cy="869950"/>
          </a:xfrm>
        </p:spPr>
        <p:txBody>
          <a:bodyPr anchor="ctr"/>
          <a:lstStyle>
            <a:lvl1pPr algn="l">
              <a:buNone/>
              <a:defRPr sz="4400" b="0"/>
            </a:lvl1pPr>
          </a:lstStyle>
          <a:p>
            <a:r>
              <a:rPr lang="en-US"/>
              <a:t>Click to edit Master title style</a:t>
            </a:r>
            <a:endParaRPr lang="en-US" dirty="0"/>
          </a:p>
        </p:txBody>
      </p:sp>
      <p:sp>
        <p:nvSpPr>
          <p:cNvPr id="5" name="Date Placeholder 4"/>
          <p:cNvSpPr>
            <a:spLocks noGrp="1"/>
          </p:cNvSpPr>
          <p:nvPr>
            <p:ph type="dt" sz="half" idx="10"/>
          </p:nvPr>
        </p:nvSpPr>
        <p:spPr/>
        <p:txBody>
          <a:bodyPr/>
          <a:lstStyle/>
          <a:p>
            <a:fld id="{4BECC0C8-36B8-442A-833D-B6AACE86BB77}" type="datetime8">
              <a:rPr lang="en-US" smtClean="0">
                <a:solidFill>
                  <a:srgbClr val="4F271C"/>
                </a:solidFill>
              </a:rPr>
              <a:pPr/>
              <a:t>12/7/2023 4:43 PM</a:t>
            </a:fld>
            <a:endParaRPr lang="en-US" dirty="0">
              <a:solidFill>
                <a:srgbClr val="4F271C"/>
              </a:solidFill>
            </a:endParaRPr>
          </a:p>
        </p:txBody>
      </p:sp>
      <p:sp>
        <p:nvSpPr>
          <p:cNvPr id="6" name="Footer Placeholder 5"/>
          <p:cNvSpPr>
            <a:spLocks noGrp="1"/>
          </p:cNvSpPr>
          <p:nvPr>
            <p:ph type="ftr" sz="quarter" idx="11"/>
          </p:nvPr>
        </p:nvSpPr>
        <p:spPr/>
        <p:txBody>
          <a:bodyPr/>
          <a:lstStyle/>
          <a:p>
            <a:endParaRPr lang="en-US" dirty="0">
              <a:solidFill>
                <a:srgbClr val="4F271C"/>
              </a:solidFill>
            </a:endParaRPr>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1AD93096-5B34-4342-9326-69289CEAE4C2}" type="slidenum">
              <a:rPr lang="en-US" smtClean="0"/>
              <a:pPr/>
              <a:t>‹#›</a:t>
            </a:fld>
            <a:endParaRPr lang="en-US" dirty="0"/>
          </a:p>
        </p:txBody>
      </p:sp>
      <p:sp>
        <p:nvSpPr>
          <p:cNvPr id="9" name="Content Placeholder 8"/>
          <p:cNvSpPr>
            <a:spLocks noGrp="1"/>
          </p:cNvSpPr>
          <p:nvPr>
            <p:ph sz="quarter" idx="1"/>
          </p:nvPr>
        </p:nvSpPr>
        <p:spPr>
          <a:xfrm>
            <a:off x="3149600" y="1752600"/>
            <a:ext cx="8534400" cy="44196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8" name="Picture 7" descr="sm_pencil.png"/>
          <p:cNvPicPr>
            <a:picLocks noChangeAspect="1"/>
          </p:cNvPicPr>
          <p:nvPr userDrawn="1"/>
        </p:nvPicPr>
        <p:blipFill>
          <a:blip r:embed="rId2"/>
          <a:stretch>
            <a:fillRect/>
          </a:stretch>
        </p:blipFill>
        <p:spPr>
          <a:xfrm>
            <a:off x="816865" y="1755649"/>
            <a:ext cx="2153743" cy="2145615"/>
          </a:xfrm>
          <a:prstGeom prst="rect">
            <a:avLst/>
          </a:prstGeom>
          <a:ln w="50800" cap="sq" cmpd="dbl">
            <a:solidFill>
              <a:schemeClr val="accent2"/>
            </a:solidFill>
            <a:miter lim="800000"/>
          </a:ln>
        </p:spPr>
      </p:pic>
    </p:spTree>
    <p:extLst>
      <p:ext uri="{BB962C8B-B14F-4D97-AF65-F5344CB8AC3E}">
        <p14:creationId xmlns:p14="http://schemas.microsoft.com/office/powerpoint/2010/main" val="42165761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45F47-C4DE-4EF7-951E-B12DE1BB28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3EE2C7E-1D6A-4CB0-BE1E-A67546ED89D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80876DA-BBFA-4678-859C-7C5744C2D2EE}"/>
              </a:ext>
            </a:extLst>
          </p:cNvPr>
          <p:cNvSpPr>
            <a:spLocks noGrp="1"/>
          </p:cNvSpPr>
          <p:nvPr>
            <p:ph type="dt" sz="half" idx="10"/>
          </p:nvPr>
        </p:nvSpPr>
        <p:spPr/>
        <p:txBody>
          <a:bodyPr/>
          <a:lstStyle/>
          <a:p>
            <a:fld id="{743653DA-8BF4-4869-96FE-9BCF43372D46}" type="datetime8">
              <a:rPr lang="en-US" smtClean="0"/>
              <a:pPr/>
              <a:t>12/7/2023 4:43 PM</a:t>
            </a:fld>
            <a:endParaRPr lang="en-US" dirty="0"/>
          </a:p>
        </p:txBody>
      </p:sp>
      <p:sp>
        <p:nvSpPr>
          <p:cNvPr id="5" name="Footer Placeholder 4">
            <a:extLst>
              <a:ext uri="{FF2B5EF4-FFF2-40B4-BE49-F238E27FC236}">
                <a16:creationId xmlns:a16="http://schemas.microsoft.com/office/drawing/2014/main" id="{D43999A3-AF86-405D-AF35-BF9BA021E7A8}"/>
              </a:ext>
            </a:extLst>
          </p:cNvPr>
          <p:cNvSpPr>
            <a:spLocks noGrp="1"/>
          </p:cNvSpPr>
          <p:nvPr>
            <p:ph type="ftr" sz="quarter" idx="11"/>
          </p:nvPr>
        </p:nvSpPr>
        <p:spPr/>
        <p:txBody>
          <a:bodyPr/>
          <a:lstStyle/>
          <a:p>
            <a:endParaRPr lang="en-US" dirty="0">
              <a:solidFill>
                <a:srgbClr val="4F271C"/>
              </a:solidFill>
            </a:endParaRPr>
          </a:p>
        </p:txBody>
      </p:sp>
      <p:sp>
        <p:nvSpPr>
          <p:cNvPr id="6" name="Slide Number Placeholder 5">
            <a:extLst>
              <a:ext uri="{FF2B5EF4-FFF2-40B4-BE49-F238E27FC236}">
                <a16:creationId xmlns:a16="http://schemas.microsoft.com/office/drawing/2014/main" id="{DCDDF81F-AACC-4120-957B-DC8DD8409032}"/>
              </a:ext>
            </a:extLst>
          </p:cNvPr>
          <p:cNvSpPr>
            <a:spLocks noGrp="1"/>
          </p:cNvSpPr>
          <p:nvPr>
            <p:ph type="sldNum" sz="quarter" idx="12"/>
          </p:nvPr>
        </p:nvSpPr>
        <p:spPr/>
        <p:txBody>
          <a:bodyPr/>
          <a:lstStyle/>
          <a:p>
            <a:fld id="{72AC53DF-4216-466D-99A7-94400E6C2A25}" type="slidenum">
              <a:rPr lang="en-US" smtClean="0">
                <a:solidFill>
                  <a:srgbClr val="4F271C"/>
                </a:solidFill>
              </a:rPr>
              <a:pPr/>
              <a:t>‹#›</a:t>
            </a:fld>
            <a:endParaRPr lang="en-US" dirty="0">
              <a:solidFill>
                <a:srgbClr val="4F271C"/>
              </a:solidFill>
            </a:endParaRPr>
          </a:p>
        </p:txBody>
      </p:sp>
    </p:spTree>
    <p:extLst>
      <p:ext uri="{BB962C8B-B14F-4D97-AF65-F5344CB8AC3E}">
        <p14:creationId xmlns:p14="http://schemas.microsoft.com/office/powerpoint/2010/main" val="8781005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F9E89-FF4D-472E-B3F4-2EBCFC3C5AF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0F44314-9D05-4F59-BFEF-C44B1CBBCA2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B8277CF-1CA0-45C7-BA09-1A7DD037D008}"/>
              </a:ext>
            </a:extLst>
          </p:cNvPr>
          <p:cNvSpPr>
            <a:spLocks noGrp="1"/>
          </p:cNvSpPr>
          <p:nvPr>
            <p:ph type="dt" sz="half" idx="10"/>
          </p:nvPr>
        </p:nvSpPr>
        <p:spPr/>
        <p:txBody>
          <a:bodyPr/>
          <a:lstStyle/>
          <a:p>
            <a:fld id="{B7129108-AC8D-4212-9283-60D9E99BF07A}" type="datetime8">
              <a:rPr lang="en-US" smtClean="0">
                <a:solidFill>
                  <a:srgbClr val="4F271C"/>
                </a:solidFill>
              </a:rPr>
              <a:pPr/>
              <a:t>12/7/2023 4:43 PM</a:t>
            </a:fld>
            <a:endParaRPr lang="en-US" dirty="0">
              <a:solidFill>
                <a:srgbClr val="4F271C"/>
              </a:solidFill>
            </a:endParaRPr>
          </a:p>
        </p:txBody>
      </p:sp>
      <p:sp>
        <p:nvSpPr>
          <p:cNvPr id="5" name="Footer Placeholder 4">
            <a:extLst>
              <a:ext uri="{FF2B5EF4-FFF2-40B4-BE49-F238E27FC236}">
                <a16:creationId xmlns:a16="http://schemas.microsoft.com/office/drawing/2014/main" id="{67EAA422-60E7-410A-B9B7-3DAF8263EDB5}"/>
              </a:ext>
            </a:extLst>
          </p:cNvPr>
          <p:cNvSpPr>
            <a:spLocks noGrp="1"/>
          </p:cNvSpPr>
          <p:nvPr>
            <p:ph type="ftr" sz="quarter" idx="11"/>
          </p:nvPr>
        </p:nvSpPr>
        <p:spPr/>
        <p:txBody>
          <a:bodyPr/>
          <a:lstStyle/>
          <a:p>
            <a:endParaRPr lang="en-US" dirty="0">
              <a:solidFill>
                <a:srgbClr val="4F271C"/>
              </a:solidFill>
            </a:endParaRPr>
          </a:p>
        </p:txBody>
      </p:sp>
      <p:sp>
        <p:nvSpPr>
          <p:cNvPr id="6" name="Slide Number Placeholder 5">
            <a:extLst>
              <a:ext uri="{FF2B5EF4-FFF2-40B4-BE49-F238E27FC236}">
                <a16:creationId xmlns:a16="http://schemas.microsoft.com/office/drawing/2014/main" id="{0D047178-8D9D-431B-8520-6B20AD1D180E}"/>
              </a:ext>
            </a:extLst>
          </p:cNvPr>
          <p:cNvSpPr>
            <a:spLocks noGrp="1"/>
          </p:cNvSpPr>
          <p:nvPr>
            <p:ph type="sldNum" sz="quarter" idx="12"/>
          </p:nvPr>
        </p:nvSpPr>
        <p:spPr/>
        <p:txBody>
          <a:bodyPr/>
          <a:lstStyle/>
          <a:p>
            <a:fld id="{1AD93096-5B34-4342-9326-69289CEAE4C2}" type="slidenum">
              <a:rPr lang="en-US" smtClean="0"/>
              <a:pPr/>
              <a:t>‹#›</a:t>
            </a:fld>
            <a:endParaRPr lang="en-US" dirty="0"/>
          </a:p>
        </p:txBody>
      </p:sp>
    </p:spTree>
    <p:extLst>
      <p:ext uri="{BB962C8B-B14F-4D97-AF65-F5344CB8AC3E}">
        <p14:creationId xmlns:p14="http://schemas.microsoft.com/office/powerpoint/2010/main" val="327496841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C985A-6B3F-4AAC-813C-1A7EE8B77CB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4606D47-D786-404E-9431-A2D5CC1267C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24C65C-8370-44F9-83A6-AE134BAD0B46}"/>
              </a:ext>
            </a:extLst>
          </p:cNvPr>
          <p:cNvSpPr>
            <a:spLocks noGrp="1"/>
          </p:cNvSpPr>
          <p:nvPr>
            <p:ph type="dt" sz="half" idx="10"/>
          </p:nvPr>
        </p:nvSpPr>
        <p:spPr/>
        <p:txBody>
          <a:bodyPr/>
          <a:lstStyle/>
          <a:p>
            <a:fld id="{B6DED3D3-6235-4F4C-B439-DF277FB555A7}" type="datetime8">
              <a:rPr lang="en-US" smtClean="0">
                <a:solidFill>
                  <a:srgbClr val="4F271C"/>
                </a:solidFill>
              </a:rPr>
              <a:pPr/>
              <a:t>12/7/2023 4:43 PM</a:t>
            </a:fld>
            <a:endParaRPr lang="en-US" dirty="0">
              <a:solidFill>
                <a:srgbClr val="4F271C"/>
              </a:solidFill>
            </a:endParaRPr>
          </a:p>
        </p:txBody>
      </p:sp>
      <p:sp>
        <p:nvSpPr>
          <p:cNvPr id="5" name="Footer Placeholder 4">
            <a:extLst>
              <a:ext uri="{FF2B5EF4-FFF2-40B4-BE49-F238E27FC236}">
                <a16:creationId xmlns:a16="http://schemas.microsoft.com/office/drawing/2014/main" id="{7909E6B5-1CBB-47F7-80AC-1B15F346DA75}"/>
              </a:ext>
            </a:extLst>
          </p:cNvPr>
          <p:cNvSpPr>
            <a:spLocks noGrp="1"/>
          </p:cNvSpPr>
          <p:nvPr>
            <p:ph type="ftr" sz="quarter" idx="11"/>
          </p:nvPr>
        </p:nvSpPr>
        <p:spPr/>
        <p:txBody>
          <a:bodyPr/>
          <a:lstStyle/>
          <a:p>
            <a:endParaRPr lang="en-US" dirty="0">
              <a:solidFill>
                <a:srgbClr val="4F271C"/>
              </a:solidFill>
            </a:endParaRPr>
          </a:p>
        </p:txBody>
      </p:sp>
      <p:sp>
        <p:nvSpPr>
          <p:cNvPr id="6" name="Slide Number Placeholder 5">
            <a:extLst>
              <a:ext uri="{FF2B5EF4-FFF2-40B4-BE49-F238E27FC236}">
                <a16:creationId xmlns:a16="http://schemas.microsoft.com/office/drawing/2014/main" id="{DF36494A-D92B-4CC5-9E53-11EA0EEB0508}"/>
              </a:ext>
            </a:extLst>
          </p:cNvPr>
          <p:cNvSpPr>
            <a:spLocks noGrp="1"/>
          </p:cNvSpPr>
          <p:nvPr>
            <p:ph type="sldNum" sz="quarter" idx="12"/>
          </p:nvPr>
        </p:nvSpPr>
        <p:spPr/>
        <p:txBody>
          <a:bodyPr/>
          <a:lstStyle/>
          <a:p>
            <a:fld id="{1AD93096-5B34-4342-9326-69289CEAE4C2}" type="slidenum">
              <a:rPr lang="en-US" smtClean="0"/>
              <a:pPr/>
              <a:t>‹#›</a:t>
            </a:fld>
            <a:endParaRPr lang="en-US" dirty="0"/>
          </a:p>
        </p:txBody>
      </p:sp>
    </p:spTree>
    <p:extLst>
      <p:ext uri="{BB962C8B-B14F-4D97-AF65-F5344CB8AC3E}">
        <p14:creationId xmlns:p14="http://schemas.microsoft.com/office/powerpoint/2010/main" val="113184354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B24DD-4922-46FA-BA0F-DEDE96AF9DC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C6AE3E6-1C05-465B-AB9F-49D4475F857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8D2563F-C64E-446C-863C-3C3FBDCAA69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C91B457-ACFD-4FC9-958B-13865E905EE2}"/>
              </a:ext>
            </a:extLst>
          </p:cNvPr>
          <p:cNvSpPr>
            <a:spLocks noGrp="1"/>
          </p:cNvSpPr>
          <p:nvPr>
            <p:ph type="dt" sz="half" idx="10"/>
          </p:nvPr>
        </p:nvSpPr>
        <p:spPr/>
        <p:txBody>
          <a:bodyPr/>
          <a:lstStyle/>
          <a:p>
            <a:fld id="{3B5F1E3E-4B2F-4895-B65E-28B2E64F39F6}" type="datetime8">
              <a:rPr lang="en-US" smtClean="0">
                <a:solidFill>
                  <a:srgbClr val="4F271C"/>
                </a:solidFill>
              </a:rPr>
              <a:pPr/>
              <a:t>12/7/2023 4:43 PM</a:t>
            </a:fld>
            <a:endParaRPr lang="en-US" dirty="0">
              <a:solidFill>
                <a:srgbClr val="4F271C"/>
              </a:solidFill>
            </a:endParaRPr>
          </a:p>
        </p:txBody>
      </p:sp>
      <p:sp>
        <p:nvSpPr>
          <p:cNvPr id="6" name="Footer Placeholder 5">
            <a:extLst>
              <a:ext uri="{FF2B5EF4-FFF2-40B4-BE49-F238E27FC236}">
                <a16:creationId xmlns:a16="http://schemas.microsoft.com/office/drawing/2014/main" id="{4449439C-3F12-415E-AD17-5AD538219562}"/>
              </a:ext>
            </a:extLst>
          </p:cNvPr>
          <p:cNvSpPr>
            <a:spLocks noGrp="1"/>
          </p:cNvSpPr>
          <p:nvPr>
            <p:ph type="ftr" sz="quarter" idx="11"/>
          </p:nvPr>
        </p:nvSpPr>
        <p:spPr/>
        <p:txBody>
          <a:bodyPr/>
          <a:lstStyle/>
          <a:p>
            <a:endParaRPr lang="en-US" dirty="0">
              <a:solidFill>
                <a:srgbClr val="4F271C"/>
              </a:solidFill>
            </a:endParaRPr>
          </a:p>
        </p:txBody>
      </p:sp>
      <p:sp>
        <p:nvSpPr>
          <p:cNvPr id="7" name="Slide Number Placeholder 6">
            <a:extLst>
              <a:ext uri="{FF2B5EF4-FFF2-40B4-BE49-F238E27FC236}">
                <a16:creationId xmlns:a16="http://schemas.microsoft.com/office/drawing/2014/main" id="{07552704-DF03-4C55-94F9-B24A19773665}"/>
              </a:ext>
            </a:extLst>
          </p:cNvPr>
          <p:cNvSpPr>
            <a:spLocks noGrp="1"/>
          </p:cNvSpPr>
          <p:nvPr>
            <p:ph type="sldNum" sz="quarter" idx="12"/>
          </p:nvPr>
        </p:nvSpPr>
        <p:spPr/>
        <p:txBody>
          <a:bodyPr/>
          <a:lstStyle/>
          <a:p>
            <a:fld id="{1AD93096-5B34-4342-9326-69289CEAE4C2}" type="slidenum">
              <a:rPr lang="en-US" smtClean="0"/>
              <a:pPr/>
              <a:t>‹#›</a:t>
            </a:fld>
            <a:endParaRPr lang="en-US" dirty="0"/>
          </a:p>
        </p:txBody>
      </p:sp>
    </p:spTree>
    <p:extLst>
      <p:ext uri="{BB962C8B-B14F-4D97-AF65-F5344CB8AC3E}">
        <p14:creationId xmlns:p14="http://schemas.microsoft.com/office/powerpoint/2010/main" val="279250173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B4EF5-10E0-4051-84DC-36D7C22DD29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E0047294-1D7B-4255-BFCE-918C020D69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92DB773-D001-446A-8D2F-1239C2453B8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6C7C6D0-E188-42F7-9FED-08599DDDEC8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CDF9945-773C-422A-889D-D7D3183A061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AB3D4C9-855F-4AA7-BC65-C59CFD2D8AF9}"/>
              </a:ext>
            </a:extLst>
          </p:cNvPr>
          <p:cNvSpPr>
            <a:spLocks noGrp="1"/>
          </p:cNvSpPr>
          <p:nvPr>
            <p:ph type="dt" sz="half" idx="10"/>
          </p:nvPr>
        </p:nvSpPr>
        <p:spPr/>
        <p:txBody>
          <a:bodyPr/>
          <a:lstStyle/>
          <a:p>
            <a:fld id="{63085435-8225-4333-BFFA-0096413F0D76}" type="datetime8">
              <a:rPr lang="en-US" smtClean="0">
                <a:solidFill>
                  <a:srgbClr val="4F271C"/>
                </a:solidFill>
              </a:rPr>
              <a:pPr/>
              <a:t>12/7/2023 4:43 PM</a:t>
            </a:fld>
            <a:endParaRPr lang="en-US" dirty="0">
              <a:solidFill>
                <a:srgbClr val="4F271C"/>
              </a:solidFill>
            </a:endParaRPr>
          </a:p>
        </p:txBody>
      </p:sp>
      <p:sp>
        <p:nvSpPr>
          <p:cNvPr id="8" name="Footer Placeholder 7">
            <a:extLst>
              <a:ext uri="{FF2B5EF4-FFF2-40B4-BE49-F238E27FC236}">
                <a16:creationId xmlns:a16="http://schemas.microsoft.com/office/drawing/2014/main" id="{75D16D26-8C80-4D72-BCDF-3F164567E539}"/>
              </a:ext>
            </a:extLst>
          </p:cNvPr>
          <p:cNvSpPr>
            <a:spLocks noGrp="1"/>
          </p:cNvSpPr>
          <p:nvPr>
            <p:ph type="ftr" sz="quarter" idx="11"/>
          </p:nvPr>
        </p:nvSpPr>
        <p:spPr/>
        <p:txBody>
          <a:bodyPr/>
          <a:lstStyle/>
          <a:p>
            <a:endParaRPr lang="en-US" dirty="0">
              <a:solidFill>
                <a:srgbClr val="4F271C"/>
              </a:solidFill>
            </a:endParaRPr>
          </a:p>
        </p:txBody>
      </p:sp>
      <p:sp>
        <p:nvSpPr>
          <p:cNvPr id="9" name="Slide Number Placeholder 8">
            <a:extLst>
              <a:ext uri="{FF2B5EF4-FFF2-40B4-BE49-F238E27FC236}">
                <a16:creationId xmlns:a16="http://schemas.microsoft.com/office/drawing/2014/main" id="{B38BDFF4-10E2-4488-A41D-8B3F0D251E75}"/>
              </a:ext>
            </a:extLst>
          </p:cNvPr>
          <p:cNvSpPr>
            <a:spLocks noGrp="1"/>
          </p:cNvSpPr>
          <p:nvPr>
            <p:ph type="sldNum" sz="quarter" idx="12"/>
          </p:nvPr>
        </p:nvSpPr>
        <p:spPr/>
        <p:txBody>
          <a:bodyPr/>
          <a:lstStyle/>
          <a:p>
            <a:fld id="{1AD93096-5B34-4342-9326-69289CEAE4C2}" type="slidenum">
              <a:rPr lang="en-US" smtClean="0"/>
              <a:pPr/>
              <a:t>‹#›</a:t>
            </a:fld>
            <a:endParaRPr lang="en-US" dirty="0"/>
          </a:p>
        </p:txBody>
      </p:sp>
    </p:spTree>
    <p:extLst>
      <p:ext uri="{BB962C8B-B14F-4D97-AF65-F5344CB8AC3E}">
        <p14:creationId xmlns:p14="http://schemas.microsoft.com/office/powerpoint/2010/main" val="194094529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68CB9-606B-4CAA-8F4E-BD953A31447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AE49BDC-1319-4B1D-AD9D-AE1B8855882D}"/>
              </a:ext>
            </a:extLst>
          </p:cNvPr>
          <p:cNvSpPr>
            <a:spLocks noGrp="1"/>
          </p:cNvSpPr>
          <p:nvPr>
            <p:ph type="dt" sz="half" idx="10"/>
          </p:nvPr>
        </p:nvSpPr>
        <p:spPr/>
        <p:txBody>
          <a:bodyPr/>
          <a:lstStyle/>
          <a:p>
            <a:fld id="{0783C494-2A87-468C-A21B-CB14FB9ABB00}" type="datetime8">
              <a:rPr lang="en-US" smtClean="0">
                <a:solidFill>
                  <a:srgbClr val="4F271C"/>
                </a:solidFill>
              </a:rPr>
              <a:pPr/>
              <a:t>12/7/2023 4:43 PM</a:t>
            </a:fld>
            <a:endParaRPr lang="en-US" dirty="0">
              <a:solidFill>
                <a:srgbClr val="4F271C"/>
              </a:solidFill>
            </a:endParaRPr>
          </a:p>
        </p:txBody>
      </p:sp>
      <p:sp>
        <p:nvSpPr>
          <p:cNvPr id="4" name="Footer Placeholder 3">
            <a:extLst>
              <a:ext uri="{FF2B5EF4-FFF2-40B4-BE49-F238E27FC236}">
                <a16:creationId xmlns:a16="http://schemas.microsoft.com/office/drawing/2014/main" id="{668540AB-6E66-4E92-A3FE-0242EBC0AB2F}"/>
              </a:ext>
            </a:extLst>
          </p:cNvPr>
          <p:cNvSpPr>
            <a:spLocks noGrp="1"/>
          </p:cNvSpPr>
          <p:nvPr>
            <p:ph type="ftr" sz="quarter" idx="11"/>
          </p:nvPr>
        </p:nvSpPr>
        <p:spPr/>
        <p:txBody>
          <a:bodyPr/>
          <a:lstStyle/>
          <a:p>
            <a:endParaRPr lang="en-US" dirty="0">
              <a:solidFill>
                <a:srgbClr val="4F271C"/>
              </a:solidFill>
            </a:endParaRPr>
          </a:p>
        </p:txBody>
      </p:sp>
      <p:sp>
        <p:nvSpPr>
          <p:cNvPr id="5" name="Slide Number Placeholder 4">
            <a:extLst>
              <a:ext uri="{FF2B5EF4-FFF2-40B4-BE49-F238E27FC236}">
                <a16:creationId xmlns:a16="http://schemas.microsoft.com/office/drawing/2014/main" id="{D2CF276B-AD59-4AA6-B83F-0A25404293BC}"/>
              </a:ext>
            </a:extLst>
          </p:cNvPr>
          <p:cNvSpPr>
            <a:spLocks noGrp="1"/>
          </p:cNvSpPr>
          <p:nvPr>
            <p:ph type="sldNum" sz="quarter" idx="12"/>
          </p:nvPr>
        </p:nvSpPr>
        <p:spPr/>
        <p:txBody>
          <a:bodyPr/>
          <a:lstStyle/>
          <a:p>
            <a:fld id="{1AD93096-5B34-4342-9326-69289CEAE4C2}" type="slidenum">
              <a:rPr lang="en-US" smtClean="0"/>
              <a:pPr/>
              <a:t>‹#›</a:t>
            </a:fld>
            <a:endParaRPr lang="en-US" dirty="0"/>
          </a:p>
        </p:txBody>
      </p:sp>
    </p:spTree>
    <p:extLst>
      <p:ext uri="{BB962C8B-B14F-4D97-AF65-F5344CB8AC3E}">
        <p14:creationId xmlns:p14="http://schemas.microsoft.com/office/powerpoint/2010/main" val="274270548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54B4218-8A94-4CE9-A38D-BC1F2F01299C}"/>
              </a:ext>
            </a:extLst>
          </p:cNvPr>
          <p:cNvSpPr>
            <a:spLocks noGrp="1"/>
          </p:cNvSpPr>
          <p:nvPr>
            <p:ph type="dt" sz="half" idx="10"/>
          </p:nvPr>
        </p:nvSpPr>
        <p:spPr/>
        <p:txBody>
          <a:bodyPr/>
          <a:lstStyle/>
          <a:p>
            <a:fld id="{9A180FA0-5B31-4864-A2BB-719EA5A679C6}" type="datetime8">
              <a:rPr lang="en-US" smtClean="0">
                <a:solidFill>
                  <a:srgbClr val="4F271C"/>
                </a:solidFill>
              </a:rPr>
              <a:pPr/>
              <a:t>12/7/2023 4:43 PM</a:t>
            </a:fld>
            <a:endParaRPr lang="en-US" dirty="0">
              <a:solidFill>
                <a:srgbClr val="4F271C"/>
              </a:solidFill>
            </a:endParaRPr>
          </a:p>
        </p:txBody>
      </p:sp>
      <p:sp>
        <p:nvSpPr>
          <p:cNvPr id="3" name="Footer Placeholder 2">
            <a:extLst>
              <a:ext uri="{FF2B5EF4-FFF2-40B4-BE49-F238E27FC236}">
                <a16:creationId xmlns:a16="http://schemas.microsoft.com/office/drawing/2014/main" id="{D6D7B4B7-193D-4FD1-87E7-813B7E9CA450}"/>
              </a:ext>
            </a:extLst>
          </p:cNvPr>
          <p:cNvSpPr>
            <a:spLocks noGrp="1"/>
          </p:cNvSpPr>
          <p:nvPr>
            <p:ph type="ftr" sz="quarter" idx="11"/>
          </p:nvPr>
        </p:nvSpPr>
        <p:spPr/>
        <p:txBody>
          <a:bodyPr/>
          <a:lstStyle/>
          <a:p>
            <a:endParaRPr lang="en-US" dirty="0">
              <a:solidFill>
                <a:srgbClr val="4F271C"/>
              </a:solidFill>
            </a:endParaRPr>
          </a:p>
        </p:txBody>
      </p:sp>
      <p:sp>
        <p:nvSpPr>
          <p:cNvPr id="4" name="Slide Number Placeholder 3">
            <a:extLst>
              <a:ext uri="{FF2B5EF4-FFF2-40B4-BE49-F238E27FC236}">
                <a16:creationId xmlns:a16="http://schemas.microsoft.com/office/drawing/2014/main" id="{63E771AC-E195-4417-8C0C-F0B97BAF4945}"/>
              </a:ext>
            </a:extLst>
          </p:cNvPr>
          <p:cNvSpPr>
            <a:spLocks noGrp="1"/>
          </p:cNvSpPr>
          <p:nvPr>
            <p:ph type="sldNum" sz="quarter" idx="12"/>
          </p:nvPr>
        </p:nvSpPr>
        <p:spPr/>
        <p:txBody>
          <a:bodyPr/>
          <a:lstStyle/>
          <a:p>
            <a:fld id="{1AD93096-5B34-4342-9326-69289CEAE4C2}" type="slidenum">
              <a:rPr lang="en-US" smtClean="0">
                <a:solidFill>
                  <a:srgbClr val="4F271C"/>
                </a:solidFill>
              </a:rPr>
              <a:pPr/>
              <a:t>‹#›</a:t>
            </a:fld>
            <a:endParaRPr lang="en-US" dirty="0">
              <a:solidFill>
                <a:srgbClr val="4F271C"/>
              </a:solidFill>
            </a:endParaRPr>
          </a:p>
        </p:txBody>
      </p:sp>
    </p:spTree>
    <p:extLst>
      <p:ext uri="{BB962C8B-B14F-4D97-AF65-F5344CB8AC3E}">
        <p14:creationId xmlns:p14="http://schemas.microsoft.com/office/powerpoint/2010/main" val="758789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CBD60-CBDF-4A5A-B89A-ACBEB74251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FB13D3D-C68A-4C14-8E56-00E9216D81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3575E8A-05D8-4E04-863B-F9B40D18CC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BBCAE2D-61A5-4BFE-8D08-CEEA7B125458}"/>
              </a:ext>
            </a:extLst>
          </p:cNvPr>
          <p:cNvSpPr>
            <a:spLocks noGrp="1"/>
          </p:cNvSpPr>
          <p:nvPr>
            <p:ph type="dt" sz="half" idx="10"/>
          </p:nvPr>
        </p:nvSpPr>
        <p:spPr/>
        <p:txBody>
          <a:bodyPr/>
          <a:lstStyle/>
          <a:p>
            <a:fld id="{8D3816DF-213E-421B-92D3-C068DBB023D6}" type="datetime8">
              <a:rPr lang="en-US" smtClean="0">
                <a:solidFill>
                  <a:srgbClr val="4F271C"/>
                </a:solidFill>
              </a:rPr>
              <a:pPr/>
              <a:t>12/7/2023 4:43 PM</a:t>
            </a:fld>
            <a:endParaRPr lang="en-US" dirty="0">
              <a:solidFill>
                <a:srgbClr val="4F271C"/>
              </a:solidFill>
            </a:endParaRPr>
          </a:p>
        </p:txBody>
      </p:sp>
      <p:sp>
        <p:nvSpPr>
          <p:cNvPr id="6" name="Footer Placeholder 5">
            <a:extLst>
              <a:ext uri="{FF2B5EF4-FFF2-40B4-BE49-F238E27FC236}">
                <a16:creationId xmlns:a16="http://schemas.microsoft.com/office/drawing/2014/main" id="{621D8736-9EE0-41A9-9F17-28785671B10E}"/>
              </a:ext>
            </a:extLst>
          </p:cNvPr>
          <p:cNvSpPr>
            <a:spLocks noGrp="1"/>
          </p:cNvSpPr>
          <p:nvPr>
            <p:ph type="ftr" sz="quarter" idx="11"/>
          </p:nvPr>
        </p:nvSpPr>
        <p:spPr/>
        <p:txBody>
          <a:bodyPr/>
          <a:lstStyle/>
          <a:p>
            <a:endParaRPr lang="en-US" dirty="0">
              <a:solidFill>
                <a:srgbClr val="4F271C"/>
              </a:solidFill>
            </a:endParaRPr>
          </a:p>
        </p:txBody>
      </p:sp>
      <p:sp>
        <p:nvSpPr>
          <p:cNvPr id="7" name="Slide Number Placeholder 6">
            <a:extLst>
              <a:ext uri="{FF2B5EF4-FFF2-40B4-BE49-F238E27FC236}">
                <a16:creationId xmlns:a16="http://schemas.microsoft.com/office/drawing/2014/main" id="{DD6F3184-5A6B-4F31-A494-E4C3D63F4910}"/>
              </a:ext>
            </a:extLst>
          </p:cNvPr>
          <p:cNvSpPr>
            <a:spLocks noGrp="1"/>
          </p:cNvSpPr>
          <p:nvPr>
            <p:ph type="sldNum" sz="quarter" idx="12"/>
          </p:nvPr>
        </p:nvSpPr>
        <p:spPr/>
        <p:txBody>
          <a:bodyPr/>
          <a:lstStyle/>
          <a:p>
            <a:fld id="{72AC53DF-4216-466D-99A7-94400E6C2A25}" type="slidenum">
              <a:rPr lang="en-US" sz="1200" smtClean="0">
                <a:solidFill>
                  <a:srgbClr val="4F271C"/>
                </a:solidFill>
              </a:rPr>
              <a:pPr/>
              <a:t>‹#›</a:t>
            </a:fld>
            <a:endParaRPr lang="en-US" dirty="0"/>
          </a:p>
        </p:txBody>
      </p:sp>
    </p:spTree>
    <p:extLst>
      <p:ext uri="{BB962C8B-B14F-4D97-AF65-F5344CB8AC3E}">
        <p14:creationId xmlns:p14="http://schemas.microsoft.com/office/powerpoint/2010/main" val="19024209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7E7F1-59C2-4E30-B7AD-BA610F59B8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76CBABCC-0DA1-4F05-BBCF-21923DCF209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9DCA5976-27B0-4F94-873A-4908D6BFEB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B98B117-4718-441C-9DBA-6E054B08178C}"/>
              </a:ext>
            </a:extLst>
          </p:cNvPr>
          <p:cNvSpPr>
            <a:spLocks noGrp="1"/>
          </p:cNvSpPr>
          <p:nvPr>
            <p:ph type="dt" sz="half" idx="10"/>
          </p:nvPr>
        </p:nvSpPr>
        <p:spPr/>
        <p:txBody>
          <a:bodyPr/>
          <a:lstStyle/>
          <a:p>
            <a:fld id="{51E20EC5-AC53-4169-941E-EDF10CD23748}" type="datetime8">
              <a:rPr lang="en-US" smtClean="0">
                <a:solidFill>
                  <a:srgbClr val="4F271C"/>
                </a:solidFill>
              </a:rPr>
              <a:pPr/>
              <a:t>12/7/2023 4:43 PM</a:t>
            </a:fld>
            <a:endParaRPr lang="en-US" dirty="0">
              <a:solidFill>
                <a:srgbClr val="4F271C"/>
              </a:solidFill>
            </a:endParaRPr>
          </a:p>
        </p:txBody>
      </p:sp>
      <p:sp>
        <p:nvSpPr>
          <p:cNvPr id="6" name="Footer Placeholder 5">
            <a:extLst>
              <a:ext uri="{FF2B5EF4-FFF2-40B4-BE49-F238E27FC236}">
                <a16:creationId xmlns:a16="http://schemas.microsoft.com/office/drawing/2014/main" id="{D40FB7EC-BE9A-400C-BCF3-F819C16D15BF}"/>
              </a:ext>
            </a:extLst>
          </p:cNvPr>
          <p:cNvSpPr>
            <a:spLocks noGrp="1"/>
          </p:cNvSpPr>
          <p:nvPr>
            <p:ph type="ftr" sz="quarter" idx="11"/>
          </p:nvPr>
        </p:nvSpPr>
        <p:spPr/>
        <p:txBody>
          <a:bodyPr/>
          <a:lstStyle/>
          <a:p>
            <a:endParaRPr lang="en-US" dirty="0">
              <a:solidFill>
                <a:srgbClr val="4F271C"/>
              </a:solidFill>
            </a:endParaRPr>
          </a:p>
        </p:txBody>
      </p:sp>
      <p:sp>
        <p:nvSpPr>
          <p:cNvPr id="7" name="Slide Number Placeholder 6">
            <a:extLst>
              <a:ext uri="{FF2B5EF4-FFF2-40B4-BE49-F238E27FC236}">
                <a16:creationId xmlns:a16="http://schemas.microsoft.com/office/drawing/2014/main" id="{448B5D5B-8397-4BE9-8A87-D7A7B98201E8}"/>
              </a:ext>
            </a:extLst>
          </p:cNvPr>
          <p:cNvSpPr>
            <a:spLocks noGrp="1"/>
          </p:cNvSpPr>
          <p:nvPr>
            <p:ph type="sldNum" sz="quarter" idx="12"/>
          </p:nvPr>
        </p:nvSpPr>
        <p:spPr/>
        <p:txBody>
          <a:bodyPr/>
          <a:lstStyle/>
          <a:p>
            <a:fld id="{1AD93096-5B34-4342-9326-69289CEAE4C2}" type="slidenum">
              <a:rPr lang="en-US" smtClean="0"/>
              <a:pPr/>
              <a:t>‹#›</a:t>
            </a:fld>
            <a:endParaRPr lang="en-US" dirty="0"/>
          </a:p>
        </p:txBody>
      </p:sp>
    </p:spTree>
    <p:extLst>
      <p:ext uri="{BB962C8B-B14F-4D97-AF65-F5344CB8AC3E}">
        <p14:creationId xmlns:p14="http://schemas.microsoft.com/office/powerpoint/2010/main" val="8999446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BB74C-59FF-4277-9F0F-EB0CD659F6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BC873AF-5D85-4212-BD73-7E6332A21CC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F7EDC3B-AF98-439A-A6D5-E6ED478DB0A9}"/>
              </a:ext>
            </a:extLst>
          </p:cNvPr>
          <p:cNvSpPr>
            <a:spLocks noGrp="1"/>
          </p:cNvSpPr>
          <p:nvPr>
            <p:ph type="dt" sz="half" idx="10"/>
          </p:nvPr>
        </p:nvSpPr>
        <p:spPr/>
        <p:txBody>
          <a:bodyPr/>
          <a:lstStyle/>
          <a:p>
            <a:fld id="{8D3816DF-213E-421B-92D3-C068DBB023D6}" type="datetime8">
              <a:rPr lang="en-US" smtClean="0">
                <a:solidFill>
                  <a:srgbClr val="4F271C"/>
                </a:solidFill>
              </a:rPr>
              <a:pPr/>
              <a:t>12/7/2023 4:43 PM</a:t>
            </a:fld>
            <a:endParaRPr lang="en-US" dirty="0">
              <a:solidFill>
                <a:srgbClr val="4F271C"/>
              </a:solidFill>
            </a:endParaRPr>
          </a:p>
        </p:txBody>
      </p:sp>
      <p:sp>
        <p:nvSpPr>
          <p:cNvPr id="5" name="Footer Placeholder 4">
            <a:extLst>
              <a:ext uri="{FF2B5EF4-FFF2-40B4-BE49-F238E27FC236}">
                <a16:creationId xmlns:a16="http://schemas.microsoft.com/office/drawing/2014/main" id="{DF5EF54D-4848-4DB4-B76C-758D41B7BF9E}"/>
              </a:ext>
            </a:extLst>
          </p:cNvPr>
          <p:cNvSpPr>
            <a:spLocks noGrp="1"/>
          </p:cNvSpPr>
          <p:nvPr>
            <p:ph type="ftr" sz="quarter" idx="11"/>
          </p:nvPr>
        </p:nvSpPr>
        <p:spPr/>
        <p:txBody>
          <a:bodyPr/>
          <a:lstStyle/>
          <a:p>
            <a:endParaRPr lang="en-US" dirty="0">
              <a:solidFill>
                <a:srgbClr val="4F271C"/>
              </a:solidFill>
            </a:endParaRPr>
          </a:p>
        </p:txBody>
      </p:sp>
      <p:sp>
        <p:nvSpPr>
          <p:cNvPr id="6" name="Slide Number Placeholder 5">
            <a:extLst>
              <a:ext uri="{FF2B5EF4-FFF2-40B4-BE49-F238E27FC236}">
                <a16:creationId xmlns:a16="http://schemas.microsoft.com/office/drawing/2014/main" id="{A9FE8141-64A4-4ADD-B3C9-A854344820A4}"/>
              </a:ext>
            </a:extLst>
          </p:cNvPr>
          <p:cNvSpPr>
            <a:spLocks noGrp="1"/>
          </p:cNvSpPr>
          <p:nvPr>
            <p:ph type="sldNum" sz="quarter" idx="12"/>
          </p:nvPr>
        </p:nvSpPr>
        <p:spPr/>
        <p:txBody>
          <a:bodyPr/>
          <a:lstStyle/>
          <a:p>
            <a:fld id="{72AC53DF-4216-466D-99A7-94400E6C2A25}" type="slidenum">
              <a:rPr lang="en-US" sz="1200" smtClean="0">
                <a:solidFill>
                  <a:srgbClr val="4F271C"/>
                </a:solidFill>
              </a:rPr>
              <a:pPr/>
              <a:t>‹#›</a:t>
            </a:fld>
            <a:endParaRPr lang="en-US" dirty="0"/>
          </a:p>
        </p:txBody>
      </p:sp>
    </p:spTree>
    <p:extLst>
      <p:ext uri="{BB962C8B-B14F-4D97-AF65-F5344CB8AC3E}">
        <p14:creationId xmlns:p14="http://schemas.microsoft.com/office/powerpoint/2010/main" val="300561419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1DAC4AE-D733-4250-8F3D-77BCDF35A4D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F8CEC55-BEAB-4445-898C-691D738F3EE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7893BC-2F85-4D6E-9708-03E8558E61CC}"/>
              </a:ext>
            </a:extLst>
          </p:cNvPr>
          <p:cNvSpPr>
            <a:spLocks noGrp="1"/>
          </p:cNvSpPr>
          <p:nvPr>
            <p:ph type="dt" sz="half" idx="10"/>
          </p:nvPr>
        </p:nvSpPr>
        <p:spPr/>
        <p:txBody>
          <a:bodyPr/>
          <a:lstStyle/>
          <a:p>
            <a:fld id="{8D3816DF-213E-421B-92D3-C068DBB023D6}" type="datetime8">
              <a:rPr lang="en-US" smtClean="0">
                <a:solidFill>
                  <a:srgbClr val="4F271C"/>
                </a:solidFill>
              </a:rPr>
              <a:pPr/>
              <a:t>12/7/2023 4:43 PM</a:t>
            </a:fld>
            <a:endParaRPr lang="en-US" dirty="0">
              <a:solidFill>
                <a:srgbClr val="4F271C"/>
              </a:solidFill>
            </a:endParaRPr>
          </a:p>
        </p:txBody>
      </p:sp>
      <p:sp>
        <p:nvSpPr>
          <p:cNvPr id="5" name="Footer Placeholder 4">
            <a:extLst>
              <a:ext uri="{FF2B5EF4-FFF2-40B4-BE49-F238E27FC236}">
                <a16:creationId xmlns:a16="http://schemas.microsoft.com/office/drawing/2014/main" id="{A5690312-AF10-4243-9E13-170E1B1A77EC}"/>
              </a:ext>
            </a:extLst>
          </p:cNvPr>
          <p:cNvSpPr>
            <a:spLocks noGrp="1"/>
          </p:cNvSpPr>
          <p:nvPr>
            <p:ph type="ftr" sz="quarter" idx="11"/>
          </p:nvPr>
        </p:nvSpPr>
        <p:spPr/>
        <p:txBody>
          <a:bodyPr/>
          <a:lstStyle/>
          <a:p>
            <a:endParaRPr lang="en-US" dirty="0">
              <a:solidFill>
                <a:srgbClr val="4F271C"/>
              </a:solidFill>
            </a:endParaRPr>
          </a:p>
        </p:txBody>
      </p:sp>
      <p:sp>
        <p:nvSpPr>
          <p:cNvPr id="6" name="Slide Number Placeholder 5">
            <a:extLst>
              <a:ext uri="{FF2B5EF4-FFF2-40B4-BE49-F238E27FC236}">
                <a16:creationId xmlns:a16="http://schemas.microsoft.com/office/drawing/2014/main" id="{1DB14600-5012-478C-A667-8579A63229D2}"/>
              </a:ext>
            </a:extLst>
          </p:cNvPr>
          <p:cNvSpPr>
            <a:spLocks noGrp="1"/>
          </p:cNvSpPr>
          <p:nvPr>
            <p:ph type="sldNum" sz="quarter" idx="12"/>
          </p:nvPr>
        </p:nvSpPr>
        <p:spPr/>
        <p:txBody>
          <a:bodyPr/>
          <a:lstStyle/>
          <a:p>
            <a:fld id="{72AC53DF-4216-466D-99A7-94400E6C2A25}" type="slidenum">
              <a:rPr lang="en-US" sz="1200" smtClean="0">
                <a:solidFill>
                  <a:srgbClr val="4F271C"/>
                </a:solidFill>
              </a:rPr>
              <a:pPr/>
              <a:t>‹#›</a:t>
            </a:fld>
            <a:endParaRPr lang="en-US" dirty="0"/>
          </a:p>
        </p:txBody>
      </p:sp>
    </p:spTree>
    <p:extLst>
      <p:ext uri="{BB962C8B-B14F-4D97-AF65-F5344CB8AC3E}">
        <p14:creationId xmlns:p14="http://schemas.microsoft.com/office/powerpoint/2010/main" val="47630668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80B03-24F9-4795-BF27-B58A2D7652F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C1BDDE8-5D82-4D2F-A9C5-2762B66DC22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73A150C-6702-4BC1-864E-83CDB3C540C0}"/>
              </a:ext>
            </a:extLst>
          </p:cNvPr>
          <p:cNvSpPr>
            <a:spLocks noGrp="1"/>
          </p:cNvSpPr>
          <p:nvPr>
            <p:ph type="dt" sz="half" idx="10"/>
          </p:nvPr>
        </p:nvSpPr>
        <p:spPr/>
        <p:txBody>
          <a:bodyPr/>
          <a:lstStyle/>
          <a:p>
            <a:fld id="{E8E51E0A-2634-4EDD-9753-F1654066877F}" type="datetimeFigureOut">
              <a:rPr lang="en-US" smtClean="0"/>
              <a:t>12/7/2023</a:t>
            </a:fld>
            <a:endParaRPr lang="en-US"/>
          </a:p>
        </p:txBody>
      </p:sp>
      <p:sp>
        <p:nvSpPr>
          <p:cNvPr id="5" name="Footer Placeholder 4">
            <a:extLst>
              <a:ext uri="{FF2B5EF4-FFF2-40B4-BE49-F238E27FC236}">
                <a16:creationId xmlns:a16="http://schemas.microsoft.com/office/drawing/2014/main" id="{70E5B781-382A-4053-A19F-01A6AB38AB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9E4EC6-7E09-4C57-AFAF-75641BB2D0DF}"/>
              </a:ext>
            </a:extLst>
          </p:cNvPr>
          <p:cNvSpPr>
            <a:spLocks noGrp="1"/>
          </p:cNvSpPr>
          <p:nvPr>
            <p:ph type="sldNum" sz="quarter" idx="12"/>
          </p:nvPr>
        </p:nvSpPr>
        <p:spPr/>
        <p:txBody>
          <a:bodyPr/>
          <a:lstStyle/>
          <a:p>
            <a:fld id="{AF4CD22E-127A-4DAB-8DDC-548A674F7BC8}" type="slidenum">
              <a:rPr lang="en-US" smtClean="0"/>
              <a:t>‹#›</a:t>
            </a:fld>
            <a:endParaRPr lang="en-US"/>
          </a:p>
        </p:txBody>
      </p:sp>
    </p:spTree>
    <p:extLst>
      <p:ext uri="{BB962C8B-B14F-4D97-AF65-F5344CB8AC3E}">
        <p14:creationId xmlns:p14="http://schemas.microsoft.com/office/powerpoint/2010/main" val="243456260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A7B17-3EC9-4950-9413-4295A85EEF9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4A55DB8-5554-4FC3-9B9D-DB3C3F95F7AE}"/>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D86593D-AF63-4B52-A1FD-DDA8D5B1208A}"/>
              </a:ext>
            </a:extLst>
          </p:cNvPr>
          <p:cNvSpPr>
            <a:spLocks noGrp="1"/>
          </p:cNvSpPr>
          <p:nvPr>
            <p:ph type="dt" sz="half" idx="10"/>
          </p:nvPr>
        </p:nvSpPr>
        <p:spPr/>
        <p:txBody>
          <a:bodyPr/>
          <a:lstStyle/>
          <a:p>
            <a:fld id="{E8E51E0A-2634-4EDD-9753-F1654066877F}" type="datetimeFigureOut">
              <a:rPr lang="en-US" smtClean="0"/>
              <a:t>12/7/2023</a:t>
            </a:fld>
            <a:endParaRPr lang="en-US"/>
          </a:p>
        </p:txBody>
      </p:sp>
      <p:sp>
        <p:nvSpPr>
          <p:cNvPr id="5" name="Footer Placeholder 4">
            <a:extLst>
              <a:ext uri="{FF2B5EF4-FFF2-40B4-BE49-F238E27FC236}">
                <a16:creationId xmlns:a16="http://schemas.microsoft.com/office/drawing/2014/main" id="{A127B77D-0A50-459B-8711-C705D07F1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EAECE64-489C-4C4D-9D0C-42C70C664844}"/>
              </a:ext>
            </a:extLst>
          </p:cNvPr>
          <p:cNvSpPr>
            <a:spLocks noGrp="1"/>
          </p:cNvSpPr>
          <p:nvPr>
            <p:ph type="sldNum" sz="quarter" idx="12"/>
          </p:nvPr>
        </p:nvSpPr>
        <p:spPr/>
        <p:txBody>
          <a:bodyPr/>
          <a:lstStyle/>
          <a:p>
            <a:fld id="{AF4CD22E-127A-4DAB-8DDC-548A674F7BC8}" type="slidenum">
              <a:rPr lang="en-US" smtClean="0"/>
              <a:t>‹#›</a:t>
            </a:fld>
            <a:endParaRPr lang="en-US"/>
          </a:p>
        </p:txBody>
      </p:sp>
    </p:spTree>
    <p:extLst>
      <p:ext uri="{BB962C8B-B14F-4D97-AF65-F5344CB8AC3E}">
        <p14:creationId xmlns:p14="http://schemas.microsoft.com/office/powerpoint/2010/main" val="159930143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A90AF-1E50-49FA-8675-6A1CC8D4BC2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7B868A7-B7AF-4D66-8862-F451C12DB66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4CE881A-136C-46EC-B8C7-F3EBB5103F57}"/>
              </a:ext>
            </a:extLst>
          </p:cNvPr>
          <p:cNvSpPr>
            <a:spLocks noGrp="1"/>
          </p:cNvSpPr>
          <p:nvPr>
            <p:ph type="dt" sz="half" idx="10"/>
          </p:nvPr>
        </p:nvSpPr>
        <p:spPr/>
        <p:txBody>
          <a:bodyPr/>
          <a:lstStyle/>
          <a:p>
            <a:fld id="{E8E51E0A-2634-4EDD-9753-F1654066877F}" type="datetimeFigureOut">
              <a:rPr lang="en-US" smtClean="0"/>
              <a:t>12/7/2023</a:t>
            </a:fld>
            <a:endParaRPr lang="en-US"/>
          </a:p>
        </p:txBody>
      </p:sp>
      <p:sp>
        <p:nvSpPr>
          <p:cNvPr id="5" name="Footer Placeholder 4">
            <a:extLst>
              <a:ext uri="{FF2B5EF4-FFF2-40B4-BE49-F238E27FC236}">
                <a16:creationId xmlns:a16="http://schemas.microsoft.com/office/drawing/2014/main" id="{EFBFF4D3-A722-41FF-B295-268285009D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45864B-896E-486E-BCA9-B38B964D97D1}"/>
              </a:ext>
            </a:extLst>
          </p:cNvPr>
          <p:cNvSpPr>
            <a:spLocks noGrp="1"/>
          </p:cNvSpPr>
          <p:nvPr>
            <p:ph type="sldNum" sz="quarter" idx="12"/>
          </p:nvPr>
        </p:nvSpPr>
        <p:spPr/>
        <p:txBody>
          <a:bodyPr/>
          <a:lstStyle/>
          <a:p>
            <a:fld id="{AF4CD22E-127A-4DAB-8DDC-548A674F7BC8}" type="slidenum">
              <a:rPr lang="en-US" smtClean="0"/>
              <a:t>‹#›</a:t>
            </a:fld>
            <a:endParaRPr lang="en-US"/>
          </a:p>
        </p:txBody>
      </p:sp>
    </p:spTree>
    <p:extLst>
      <p:ext uri="{BB962C8B-B14F-4D97-AF65-F5344CB8AC3E}">
        <p14:creationId xmlns:p14="http://schemas.microsoft.com/office/powerpoint/2010/main" val="64621522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2E228-163D-4A9F-8395-E83FA6F3981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C5DA2AE-D967-44E4-BAF0-495947BC7806}"/>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751092E-263C-47C6-8A36-769496FD564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AD13498-4DD6-460B-9C40-35CCC42BCEF1}"/>
              </a:ext>
            </a:extLst>
          </p:cNvPr>
          <p:cNvSpPr>
            <a:spLocks noGrp="1"/>
          </p:cNvSpPr>
          <p:nvPr>
            <p:ph type="dt" sz="half" idx="10"/>
          </p:nvPr>
        </p:nvSpPr>
        <p:spPr/>
        <p:txBody>
          <a:bodyPr/>
          <a:lstStyle/>
          <a:p>
            <a:fld id="{E8E51E0A-2634-4EDD-9753-F1654066877F}" type="datetimeFigureOut">
              <a:rPr lang="en-US" smtClean="0"/>
              <a:t>12/7/2023</a:t>
            </a:fld>
            <a:endParaRPr lang="en-US"/>
          </a:p>
        </p:txBody>
      </p:sp>
      <p:sp>
        <p:nvSpPr>
          <p:cNvPr id="6" name="Footer Placeholder 5">
            <a:extLst>
              <a:ext uri="{FF2B5EF4-FFF2-40B4-BE49-F238E27FC236}">
                <a16:creationId xmlns:a16="http://schemas.microsoft.com/office/drawing/2014/main" id="{091A30A7-BDBE-4457-88F6-FA9EC94D4CE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5083966-91EF-45F6-8D1D-783861E55557}"/>
              </a:ext>
            </a:extLst>
          </p:cNvPr>
          <p:cNvSpPr>
            <a:spLocks noGrp="1"/>
          </p:cNvSpPr>
          <p:nvPr>
            <p:ph type="sldNum" sz="quarter" idx="12"/>
          </p:nvPr>
        </p:nvSpPr>
        <p:spPr/>
        <p:txBody>
          <a:bodyPr/>
          <a:lstStyle/>
          <a:p>
            <a:fld id="{AF4CD22E-127A-4DAB-8DDC-548A674F7BC8}" type="slidenum">
              <a:rPr lang="en-US" smtClean="0"/>
              <a:t>‹#›</a:t>
            </a:fld>
            <a:endParaRPr lang="en-US"/>
          </a:p>
        </p:txBody>
      </p:sp>
    </p:spTree>
    <p:extLst>
      <p:ext uri="{BB962C8B-B14F-4D97-AF65-F5344CB8AC3E}">
        <p14:creationId xmlns:p14="http://schemas.microsoft.com/office/powerpoint/2010/main" val="270049251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7B500-730A-4896-91BE-CEB7E7AFC76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AC8E8E3-3024-4B36-94C3-B6FE7969548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7208641E-8567-48C3-A633-BF908AE76292}"/>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A58A27-CDF0-4D88-837E-B7A1A960E79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C5942791-9A9C-43B2-B84C-9ACC42DB784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A6EE791-6D3C-4561-B8BE-BFEF74FCCD34}"/>
              </a:ext>
            </a:extLst>
          </p:cNvPr>
          <p:cNvSpPr>
            <a:spLocks noGrp="1"/>
          </p:cNvSpPr>
          <p:nvPr>
            <p:ph type="dt" sz="half" idx="10"/>
          </p:nvPr>
        </p:nvSpPr>
        <p:spPr/>
        <p:txBody>
          <a:bodyPr/>
          <a:lstStyle/>
          <a:p>
            <a:fld id="{E8E51E0A-2634-4EDD-9753-F1654066877F}" type="datetimeFigureOut">
              <a:rPr lang="en-US" smtClean="0"/>
              <a:t>12/7/2023</a:t>
            </a:fld>
            <a:endParaRPr lang="en-US"/>
          </a:p>
        </p:txBody>
      </p:sp>
      <p:sp>
        <p:nvSpPr>
          <p:cNvPr id="8" name="Footer Placeholder 7">
            <a:extLst>
              <a:ext uri="{FF2B5EF4-FFF2-40B4-BE49-F238E27FC236}">
                <a16:creationId xmlns:a16="http://schemas.microsoft.com/office/drawing/2014/main" id="{8088042F-FE09-4A23-A6DB-BA5CE6BD2D4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912B1AF-F2C1-48EB-9413-D71BF3B4CF5C}"/>
              </a:ext>
            </a:extLst>
          </p:cNvPr>
          <p:cNvSpPr>
            <a:spLocks noGrp="1"/>
          </p:cNvSpPr>
          <p:nvPr>
            <p:ph type="sldNum" sz="quarter" idx="12"/>
          </p:nvPr>
        </p:nvSpPr>
        <p:spPr/>
        <p:txBody>
          <a:bodyPr/>
          <a:lstStyle/>
          <a:p>
            <a:fld id="{AF4CD22E-127A-4DAB-8DDC-548A674F7BC8}" type="slidenum">
              <a:rPr lang="en-US" smtClean="0"/>
              <a:t>‹#›</a:t>
            </a:fld>
            <a:endParaRPr lang="en-US"/>
          </a:p>
        </p:txBody>
      </p:sp>
    </p:spTree>
    <p:extLst>
      <p:ext uri="{BB962C8B-B14F-4D97-AF65-F5344CB8AC3E}">
        <p14:creationId xmlns:p14="http://schemas.microsoft.com/office/powerpoint/2010/main" val="8601965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3450B-9D14-4B69-AE01-BD8C74FC058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69C2D37-9A70-4982-8E78-1ADC3D221A34}"/>
              </a:ext>
            </a:extLst>
          </p:cNvPr>
          <p:cNvSpPr>
            <a:spLocks noGrp="1"/>
          </p:cNvSpPr>
          <p:nvPr>
            <p:ph type="dt" sz="half" idx="10"/>
          </p:nvPr>
        </p:nvSpPr>
        <p:spPr/>
        <p:txBody>
          <a:bodyPr/>
          <a:lstStyle/>
          <a:p>
            <a:fld id="{E8E51E0A-2634-4EDD-9753-F1654066877F}" type="datetimeFigureOut">
              <a:rPr lang="en-US" smtClean="0"/>
              <a:t>12/7/2023</a:t>
            </a:fld>
            <a:endParaRPr lang="en-US"/>
          </a:p>
        </p:txBody>
      </p:sp>
      <p:sp>
        <p:nvSpPr>
          <p:cNvPr id="4" name="Footer Placeholder 3">
            <a:extLst>
              <a:ext uri="{FF2B5EF4-FFF2-40B4-BE49-F238E27FC236}">
                <a16:creationId xmlns:a16="http://schemas.microsoft.com/office/drawing/2014/main" id="{4A8AB217-6D88-4AF9-8C53-AB6E8EF7642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0F43EE4-AC33-4DA7-B800-9D64A8D7BB07}"/>
              </a:ext>
            </a:extLst>
          </p:cNvPr>
          <p:cNvSpPr>
            <a:spLocks noGrp="1"/>
          </p:cNvSpPr>
          <p:nvPr>
            <p:ph type="sldNum" sz="quarter" idx="12"/>
          </p:nvPr>
        </p:nvSpPr>
        <p:spPr/>
        <p:txBody>
          <a:bodyPr/>
          <a:lstStyle/>
          <a:p>
            <a:fld id="{AF4CD22E-127A-4DAB-8DDC-548A674F7BC8}" type="slidenum">
              <a:rPr lang="en-US" smtClean="0"/>
              <a:t>‹#›</a:t>
            </a:fld>
            <a:endParaRPr lang="en-US"/>
          </a:p>
        </p:txBody>
      </p:sp>
    </p:spTree>
    <p:extLst>
      <p:ext uri="{BB962C8B-B14F-4D97-AF65-F5344CB8AC3E}">
        <p14:creationId xmlns:p14="http://schemas.microsoft.com/office/powerpoint/2010/main" val="114196491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A00CE07-5C2B-47CB-B831-6D1002F3F89F}"/>
              </a:ext>
            </a:extLst>
          </p:cNvPr>
          <p:cNvSpPr>
            <a:spLocks noGrp="1"/>
          </p:cNvSpPr>
          <p:nvPr>
            <p:ph type="dt" sz="half" idx="10"/>
          </p:nvPr>
        </p:nvSpPr>
        <p:spPr/>
        <p:txBody>
          <a:bodyPr/>
          <a:lstStyle/>
          <a:p>
            <a:fld id="{E8E51E0A-2634-4EDD-9753-F1654066877F}" type="datetimeFigureOut">
              <a:rPr lang="en-US" smtClean="0"/>
              <a:t>12/7/2023</a:t>
            </a:fld>
            <a:endParaRPr lang="en-US"/>
          </a:p>
        </p:txBody>
      </p:sp>
      <p:sp>
        <p:nvSpPr>
          <p:cNvPr id="3" name="Footer Placeholder 2">
            <a:extLst>
              <a:ext uri="{FF2B5EF4-FFF2-40B4-BE49-F238E27FC236}">
                <a16:creationId xmlns:a16="http://schemas.microsoft.com/office/drawing/2014/main" id="{F43D0688-2BFD-4206-9644-7A08F8B854F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F3B23C-47BB-49B2-9F9D-35A0BD6403F5}"/>
              </a:ext>
            </a:extLst>
          </p:cNvPr>
          <p:cNvSpPr>
            <a:spLocks noGrp="1"/>
          </p:cNvSpPr>
          <p:nvPr>
            <p:ph type="sldNum" sz="quarter" idx="12"/>
          </p:nvPr>
        </p:nvSpPr>
        <p:spPr/>
        <p:txBody>
          <a:bodyPr/>
          <a:lstStyle/>
          <a:p>
            <a:fld id="{AF4CD22E-127A-4DAB-8DDC-548A674F7BC8}" type="slidenum">
              <a:rPr lang="en-US" smtClean="0"/>
              <a:t>‹#›</a:t>
            </a:fld>
            <a:endParaRPr lang="en-US"/>
          </a:p>
        </p:txBody>
      </p:sp>
    </p:spTree>
    <p:extLst>
      <p:ext uri="{BB962C8B-B14F-4D97-AF65-F5344CB8AC3E}">
        <p14:creationId xmlns:p14="http://schemas.microsoft.com/office/powerpoint/2010/main" val="1850913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813C1-2BB9-4493-BD02-8588C1CDFE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AD9AFCD-2407-4377-91CE-73584EFA239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81DFBA4-EBC4-4B4B-BB75-0265EBD9F4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D9EEEF1-6030-40C8-970F-FFE3E57CA35B}"/>
              </a:ext>
            </a:extLst>
          </p:cNvPr>
          <p:cNvSpPr>
            <a:spLocks noGrp="1"/>
          </p:cNvSpPr>
          <p:nvPr>
            <p:ph type="dt" sz="half" idx="10"/>
          </p:nvPr>
        </p:nvSpPr>
        <p:spPr/>
        <p:txBody>
          <a:bodyPr/>
          <a:lstStyle/>
          <a:p>
            <a:fld id="{E8E51E0A-2634-4EDD-9753-F1654066877F}" type="datetimeFigureOut">
              <a:rPr lang="en-US" smtClean="0"/>
              <a:t>12/7/2023</a:t>
            </a:fld>
            <a:endParaRPr lang="en-US"/>
          </a:p>
        </p:txBody>
      </p:sp>
      <p:sp>
        <p:nvSpPr>
          <p:cNvPr id="6" name="Footer Placeholder 5">
            <a:extLst>
              <a:ext uri="{FF2B5EF4-FFF2-40B4-BE49-F238E27FC236}">
                <a16:creationId xmlns:a16="http://schemas.microsoft.com/office/drawing/2014/main" id="{86CFA999-0AB6-430B-B9EE-01F0B89FA25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C718E06-5576-411B-A451-9500787389E7}"/>
              </a:ext>
            </a:extLst>
          </p:cNvPr>
          <p:cNvSpPr>
            <a:spLocks noGrp="1"/>
          </p:cNvSpPr>
          <p:nvPr>
            <p:ph type="sldNum" sz="quarter" idx="12"/>
          </p:nvPr>
        </p:nvSpPr>
        <p:spPr/>
        <p:txBody>
          <a:bodyPr/>
          <a:lstStyle/>
          <a:p>
            <a:fld id="{AF4CD22E-127A-4DAB-8DDC-548A674F7BC8}" type="slidenum">
              <a:rPr lang="en-US" smtClean="0"/>
              <a:t>‹#›</a:t>
            </a:fld>
            <a:endParaRPr lang="en-US"/>
          </a:p>
        </p:txBody>
      </p:sp>
    </p:spTree>
    <p:extLst>
      <p:ext uri="{BB962C8B-B14F-4D97-AF65-F5344CB8AC3E}">
        <p14:creationId xmlns:p14="http://schemas.microsoft.com/office/powerpoint/2010/main" val="292727861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E07A3-F7EE-4E59-A4C2-BE57F66089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F580DB0-C6BE-4009-801C-A02BBB4EE72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97CCA04-8603-4665-9BEB-0D06BEFBEB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05ED075-0B3A-43FA-AB51-D27B44CAC7A9}"/>
              </a:ext>
            </a:extLst>
          </p:cNvPr>
          <p:cNvSpPr>
            <a:spLocks noGrp="1"/>
          </p:cNvSpPr>
          <p:nvPr>
            <p:ph type="dt" sz="half" idx="10"/>
          </p:nvPr>
        </p:nvSpPr>
        <p:spPr/>
        <p:txBody>
          <a:bodyPr/>
          <a:lstStyle/>
          <a:p>
            <a:fld id="{E8E51E0A-2634-4EDD-9753-F1654066877F}" type="datetimeFigureOut">
              <a:rPr lang="en-US" smtClean="0"/>
              <a:t>12/7/2023</a:t>
            </a:fld>
            <a:endParaRPr lang="en-US"/>
          </a:p>
        </p:txBody>
      </p:sp>
      <p:sp>
        <p:nvSpPr>
          <p:cNvPr id="6" name="Footer Placeholder 5">
            <a:extLst>
              <a:ext uri="{FF2B5EF4-FFF2-40B4-BE49-F238E27FC236}">
                <a16:creationId xmlns:a16="http://schemas.microsoft.com/office/drawing/2014/main" id="{60518360-890B-4989-96DA-01D182FF368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C2F306-1490-4E09-984D-46412C7E969F}"/>
              </a:ext>
            </a:extLst>
          </p:cNvPr>
          <p:cNvSpPr>
            <a:spLocks noGrp="1"/>
          </p:cNvSpPr>
          <p:nvPr>
            <p:ph type="sldNum" sz="quarter" idx="12"/>
          </p:nvPr>
        </p:nvSpPr>
        <p:spPr/>
        <p:txBody>
          <a:bodyPr/>
          <a:lstStyle/>
          <a:p>
            <a:fld id="{AF4CD22E-127A-4DAB-8DDC-548A674F7BC8}" type="slidenum">
              <a:rPr lang="en-US" smtClean="0"/>
              <a:t>‹#›</a:t>
            </a:fld>
            <a:endParaRPr lang="en-US"/>
          </a:p>
        </p:txBody>
      </p:sp>
    </p:spTree>
    <p:extLst>
      <p:ext uri="{BB962C8B-B14F-4D97-AF65-F5344CB8AC3E}">
        <p14:creationId xmlns:p14="http://schemas.microsoft.com/office/powerpoint/2010/main" val="95891391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CFF73-FC6A-4EE1-A252-2EE32E90815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0B7C182-E3A8-4290-89A1-0A037E9AC01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C4E06D1-5DA0-4102-92DB-7AEA36396A77}"/>
              </a:ext>
            </a:extLst>
          </p:cNvPr>
          <p:cNvSpPr>
            <a:spLocks noGrp="1"/>
          </p:cNvSpPr>
          <p:nvPr>
            <p:ph type="dt" sz="half" idx="10"/>
          </p:nvPr>
        </p:nvSpPr>
        <p:spPr/>
        <p:txBody>
          <a:bodyPr/>
          <a:lstStyle/>
          <a:p>
            <a:fld id="{E8E51E0A-2634-4EDD-9753-F1654066877F}" type="datetimeFigureOut">
              <a:rPr lang="en-US" smtClean="0"/>
              <a:t>12/7/2023</a:t>
            </a:fld>
            <a:endParaRPr lang="en-US"/>
          </a:p>
        </p:txBody>
      </p:sp>
      <p:sp>
        <p:nvSpPr>
          <p:cNvPr id="5" name="Footer Placeholder 4">
            <a:extLst>
              <a:ext uri="{FF2B5EF4-FFF2-40B4-BE49-F238E27FC236}">
                <a16:creationId xmlns:a16="http://schemas.microsoft.com/office/drawing/2014/main" id="{F1C1D421-03CB-4C74-9266-7029C11186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C6BB0ED-7EDE-4AC0-911B-BE591770A9A0}"/>
              </a:ext>
            </a:extLst>
          </p:cNvPr>
          <p:cNvSpPr>
            <a:spLocks noGrp="1"/>
          </p:cNvSpPr>
          <p:nvPr>
            <p:ph type="sldNum" sz="quarter" idx="12"/>
          </p:nvPr>
        </p:nvSpPr>
        <p:spPr/>
        <p:txBody>
          <a:bodyPr/>
          <a:lstStyle/>
          <a:p>
            <a:fld id="{AF4CD22E-127A-4DAB-8DDC-548A674F7BC8}" type="slidenum">
              <a:rPr lang="en-US" smtClean="0"/>
              <a:t>‹#›</a:t>
            </a:fld>
            <a:endParaRPr lang="en-US"/>
          </a:p>
        </p:txBody>
      </p:sp>
    </p:spTree>
    <p:extLst>
      <p:ext uri="{BB962C8B-B14F-4D97-AF65-F5344CB8AC3E}">
        <p14:creationId xmlns:p14="http://schemas.microsoft.com/office/powerpoint/2010/main" val="132540028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5997E57-5399-435D-93B6-F822125149F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29EEC11-0630-44A5-AC43-2C775762E099}"/>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9521916-DA5C-479C-B45B-1DE99BEF3CF1}"/>
              </a:ext>
            </a:extLst>
          </p:cNvPr>
          <p:cNvSpPr>
            <a:spLocks noGrp="1"/>
          </p:cNvSpPr>
          <p:nvPr>
            <p:ph type="dt" sz="half" idx="10"/>
          </p:nvPr>
        </p:nvSpPr>
        <p:spPr/>
        <p:txBody>
          <a:bodyPr/>
          <a:lstStyle/>
          <a:p>
            <a:fld id="{E8E51E0A-2634-4EDD-9753-F1654066877F}" type="datetimeFigureOut">
              <a:rPr lang="en-US" smtClean="0"/>
              <a:t>12/7/2023</a:t>
            </a:fld>
            <a:endParaRPr lang="en-US"/>
          </a:p>
        </p:txBody>
      </p:sp>
      <p:sp>
        <p:nvSpPr>
          <p:cNvPr id="5" name="Footer Placeholder 4">
            <a:extLst>
              <a:ext uri="{FF2B5EF4-FFF2-40B4-BE49-F238E27FC236}">
                <a16:creationId xmlns:a16="http://schemas.microsoft.com/office/drawing/2014/main" id="{36FBB679-A95B-4FEA-9C42-653DCE16CF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21C089-EA49-4F2E-BD84-ADC625F2F10F}"/>
              </a:ext>
            </a:extLst>
          </p:cNvPr>
          <p:cNvSpPr>
            <a:spLocks noGrp="1"/>
          </p:cNvSpPr>
          <p:nvPr>
            <p:ph type="sldNum" sz="quarter" idx="12"/>
          </p:nvPr>
        </p:nvSpPr>
        <p:spPr/>
        <p:txBody>
          <a:bodyPr/>
          <a:lstStyle/>
          <a:p>
            <a:fld id="{AF4CD22E-127A-4DAB-8DDC-548A674F7BC8}" type="slidenum">
              <a:rPr lang="en-US" smtClean="0"/>
              <a:t>‹#›</a:t>
            </a:fld>
            <a:endParaRPr lang="en-US"/>
          </a:p>
        </p:txBody>
      </p:sp>
    </p:spTree>
    <p:extLst>
      <p:ext uri="{BB962C8B-B14F-4D97-AF65-F5344CB8AC3E}">
        <p14:creationId xmlns:p14="http://schemas.microsoft.com/office/powerpoint/2010/main" val="90461929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ED3C8-492E-4F69-93F3-82F05D4A327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19283530-B313-46DA-B980-759BA7C3725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3D09EBF-1377-4074-A713-0754260C6AAC}"/>
              </a:ext>
            </a:extLst>
          </p:cNvPr>
          <p:cNvSpPr>
            <a:spLocks noGrp="1"/>
          </p:cNvSpPr>
          <p:nvPr>
            <p:ph type="dt" sz="half" idx="10"/>
          </p:nvPr>
        </p:nvSpPr>
        <p:spPr/>
        <p:txBody>
          <a:bodyPr/>
          <a:lstStyle/>
          <a:p>
            <a:fld id="{527FCDE4-2E34-4E85-AF56-96E86C2CE369}" type="datetimeFigureOut">
              <a:rPr lang="en-US" smtClean="0"/>
              <a:t>12/7/2023</a:t>
            </a:fld>
            <a:endParaRPr lang="en-US"/>
          </a:p>
        </p:txBody>
      </p:sp>
      <p:sp>
        <p:nvSpPr>
          <p:cNvPr id="5" name="Footer Placeholder 4">
            <a:extLst>
              <a:ext uri="{FF2B5EF4-FFF2-40B4-BE49-F238E27FC236}">
                <a16:creationId xmlns:a16="http://schemas.microsoft.com/office/drawing/2014/main" id="{9DB0F018-537E-424E-A3FA-ACB80EA68C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3D2509-3435-41EF-9EF5-8416163798D8}"/>
              </a:ext>
            </a:extLst>
          </p:cNvPr>
          <p:cNvSpPr>
            <a:spLocks noGrp="1"/>
          </p:cNvSpPr>
          <p:nvPr>
            <p:ph type="sldNum" sz="quarter" idx="12"/>
          </p:nvPr>
        </p:nvSpPr>
        <p:spPr/>
        <p:txBody>
          <a:bodyPr/>
          <a:lstStyle/>
          <a:p>
            <a:fld id="{60AC3A6D-A243-42AE-9333-430170253189}" type="slidenum">
              <a:rPr lang="en-US" smtClean="0"/>
              <a:t>‹#›</a:t>
            </a:fld>
            <a:endParaRPr lang="en-US"/>
          </a:p>
        </p:txBody>
      </p:sp>
    </p:spTree>
    <p:extLst>
      <p:ext uri="{BB962C8B-B14F-4D97-AF65-F5344CB8AC3E}">
        <p14:creationId xmlns:p14="http://schemas.microsoft.com/office/powerpoint/2010/main" val="379492262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3F24-3553-439D-836B-8093B4E2ACC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25B3DEE-4B17-4E16-8A64-0A83665E9F2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31AFA31-C0A6-4FBA-805D-27437D01AD22}"/>
              </a:ext>
            </a:extLst>
          </p:cNvPr>
          <p:cNvSpPr>
            <a:spLocks noGrp="1"/>
          </p:cNvSpPr>
          <p:nvPr>
            <p:ph type="dt" sz="half" idx="10"/>
          </p:nvPr>
        </p:nvSpPr>
        <p:spPr/>
        <p:txBody>
          <a:bodyPr/>
          <a:lstStyle/>
          <a:p>
            <a:fld id="{527FCDE4-2E34-4E85-AF56-96E86C2CE369}" type="datetimeFigureOut">
              <a:rPr lang="en-US" smtClean="0"/>
              <a:t>12/7/2023</a:t>
            </a:fld>
            <a:endParaRPr lang="en-US"/>
          </a:p>
        </p:txBody>
      </p:sp>
      <p:sp>
        <p:nvSpPr>
          <p:cNvPr id="5" name="Footer Placeholder 4">
            <a:extLst>
              <a:ext uri="{FF2B5EF4-FFF2-40B4-BE49-F238E27FC236}">
                <a16:creationId xmlns:a16="http://schemas.microsoft.com/office/drawing/2014/main" id="{B75D8FEA-1372-4E37-8CF5-2C409815F8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7DFE607-6F95-4856-AB59-5E27215AEFAC}"/>
              </a:ext>
            </a:extLst>
          </p:cNvPr>
          <p:cNvSpPr>
            <a:spLocks noGrp="1"/>
          </p:cNvSpPr>
          <p:nvPr>
            <p:ph type="sldNum" sz="quarter" idx="12"/>
          </p:nvPr>
        </p:nvSpPr>
        <p:spPr/>
        <p:txBody>
          <a:bodyPr/>
          <a:lstStyle/>
          <a:p>
            <a:fld id="{60AC3A6D-A243-42AE-9333-430170253189}" type="slidenum">
              <a:rPr lang="en-US" smtClean="0"/>
              <a:t>‹#›</a:t>
            </a:fld>
            <a:endParaRPr lang="en-US"/>
          </a:p>
        </p:txBody>
      </p:sp>
    </p:spTree>
    <p:extLst>
      <p:ext uri="{BB962C8B-B14F-4D97-AF65-F5344CB8AC3E}">
        <p14:creationId xmlns:p14="http://schemas.microsoft.com/office/powerpoint/2010/main" val="145377813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78AAA-537A-45E4-8D3F-CAE5C6AEFAC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B1792C4-00F7-4998-A952-926772E6C2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EA50C6C-D0FB-4380-A8DE-EB4065260897}"/>
              </a:ext>
            </a:extLst>
          </p:cNvPr>
          <p:cNvSpPr>
            <a:spLocks noGrp="1"/>
          </p:cNvSpPr>
          <p:nvPr>
            <p:ph type="dt" sz="half" idx="10"/>
          </p:nvPr>
        </p:nvSpPr>
        <p:spPr/>
        <p:txBody>
          <a:bodyPr/>
          <a:lstStyle/>
          <a:p>
            <a:fld id="{527FCDE4-2E34-4E85-AF56-96E86C2CE369}" type="datetimeFigureOut">
              <a:rPr lang="en-US" smtClean="0"/>
              <a:t>12/7/2023</a:t>
            </a:fld>
            <a:endParaRPr lang="en-US"/>
          </a:p>
        </p:txBody>
      </p:sp>
      <p:sp>
        <p:nvSpPr>
          <p:cNvPr id="5" name="Footer Placeholder 4">
            <a:extLst>
              <a:ext uri="{FF2B5EF4-FFF2-40B4-BE49-F238E27FC236}">
                <a16:creationId xmlns:a16="http://schemas.microsoft.com/office/drawing/2014/main" id="{5E856028-77C4-4004-85E9-608BB2ED07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0E197F-EC63-4498-A452-15F57F24187F}"/>
              </a:ext>
            </a:extLst>
          </p:cNvPr>
          <p:cNvSpPr>
            <a:spLocks noGrp="1"/>
          </p:cNvSpPr>
          <p:nvPr>
            <p:ph type="sldNum" sz="quarter" idx="12"/>
          </p:nvPr>
        </p:nvSpPr>
        <p:spPr/>
        <p:txBody>
          <a:bodyPr/>
          <a:lstStyle/>
          <a:p>
            <a:fld id="{60AC3A6D-A243-42AE-9333-430170253189}" type="slidenum">
              <a:rPr lang="en-US" smtClean="0"/>
              <a:t>‹#›</a:t>
            </a:fld>
            <a:endParaRPr lang="en-US"/>
          </a:p>
        </p:txBody>
      </p:sp>
    </p:spTree>
    <p:extLst>
      <p:ext uri="{BB962C8B-B14F-4D97-AF65-F5344CB8AC3E}">
        <p14:creationId xmlns:p14="http://schemas.microsoft.com/office/powerpoint/2010/main" val="403217908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97D63-3DFF-4F30-A0E9-A214FBD5F9E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0563CAD-1892-4CF6-9AD6-275BAAD511E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428A0E-4050-453C-AD3B-944206A18B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3A69F67-2E7C-496C-9610-0FB7E58C3F97}"/>
              </a:ext>
            </a:extLst>
          </p:cNvPr>
          <p:cNvSpPr>
            <a:spLocks noGrp="1"/>
          </p:cNvSpPr>
          <p:nvPr>
            <p:ph type="dt" sz="half" idx="10"/>
          </p:nvPr>
        </p:nvSpPr>
        <p:spPr/>
        <p:txBody>
          <a:bodyPr/>
          <a:lstStyle/>
          <a:p>
            <a:fld id="{527FCDE4-2E34-4E85-AF56-96E86C2CE369}" type="datetimeFigureOut">
              <a:rPr lang="en-US" smtClean="0"/>
              <a:t>12/7/2023</a:t>
            </a:fld>
            <a:endParaRPr lang="en-US"/>
          </a:p>
        </p:txBody>
      </p:sp>
      <p:sp>
        <p:nvSpPr>
          <p:cNvPr id="6" name="Footer Placeholder 5">
            <a:extLst>
              <a:ext uri="{FF2B5EF4-FFF2-40B4-BE49-F238E27FC236}">
                <a16:creationId xmlns:a16="http://schemas.microsoft.com/office/drawing/2014/main" id="{B1168E99-B4FF-4594-97EF-F942B5E9BBF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F583228-262C-4634-9E80-90163854BCF6}"/>
              </a:ext>
            </a:extLst>
          </p:cNvPr>
          <p:cNvSpPr>
            <a:spLocks noGrp="1"/>
          </p:cNvSpPr>
          <p:nvPr>
            <p:ph type="sldNum" sz="quarter" idx="12"/>
          </p:nvPr>
        </p:nvSpPr>
        <p:spPr/>
        <p:txBody>
          <a:bodyPr/>
          <a:lstStyle/>
          <a:p>
            <a:fld id="{60AC3A6D-A243-42AE-9333-430170253189}" type="slidenum">
              <a:rPr lang="en-US" smtClean="0"/>
              <a:t>‹#›</a:t>
            </a:fld>
            <a:endParaRPr lang="en-US"/>
          </a:p>
        </p:txBody>
      </p:sp>
    </p:spTree>
    <p:extLst>
      <p:ext uri="{BB962C8B-B14F-4D97-AF65-F5344CB8AC3E}">
        <p14:creationId xmlns:p14="http://schemas.microsoft.com/office/powerpoint/2010/main" val="325089517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5B081-1C44-437C-82C3-7D0F087BEA6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93B660B3-7BE9-4798-BA92-5ED2CF3D9AC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C79157-DE03-4B72-A3E2-E1820500F0F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59F078C-846F-475E-A20D-4BF4F40DF70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0CDD10B-CD9C-4132-A52D-A929B301593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5E204C0-BB8B-4A3B-A1CB-C2E4525DF62A}"/>
              </a:ext>
            </a:extLst>
          </p:cNvPr>
          <p:cNvSpPr>
            <a:spLocks noGrp="1"/>
          </p:cNvSpPr>
          <p:nvPr>
            <p:ph type="dt" sz="half" idx="10"/>
          </p:nvPr>
        </p:nvSpPr>
        <p:spPr/>
        <p:txBody>
          <a:bodyPr/>
          <a:lstStyle/>
          <a:p>
            <a:fld id="{527FCDE4-2E34-4E85-AF56-96E86C2CE369}" type="datetimeFigureOut">
              <a:rPr lang="en-US" smtClean="0"/>
              <a:t>12/7/2023</a:t>
            </a:fld>
            <a:endParaRPr lang="en-US"/>
          </a:p>
        </p:txBody>
      </p:sp>
      <p:sp>
        <p:nvSpPr>
          <p:cNvPr id="8" name="Footer Placeholder 7">
            <a:extLst>
              <a:ext uri="{FF2B5EF4-FFF2-40B4-BE49-F238E27FC236}">
                <a16:creationId xmlns:a16="http://schemas.microsoft.com/office/drawing/2014/main" id="{F5187314-FDFA-481B-939D-FD7E3119125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233A14-E13C-4722-865D-FFB2DE288B30}"/>
              </a:ext>
            </a:extLst>
          </p:cNvPr>
          <p:cNvSpPr>
            <a:spLocks noGrp="1"/>
          </p:cNvSpPr>
          <p:nvPr>
            <p:ph type="sldNum" sz="quarter" idx="12"/>
          </p:nvPr>
        </p:nvSpPr>
        <p:spPr/>
        <p:txBody>
          <a:bodyPr/>
          <a:lstStyle/>
          <a:p>
            <a:fld id="{60AC3A6D-A243-42AE-9333-430170253189}" type="slidenum">
              <a:rPr lang="en-US" smtClean="0"/>
              <a:t>‹#›</a:t>
            </a:fld>
            <a:endParaRPr lang="en-US"/>
          </a:p>
        </p:txBody>
      </p:sp>
    </p:spTree>
    <p:extLst>
      <p:ext uri="{BB962C8B-B14F-4D97-AF65-F5344CB8AC3E}">
        <p14:creationId xmlns:p14="http://schemas.microsoft.com/office/powerpoint/2010/main" val="52227354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37A30-0556-41D4-B4D0-ADBD584410B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B96C0FA-8BD8-46F3-9991-94599B1A9F66}"/>
              </a:ext>
            </a:extLst>
          </p:cNvPr>
          <p:cNvSpPr>
            <a:spLocks noGrp="1"/>
          </p:cNvSpPr>
          <p:nvPr>
            <p:ph type="dt" sz="half" idx="10"/>
          </p:nvPr>
        </p:nvSpPr>
        <p:spPr/>
        <p:txBody>
          <a:bodyPr/>
          <a:lstStyle/>
          <a:p>
            <a:fld id="{527FCDE4-2E34-4E85-AF56-96E86C2CE369}" type="datetimeFigureOut">
              <a:rPr lang="en-US" smtClean="0"/>
              <a:t>12/7/2023</a:t>
            </a:fld>
            <a:endParaRPr lang="en-US"/>
          </a:p>
        </p:txBody>
      </p:sp>
      <p:sp>
        <p:nvSpPr>
          <p:cNvPr id="4" name="Footer Placeholder 3">
            <a:extLst>
              <a:ext uri="{FF2B5EF4-FFF2-40B4-BE49-F238E27FC236}">
                <a16:creationId xmlns:a16="http://schemas.microsoft.com/office/drawing/2014/main" id="{10F90FC4-068B-4926-95BC-B5623DECE9E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8E4C887-96A6-4001-8E57-AFD5D15F8952}"/>
              </a:ext>
            </a:extLst>
          </p:cNvPr>
          <p:cNvSpPr>
            <a:spLocks noGrp="1"/>
          </p:cNvSpPr>
          <p:nvPr>
            <p:ph type="sldNum" sz="quarter" idx="12"/>
          </p:nvPr>
        </p:nvSpPr>
        <p:spPr/>
        <p:txBody>
          <a:bodyPr/>
          <a:lstStyle/>
          <a:p>
            <a:fld id="{60AC3A6D-A243-42AE-9333-430170253189}" type="slidenum">
              <a:rPr lang="en-US" smtClean="0"/>
              <a:t>‹#›</a:t>
            </a:fld>
            <a:endParaRPr lang="en-US"/>
          </a:p>
        </p:txBody>
      </p:sp>
    </p:spTree>
    <p:extLst>
      <p:ext uri="{BB962C8B-B14F-4D97-AF65-F5344CB8AC3E}">
        <p14:creationId xmlns:p14="http://schemas.microsoft.com/office/powerpoint/2010/main" val="227645383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A4B56F-B4E9-4C4C-87CF-4DE3AE7160AF}"/>
              </a:ext>
            </a:extLst>
          </p:cNvPr>
          <p:cNvSpPr>
            <a:spLocks noGrp="1"/>
          </p:cNvSpPr>
          <p:nvPr>
            <p:ph type="dt" sz="half" idx="10"/>
          </p:nvPr>
        </p:nvSpPr>
        <p:spPr/>
        <p:txBody>
          <a:bodyPr/>
          <a:lstStyle/>
          <a:p>
            <a:fld id="{527FCDE4-2E34-4E85-AF56-96E86C2CE369}" type="datetimeFigureOut">
              <a:rPr lang="en-US" smtClean="0"/>
              <a:t>12/7/2023</a:t>
            </a:fld>
            <a:endParaRPr lang="en-US"/>
          </a:p>
        </p:txBody>
      </p:sp>
      <p:sp>
        <p:nvSpPr>
          <p:cNvPr id="3" name="Footer Placeholder 2">
            <a:extLst>
              <a:ext uri="{FF2B5EF4-FFF2-40B4-BE49-F238E27FC236}">
                <a16:creationId xmlns:a16="http://schemas.microsoft.com/office/drawing/2014/main" id="{1D506409-9C29-46D6-9F9B-BFF1418B546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23603CE-368A-4433-8788-376072FD305B}"/>
              </a:ext>
            </a:extLst>
          </p:cNvPr>
          <p:cNvSpPr>
            <a:spLocks noGrp="1"/>
          </p:cNvSpPr>
          <p:nvPr>
            <p:ph type="sldNum" sz="quarter" idx="12"/>
          </p:nvPr>
        </p:nvSpPr>
        <p:spPr/>
        <p:txBody>
          <a:bodyPr/>
          <a:lstStyle/>
          <a:p>
            <a:fld id="{60AC3A6D-A243-42AE-9333-430170253189}" type="slidenum">
              <a:rPr lang="en-US" smtClean="0"/>
              <a:t>‹#›</a:t>
            </a:fld>
            <a:endParaRPr lang="en-US"/>
          </a:p>
        </p:txBody>
      </p:sp>
    </p:spTree>
    <p:extLst>
      <p:ext uri="{BB962C8B-B14F-4D97-AF65-F5344CB8AC3E}">
        <p14:creationId xmlns:p14="http://schemas.microsoft.com/office/powerpoint/2010/main" val="331771812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DB653-CD65-4E71-A2FE-3EF84669AC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89DEDA6-50CB-4390-8677-46D86D89EF7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4BE9A76-BE6F-4D36-83B3-F6D156BB1C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7B17B1-EFBF-4B11-AF9A-82200F9EBFF7}"/>
              </a:ext>
            </a:extLst>
          </p:cNvPr>
          <p:cNvSpPr>
            <a:spLocks noGrp="1"/>
          </p:cNvSpPr>
          <p:nvPr>
            <p:ph type="dt" sz="half" idx="10"/>
          </p:nvPr>
        </p:nvSpPr>
        <p:spPr/>
        <p:txBody>
          <a:bodyPr/>
          <a:lstStyle/>
          <a:p>
            <a:fld id="{527FCDE4-2E34-4E85-AF56-96E86C2CE369}" type="datetimeFigureOut">
              <a:rPr lang="en-US" smtClean="0"/>
              <a:t>12/7/2023</a:t>
            </a:fld>
            <a:endParaRPr lang="en-US"/>
          </a:p>
        </p:txBody>
      </p:sp>
      <p:sp>
        <p:nvSpPr>
          <p:cNvPr id="6" name="Footer Placeholder 5">
            <a:extLst>
              <a:ext uri="{FF2B5EF4-FFF2-40B4-BE49-F238E27FC236}">
                <a16:creationId xmlns:a16="http://schemas.microsoft.com/office/drawing/2014/main" id="{0619C5D7-1BBA-4C82-97AC-71A881054A3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38AFD4-06A2-4018-A093-20AB88003329}"/>
              </a:ext>
            </a:extLst>
          </p:cNvPr>
          <p:cNvSpPr>
            <a:spLocks noGrp="1"/>
          </p:cNvSpPr>
          <p:nvPr>
            <p:ph type="sldNum" sz="quarter" idx="12"/>
          </p:nvPr>
        </p:nvSpPr>
        <p:spPr/>
        <p:txBody>
          <a:bodyPr/>
          <a:lstStyle/>
          <a:p>
            <a:fld id="{60AC3A6D-A243-42AE-9333-430170253189}" type="slidenum">
              <a:rPr lang="en-US" smtClean="0"/>
              <a:t>‹#›</a:t>
            </a:fld>
            <a:endParaRPr lang="en-US"/>
          </a:p>
        </p:txBody>
      </p:sp>
    </p:spTree>
    <p:extLst>
      <p:ext uri="{BB962C8B-B14F-4D97-AF65-F5344CB8AC3E}">
        <p14:creationId xmlns:p14="http://schemas.microsoft.com/office/powerpoint/2010/main" val="180154844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6835D-2D87-4766-A8C0-9BA8C7C228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72C2453B-0BEC-4C14-8935-C956F4002F9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504EB13-B330-46B1-B0F7-10405BF4CA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87AB56-DC6A-4FF3-BFE4-81FFED1BAF29}"/>
              </a:ext>
            </a:extLst>
          </p:cNvPr>
          <p:cNvSpPr>
            <a:spLocks noGrp="1"/>
          </p:cNvSpPr>
          <p:nvPr>
            <p:ph type="dt" sz="half" idx="10"/>
          </p:nvPr>
        </p:nvSpPr>
        <p:spPr/>
        <p:txBody>
          <a:bodyPr/>
          <a:lstStyle/>
          <a:p>
            <a:fld id="{527FCDE4-2E34-4E85-AF56-96E86C2CE369}" type="datetimeFigureOut">
              <a:rPr lang="en-US" smtClean="0"/>
              <a:t>12/7/2023</a:t>
            </a:fld>
            <a:endParaRPr lang="en-US"/>
          </a:p>
        </p:txBody>
      </p:sp>
      <p:sp>
        <p:nvSpPr>
          <p:cNvPr id="6" name="Footer Placeholder 5">
            <a:extLst>
              <a:ext uri="{FF2B5EF4-FFF2-40B4-BE49-F238E27FC236}">
                <a16:creationId xmlns:a16="http://schemas.microsoft.com/office/drawing/2014/main" id="{DEA7DFBD-BADD-40A8-8FFB-5E309EBDA4C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48C0C35-9F15-4508-8B12-15205CA73962}"/>
              </a:ext>
            </a:extLst>
          </p:cNvPr>
          <p:cNvSpPr>
            <a:spLocks noGrp="1"/>
          </p:cNvSpPr>
          <p:nvPr>
            <p:ph type="sldNum" sz="quarter" idx="12"/>
          </p:nvPr>
        </p:nvSpPr>
        <p:spPr/>
        <p:txBody>
          <a:bodyPr/>
          <a:lstStyle/>
          <a:p>
            <a:fld id="{60AC3A6D-A243-42AE-9333-430170253189}" type="slidenum">
              <a:rPr lang="en-US" smtClean="0"/>
              <a:t>‹#›</a:t>
            </a:fld>
            <a:endParaRPr lang="en-US"/>
          </a:p>
        </p:txBody>
      </p:sp>
    </p:spTree>
    <p:extLst>
      <p:ext uri="{BB962C8B-B14F-4D97-AF65-F5344CB8AC3E}">
        <p14:creationId xmlns:p14="http://schemas.microsoft.com/office/powerpoint/2010/main" val="387205750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25325-C65F-4905-9958-849421A90E7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7A53FB0-3E8F-42A2-91BA-B5BC8AC599C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6790A80-EE1C-4F87-B6E9-6E90216F4C62}"/>
              </a:ext>
            </a:extLst>
          </p:cNvPr>
          <p:cNvSpPr>
            <a:spLocks noGrp="1"/>
          </p:cNvSpPr>
          <p:nvPr>
            <p:ph type="dt" sz="half" idx="10"/>
          </p:nvPr>
        </p:nvSpPr>
        <p:spPr/>
        <p:txBody>
          <a:bodyPr/>
          <a:lstStyle/>
          <a:p>
            <a:fld id="{527FCDE4-2E34-4E85-AF56-96E86C2CE369}" type="datetimeFigureOut">
              <a:rPr lang="en-US" smtClean="0"/>
              <a:t>12/7/2023</a:t>
            </a:fld>
            <a:endParaRPr lang="en-US"/>
          </a:p>
        </p:txBody>
      </p:sp>
      <p:sp>
        <p:nvSpPr>
          <p:cNvPr id="5" name="Footer Placeholder 4">
            <a:extLst>
              <a:ext uri="{FF2B5EF4-FFF2-40B4-BE49-F238E27FC236}">
                <a16:creationId xmlns:a16="http://schemas.microsoft.com/office/drawing/2014/main" id="{272916D4-1F6B-48EF-8A2D-E4279A8697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87381C-99A4-41CF-83DF-251DDC4F5714}"/>
              </a:ext>
            </a:extLst>
          </p:cNvPr>
          <p:cNvSpPr>
            <a:spLocks noGrp="1"/>
          </p:cNvSpPr>
          <p:nvPr>
            <p:ph type="sldNum" sz="quarter" idx="12"/>
          </p:nvPr>
        </p:nvSpPr>
        <p:spPr/>
        <p:txBody>
          <a:bodyPr/>
          <a:lstStyle/>
          <a:p>
            <a:fld id="{60AC3A6D-A243-42AE-9333-430170253189}" type="slidenum">
              <a:rPr lang="en-US" smtClean="0"/>
              <a:t>‹#›</a:t>
            </a:fld>
            <a:endParaRPr lang="en-US"/>
          </a:p>
        </p:txBody>
      </p:sp>
    </p:spTree>
    <p:extLst>
      <p:ext uri="{BB962C8B-B14F-4D97-AF65-F5344CB8AC3E}">
        <p14:creationId xmlns:p14="http://schemas.microsoft.com/office/powerpoint/2010/main" val="70819065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FB35332-0149-4377-B7BB-E06DA2601ED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291C176-490F-4FED-B92E-FA467D76826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A8BD2DA-990C-4821-9702-D4A7F3C7FA40}"/>
              </a:ext>
            </a:extLst>
          </p:cNvPr>
          <p:cNvSpPr>
            <a:spLocks noGrp="1"/>
          </p:cNvSpPr>
          <p:nvPr>
            <p:ph type="dt" sz="half" idx="10"/>
          </p:nvPr>
        </p:nvSpPr>
        <p:spPr/>
        <p:txBody>
          <a:bodyPr/>
          <a:lstStyle/>
          <a:p>
            <a:fld id="{527FCDE4-2E34-4E85-AF56-96E86C2CE369}" type="datetimeFigureOut">
              <a:rPr lang="en-US" smtClean="0"/>
              <a:t>12/7/2023</a:t>
            </a:fld>
            <a:endParaRPr lang="en-US"/>
          </a:p>
        </p:txBody>
      </p:sp>
      <p:sp>
        <p:nvSpPr>
          <p:cNvPr id="5" name="Footer Placeholder 4">
            <a:extLst>
              <a:ext uri="{FF2B5EF4-FFF2-40B4-BE49-F238E27FC236}">
                <a16:creationId xmlns:a16="http://schemas.microsoft.com/office/drawing/2014/main" id="{BE0B0559-AD36-4FD0-8EAC-659A68BF86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1744539-C9A7-4089-8193-BA463295F781}"/>
              </a:ext>
            </a:extLst>
          </p:cNvPr>
          <p:cNvSpPr>
            <a:spLocks noGrp="1"/>
          </p:cNvSpPr>
          <p:nvPr>
            <p:ph type="sldNum" sz="quarter" idx="12"/>
          </p:nvPr>
        </p:nvSpPr>
        <p:spPr/>
        <p:txBody>
          <a:bodyPr/>
          <a:lstStyle/>
          <a:p>
            <a:fld id="{60AC3A6D-A243-42AE-9333-430170253189}" type="slidenum">
              <a:rPr lang="en-US" smtClean="0"/>
              <a:t>‹#›</a:t>
            </a:fld>
            <a:endParaRPr lang="en-US"/>
          </a:p>
        </p:txBody>
      </p:sp>
    </p:spTree>
    <p:extLst>
      <p:ext uri="{BB962C8B-B14F-4D97-AF65-F5344CB8AC3E}">
        <p14:creationId xmlns:p14="http://schemas.microsoft.com/office/powerpoint/2010/main" val="17552928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2.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3.xml"/><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5.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0EB6FCB-6CC6-4975-9755-69ABB9C15097}" type="datetimeFigureOut">
              <a:rPr lang="en-US" smtClean="0"/>
              <a:t>12/7/2023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FAD39B-5A44-44DA-A967-458605B77F6A}" type="slidenum">
              <a:rPr lang="en-US" smtClean="0"/>
              <a:t>‹#›</a:t>
            </a:fld>
            <a:endParaRPr lang="en-US"/>
          </a:p>
        </p:txBody>
      </p:sp>
    </p:spTree>
    <p:extLst>
      <p:ext uri="{BB962C8B-B14F-4D97-AF65-F5344CB8AC3E}">
        <p14:creationId xmlns:p14="http://schemas.microsoft.com/office/powerpoint/2010/main" val="3099546650"/>
      </p:ext>
    </p:extLst>
  </p:cSld>
  <p:clrMap bg1="lt1" tx1="dk1" bg2="lt2" tx2="dk2" accent1="accent1" accent2="accent2" accent3="accent3" accent4="accent4" accent5="accent5" accent6="accent6" hlink="hlink" folHlink="folHlink"/>
  <p:sldLayoutIdLst>
    <p:sldLayoutId id="2147483950" r:id="rId1"/>
    <p:sldLayoutId id="2147483951" r:id="rId2"/>
    <p:sldLayoutId id="2147483952" r:id="rId3"/>
    <p:sldLayoutId id="2147483953" r:id="rId4"/>
    <p:sldLayoutId id="2147483954" r:id="rId5"/>
    <p:sldLayoutId id="2147483955" r:id="rId6"/>
    <p:sldLayoutId id="2147483956" r:id="rId7"/>
    <p:sldLayoutId id="2147483957" r:id="rId8"/>
    <p:sldLayoutId id="2147483958" r:id="rId9"/>
    <p:sldLayoutId id="2147483959" r:id="rId10"/>
    <p:sldLayoutId id="214748396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3816DF-213E-421B-92D3-C068DBB023D6}" type="datetime8">
              <a:rPr lang="en-US" smtClean="0">
                <a:solidFill>
                  <a:srgbClr val="4F271C"/>
                </a:solidFill>
              </a:rPr>
              <a:pPr/>
              <a:t>12/7/2023 4:43 PM</a:t>
            </a:fld>
            <a:endParaRPr lang="en-US" dirty="0">
              <a:solidFill>
                <a:srgbClr val="4F271C"/>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solidFill>
                <a:srgbClr val="4F271C"/>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2AC53DF-4216-466D-99A7-94400E6C2A25}" type="slidenum">
              <a:rPr lang="en-US" sz="1200" smtClean="0">
                <a:solidFill>
                  <a:srgbClr val="4F271C"/>
                </a:solidFill>
              </a:rPr>
              <a:pPr/>
              <a:t>‹#›</a:t>
            </a:fld>
            <a:endParaRPr lang="en-US" dirty="0"/>
          </a:p>
        </p:txBody>
      </p:sp>
    </p:spTree>
    <p:extLst>
      <p:ext uri="{BB962C8B-B14F-4D97-AF65-F5344CB8AC3E}">
        <p14:creationId xmlns:p14="http://schemas.microsoft.com/office/powerpoint/2010/main" val="280845413"/>
      </p:ext>
    </p:extLst>
  </p:cSld>
  <p:clrMap bg1="lt1" tx1="dk1" bg2="lt2" tx2="dk2" accent1="accent1" accent2="accent2" accent3="accent3" accent4="accent4" accent5="accent5" accent6="accent6" hlink="hlink" folHlink="folHlink"/>
  <p:sldLayoutIdLst>
    <p:sldLayoutId id="2147483962" r:id="rId1"/>
    <p:sldLayoutId id="2147483963" r:id="rId2"/>
    <p:sldLayoutId id="2147483964" r:id="rId3"/>
    <p:sldLayoutId id="2147483965" r:id="rId4"/>
    <p:sldLayoutId id="2147483966" r:id="rId5"/>
    <p:sldLayoutId id="2147483967" r:id="rId6"/>
    <p:sldLayoutId id="2147483968" r:id="rId7"/>
    <p:sldLayoutId id="2147483969" r:id="rId8"/>
    <p:sldLayoutId id="2147483970" r:id="rId9"/>
    <p:sldLayoutId id="2147483971" r:id="rId10"/>
    <p:sldLayoutId id="2147483972" r:id="rId11"/>
    <p:sldLayoutId id="21474839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1CBB619-455A-45F6-B364-7A8C79E5F2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1BD46E4-7B15-41B7-BA21-38AEEE6414C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46EB8B6-86DC-44C1-BC0E-A030B4C8D4B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3816DF-213E-421B-92D3-C068DBB023D6}" type="datetime8">
              <a:rPr lang="en-US" smtClean="0">
                <a:solidFill>
                  <a:srgbClr val="4F271C"/>
                </a:solidFill>
              </a:rPr>
              <a:pPr/>
              <a:t>12/7/2023 4:43 PM</a:t>
            </a:fld>
            <a:endParaRPr lang="en-US" dirty="0">
              <a:solidFill>
                <a:srgbClr val="4F271C"/>
              </a:solidFill>
            </a:endParaRPr>
          </a:p>
        </p:txBody>
      </p:sp>
      <p:sp>
        <p:nvSpPr>
          <p:cNvPr id="5" name="Footer Placeholder 4">
            <a:extLst>
              <a:ext uri="{FF2B5EF4-FFF2-40B4-BE49-F238E27FC236}">
                <a16:creationId xmlns:a16="http://schemas.microsoft.com/office/drawing/2014/main" id="{30AE55D8-3140-4689-89E0-0431052407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solidFill>
                <a:srgbClr val="4F271C"/>
              </a:solidFill>
            </a:endParaRPr>
          </a:p>
        </p:txBody>
      </p:sp>
      <p:sp>
        <p:nvSpPr>
          <p:cNvPr id="6" name="Slide Number Placeholder 5">
            <a:extLst>
              <a:ext uri="{FF2B5EF4-FFF2-40B4-BE49-F238E27FC236}">
                <a16:creationId xmlns:a16="http://schemas.microsoft.com/office/drawing/2014/main" id="{F84689F8-E6EF-4104-BD56-6D3A65E55C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2AC53DF-4216-466D-99A7-94400E6C2A25}" type="slidenum">
              <a:rPr lang="en-US" sz="1200" smtClean="0">
                <a:solidFill>
                  <a:srgbClr val="4F271C"/>
                </a:solidFill>
              </a:rPr>
              <a:pPr/>
              <a:t>‹#›</a:t>
            </a:fld>
            <a:endParaRPr lang="en-US" dirty="0"/>
          </a:p>
        </p:txBody>
      </p:sp>
    </p:spTree>
    <p:extLst>
      <p:ext uri="{BB962C8B-B14F-4D97-AF65-F5344CB8AC3E}">
        <p14:creationId xmlns:p14="http://schemas.microsoft.com/office/powerpoint/2010/main" val="3850566384"/>
      </p:ext>
    </p:extLst>
  </p:cSld>
  <p:clrMap bg1="lt1" tx1="dk1" bg2="lt2" tx2="dk2" accent1="accent1" accent2="accent2" accent3="accent3" accent4="accent4" accent5="accent5" accent6="accent6" hlink="hlink" folHlink="folHlink"/>
  <p:sldLayoutIdLst>
    <p:sldLayoutId id="2147483993" r:id="rId1"/>
    <p:sldLayoutId id="2147483994" r:id="rId2"/>
    <p:sldLayoutId id="2147483995" r:id="rId3"/>
    <p:sldLayoutId id="2147483996" r:id="rId4"/>
    <p:sldLayoutId id="2147483997" r:id="rId5"/>
    <p:sldLayoutId id="2147483998" r:id="rId6"/>
    <p:sldLayoutId id="2147483999" r:id="rId7"/>
    <p:sldLayoutId id="2147484000" r:id="rId8"/>
    <p:sldLayoutId id="2147484001" r:id="rId9"/>
    <p:sldLayoutId id="2147484002" r:id="rId10"/>
    <p:sldLayoutId id="214748400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E516E74-199A-4521-BA0C-757A7B03B5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3D62BE7-0C5E-48B1-859D-267CB05F4B1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9406E61-6CA7-4C3F-8560-08C85885FB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E51E0A-2634-4EDD-9753-F1654066877F}" type="datetimeFigureOut">
              <a:rPr lang="en-US" smtClean="0"/>
              <a:t>12/7/2023</a:t>
            </a:fld>
            <a:endParaRPr lang="en-US"/>
          </a:p>
        </p:txBody>
      </p:sp>
      <p:sp>
        <p:nvSpPr>
          <p:cNvPr id="5" name="Footer Placeholder 4">
            <a:extLst>
              <a:ext uri="{FF2B5EF4-FFF2-40B4-BE49-F238E27FC236}">
                <a16:creationId xmlns:a16="http://schemas.microsoft.com/office/drawing/2014/main" id="{3D613A73-FD7E-40BA-992D-DF9A22C49CE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CE9866F-9B75-49DC-9284-4B6DB42FE8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4CD22E-127A-4DAB-8DDC-548A674F7BC8}" type="slidenum">
              <a:rPr lang="en-US" smtClean="0"/>
              <a:t>‹#›</a:t>
            </a:fld>
            <a:endParaRPr lang="en-US"/>
          </a:p>
        </p:txBody>
      </p:sp>
    </p:spTree>
    <p:extLst>
      <p:ext uri="{BB962C8B-B14F-4D97-AF65-F5344CB8AC3E}">
        <p14:creationId xmlns:p14="http://schemas.microsoft.com/office/powerpoint/2010/main" val="763624036"/>
      </p:ext>
    </p:extLst>
  </p:cSld>
  <p:clrMap bg1="lt1" tx1="dk1" bg2="lt2" tx2="dk2" accent1="accent1" accent2="accent2" accent3="accent3" accent4="accent4" accent5="accent5" accent6="accent6" hlink="hlink" folHlink="folHlink"/>
  <p:sldLayoutIdLst>
    <p:sldLayoutId id="2147484005" r:id="rId1"/>
    <p:sldLayoutId id="2147484006" r:id="rId2"/>
    <p:sldLayoutId id="2147484007" r:id="rId3"/>
    <p:sldLayoutId id="2147484008" r:id="rId4"/>
    <p:sldLayoutId id="2147484009" r:id="rId5"/>
    <p:sldLayoutId id="2147484010" r:id="rId6"/>
    <p:sldLayoutId id="2147484011" r:id="rId7"/>
    <p:sldLayoutId id="2147484012" r:id="rId8"/>
    <p:sldLayoutId id="2147484013" r:id="rId9"/>
    <p:sldLayoutId id="2147484014" r:id="rId10"/>
    <p:sldLayoutId id="214748401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08CBF86-DD31-4EA7-8C7A-561E93D76B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93C50CA-7092-42AD-B094-D459F83E6CB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DD090F8-8C45-4EEF-AA3A-3040A419AEF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7FCDE4-2E34-4E85-AF56-96E86C2CE369}" type="datetimeFigureOut">
              <a:rPr lang="en-US" smtClean="0"/>
              <a:t>12/7/2023</a:t>
            </a:fld>
            <a:endParaRPr lang="en-US"/>
          </a:p>
        </p:txBody>
      </p:sp>
      <p:sp>
        <p:nvSpPr>
          <p:cNvPr id="5" name="Footer Placeholder 4">
            <a:extLst>
              <a:ext uri="{FF2B5EF4-FFF2-40B4-BE49-F238E27FC236}">
                <a16:creationId xmlns:a16="http://schemas.microsoft.com/office/drawing/2014/main" id="{21914075-964B-4296-B49F-9E434946683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28972BE-3E6F-4495-A6B7-2A3526FF19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AC3A6D-A243-42AE-9333-430170253189}" type="slidenum">
              <a:rPr lang="en-US" smtClean="0"/>
              <a:t>‹#›</a:t>
            </a:fld>
            <a:endParaRPr lang="en-US"/>
          </a:p>
        </p:txBody>
      </p:sp>
    </p:spTree>
    <p:extLst>
      <p:ext uri="{BB962C8B-B14F-4D97-AF65-F5344CB8AC3E}">
        <p14:creationId xmlns:p14="http://schemas.microsoft.com/office/powerpoint/2010/main" val="4056552182"/>
      </p:ext>
    </p:extLst>
  </p:cSld>
  <p:clrMap bg1="lt1" tx1="dk1" bg2="lt2" tx2="dk2" accent1="accent1" accent2="accent2" accent3="accent3" accent4="accent4" accent5="accent5" accent6="accent6" hlink="hlink" folHlink="folHlink"/>
  <p:sldLayoutIdLst>
    <p:sldLayoutId id="2147484017" r:id="rId1"/>
    <p:sldLayoutId id="2147484018" r:id="rId2"/>
    <p:sldLayoutId id="2147484019" r:id="rId3"/>
    <p:sldLayoutId id="2147484020" r:id="rId4"/>
    <p:sldLayoutId id="2147484021" r:id="rId5"/>
    <p:sldLayoutId id="2147484022" r:id="rId6"/>
    <p:sldLayoutId id="2147484023" r:id="rId7"/>
    <p:sldLayoutId id="2147484024" r:id="rId8"/>
    <p:sldLayoutId id="2147484025" r:id="rId9"/>
    <p:sldLayoutId id="2147484026" r:id="rId10"/>
    <p:sldLayoutId id="214748402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1.xml"/><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8.gif"/><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22.png"/><Relationship Id="rId4" Type="http://schemas.openxmlformats.org/officeDocument/2006/relationships/image" Target="../media/image21.png"/></Relationships>
</file>

<file path=ppt/slides/_rels/slide1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22.png"/><Relationship Id="rId4" Type="http://schemas.openxmlformats.org/officeDocument/2006/relationships/image" Target="../media/image26.png"/></Relationships>
</file>

<file path=ppt/slides/_rels/slide2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29.png"/></Relationships>
</file>

<file path=ppt/slides/_rels/slide2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mp4"/><Relationship Id="rId1" Type="http://schemas.openxmlformats.org/officeDocument/2006/relationships/video" Target="NULL" TargetMode="Externa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notesSlide" Target="../notesSlides/notesSlide13.xml"/></Relationships>
</file>

<file path=ppt/slides/_rels/slide25.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4.xml"/><Relationship Id="rId1" Type="http://schemas.openxmlformats.org/officeDocument/2006/relationships/slideLayout" Target="../slideLayouts/slideLayout4.xml"/><Relationship Id="rId5" Type="http://schemas.openxmlformats.org/officeDocument/2006/relationships/image" Target="../media/image36.png"/><Relationship Id="rId4" Type="http://schemas.openxmlformats.org/officeDocument/2006/relationships/image" Target="../media/image35.png"/></Relationships>
</file>

<file path=ppt/slides/_rels/slide2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1.xml"/><Relationship Id="rId5" Type="http://schemas.openxmlformats.org/officeDocument/2006/relationships/image" Target="../media/image22.png"/><Relationship Id="rId4" Type="http://schemas.openxmlformats.org/officeDocument/2006/relationships/image" Target="../media/image26.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39.JPG"/><Relationship Id="rId4" Type="http://schemas.openxmlformats.org/officeDocument/2006/relationships/image" Target="../media/image38.JPG"/></Relationships>
</file>

<file path=ppt/slides/_rels/slide2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42.jpeg"/><Relationship Id="rId4" Type="http://schemas.openxmlformats.org/officeDocument/2006/relationships/image" Target="../media/image41.JPG"/></Relationships>
</file>

<file path=ppt/slides/_rels/slide30.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44.JPG"/></Relationships>
</file>

<file path=ppt/slides/_rels/slide31.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46.JPG"/></Relationships>
</file>

<file path=ppt/slides/_rels/slide32.xml.rels><?xml version="1.0" encoding="UTF-8" standalone="yes"?>
<Relationships xmlns="http://schemas.openxmlformats.org/package/2006/relationships"><Relationship Id="rId3" Type="http://schemas.openxmlformats.org/officeDocument/2006/relationships/image" Target="../media/image47.JP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48.JPG"/></Relationships>
</file>

<file path=ppt/slides/_rels/slide33.xml.rels><?xml version="1.0" encoding="UTF-8" standalone="yes"?>
<Relationships xmlns="http://schemas.openxmlformats.org/package/2006/relationships"><Relationship Id="rId3" Type="http://schemas.openxmlformats.org/officeDocument/2006/relationships/image" Target="../media/image49.JP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51.JPG"/><Relationship Id="rId4" Type="http://schemas.openxmlformats.org/officeDocument/2006/relationships/image" Target="../media/image50.JPG"/></Relationships>
</file>

<file path=ppt/slides/_rels/slide34.xml.rels><?xml version="1.0" encoding="UTF-8" standalone="yes"?>
<Relationships xmlns="http://schemas.openxmlformats.org/package/2006/relationships"><Relationship Id="rId3" Type="http://schemas.openxmlformats.org/officeDocument/2006/relationships/image" Target="../media/image52.JP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54.JPG"/><Relationship Id="rId4" Type="http://schemas.openxmlformats.org/officeDocument/2006/relationships/image" Target="../media/image53.JPG"/></Relationships>
</file>

<file path=ppt/slides/_rels/slide35.xml.rels><?xml version="1.0" encoding="UTF-8" standalone="yes"?>
<Relationships xmlns="http://schemas.openxmlformats.org/package/2006/relationships"><Relationship Id="rId3" Type="http://schemas.openxmlformats.org/officeDocument/2006/relationships/image" Target="../media/image55.JP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58.JPG"/><Relationship Id="rId5" Type="http://schemas.openxmlformats.org/officeDocument/2006/relationships/image" Target="../media/image57.JPG"/><Relationship Id="rId4" Type="http://schemas.openxmlformats.org/officeDocument/2006/relationships/image" Target="../media/image56.JPG"/></Relationships>
</file>

<file path=ppt/slides/_rels/slide36.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39.JPG"/><Relationship Id="rId4" Type="http://schemas.openxmlformats.org/officeDocument/2006/relationships/image" Target="../media/image38.JPG"/></Relationships>
</file>

<file path=ppt/slides/_rels/slide37.xml.rels><?xml version="1.0" encoding="UTF-8" standalone="yes"?>
<Relationships xmlns="http://schemas.openxmlformats.org/package/2006/relationships"><Relationship Id="rId3" Type="http://schemas.openxmlformats.org/officeDocument/2006/relationships/image" Target="../media/image37.JPG"/><Relationship Id="rId7" Type="http://schemas.openxmlformats.org/officeDocument/2006/relationships/image" Target="../media/image22.png"/><Relationship Id="rId2" Type="http://schemas.openxmlformats.org/officeDocument/2006/relationships/notesSlide" Target="../notesSlides/notesSlide26.xml"/><Relationship Id="rId1" Type="http://schemas.openxmlformats.org/officeDocument/2006/relationships/slideLayout" Target="../slideLayouts/slideLayout4.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34.jpeg"/></Relationships>
</file>

<file path=ppt/slides/_rels/slide38.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jpeg"/><Relationship Id="rId1" Type="http://schemas.openxmlformats.org/officeDocument/2006/relationships/slideLayout" Target="../slideLayouts/slideLayout2.xml"/><Relationship Id="rId4" Type="http://schemas.openxmlformats.org/officeDocument/2006/relationships/image" Target="../media/image67.png"/></Relationships>
</file>

<file path=ppt/slides/_rels/slide44.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Layout" Target="../slideLayouts/slideLayout7.xml"/><Relationship Id="rId4" Type="http://schemas.openxmlformats.org/officeDocument/2006/relationships/image" Target="../media/image70.png"/></Relationships>
</file>

<file path=ppt/slides/_rels/slide45.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78.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openxmlformats.org/officeDocument/2006/relationships/slideLayout" Target="../slideLayouts/slideLayout7.xml"/><Relationship Id="rId1" Type="http://schemas.openxmlformats.org/officeDocument/2006/relationships/vmlDrawing" Target="../drawings/vmlDrawing1.vml"/><Relationship Id="rId4" Type="http://schemas.openxmlformats.org/officeDocument/2006/relationships/image" Target="../media/image82.emf"/></Relationships>
</file>

<file path=ppt/slides/_rels/slide57.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openxmlformats.org/officeDocument/2006/relationships/slideLayout" Target="../slideLayouts/slideLayout18.xml"/><Relationship Id="rId1" Type="http://schemas.openxmlformats.org/officeDocument/2006/relationships/vmlDrawing" Target="../drawings/vmlDrawing2.vml"/><Relationship Id="rId4" Type="http://schemas.openxmlformats.org/officeDocument/2006/relationships/image" Target="../media/image83.emf"/></Relationships>
</file>

<file path=ppt/slides/_rels/slide58.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openxmlformats.org/officeDocument/2006/relationships/slideLayout" Target="../slideLayouts/slideLayout7.xml"/><Relationship Id="rId1" Type="http://schemas.openxmlformats.org/officeDocument/2006/relationships/vmlDrawing" Target="../drawings/vmlDrawing3.vml"/><Relationship Id="rId4" Type="http://schemas.openxmlformats.org/officeDocument/2006/relationships/image" Target="../media/image84.emf"/></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8.xml"/></Relationships>
</file>

<file path=ppt/slides/_rels/slide60.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47.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5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2.xml"/></Relationships>
</file>

<file path=ppt/slides/_rels/slide6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35.xml"/><Relationship Id="rId1" Type="http://schemas.openxmlformats.org/officeDocument/2006/relationships/slideLayout" Target="../slideLayouts/slideLayout52.xml"/></Relationships>
</file>

<file path=ppt/slides/_rels/slide66.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36.xml"/><Relationship Id="rId1" Type="http://schemas.openxmlformats.org/officeDocument/2006/relationships/slideLayout" Target="../slideLayouts/slideLayout5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52.xml"/></Relationships>
</file>

<file path=ppt/slides/_rels/slide69.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39.xml"/><Relationship Id="rId1" Type="http://schemas.openxmlformats.org/officeDocument/2006/relationships/slideLayout" Target="../slideLayouts/slideLayout52.xml"/></Relationships>
</file>

<file path=ppt/slides/_rels/slide70.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40.xml"/><Relationship Id="rId1" Type="http://schemas.openxmlformats.org/officeDocument/2006/relationships/slideLayout" Target="../slideLayouts/slideLayout52.xml"/><Relationship Id="rId4" Type="http://schemas.openxmlformats.org/officeDocument/2006/relationships/image" Target="../media/image88.png"/></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2" Type="http://schemas.openxmlformats.org/officeDocument/2006/relationships/image" Target="../media/image89.jpe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image" Target="../media/image90.pn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92.pn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94.pn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image" Target="../media/image96.pn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25.xml"/></Relationships>
</file>

<file path=ppt/slides/_rels/slide80.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43.xml"/><Relationship Id="rId1" Type="http://schemas.openxmlformats.org/officeDocument/2006/relationships/slideLayout" Target="../slideLayouts/slideLayout25.xml"/><Relationship Id="rId4" Type="http://schemas.microsoft.com/office/2007/relationships/hdphoto" Target="../media/hdphoto1.wdp"/></Relationships>
</file>

<file path=ppt/slides/_rels/slide81.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24.xml"/></Relationships>
</file>

<file path=ppt/slides/_rels/slide82.xml.rels><?xml version="1.0" encoding="UTF-8" standalone="yes"?>
<Relationships xmlns="http://schemas.openxmlformats.org/package/2006/relationships"><Relationship Id="rId2" Type="http://schemas.openxmlformats.org/officeDocument/2006/relationships/image" Target="../media/image100.png"/><Relationship Id="rId1" Type="http://schemas.openxmlformats.org/officeDocument/2006/relationships/slideLayout" Target="../slideLayouts/slideLayout25.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84.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2" Type="http://schemas.openxmlformats.org/officeDocument/2006/relationships/image" Target="../media/image103.pn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2" Type="http://schemas.openxmlformats.org/officeDocument/2006/relationships/image" Target="../media/image104.png"/><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8" Type="http://schemas.openxmlformats.org/officeDocument/2006/relationships/image" Target="../media/image111.png"/><Relationship Id="rId13" Type="http://schemas.openxmlformats.org/officeDocument/2006/relationships/image" Target="../media/image116.jpeg"/><Relationship Id="rId3" Type="http://schemas.openxmlformats.org/officeDocument/2006/relationships/image" Target="../media/image106.png"/><Relationship Id="rId7" Type="http://schemas.openxmlformats.org/officeDocument/2006/relationships/image" Target="../media/image110.png"/><Relationship Id="rId12" Type="http://schemas.openxmlformats.org/officeDocument/2006/relationships/image" Target="../media/image115.png"/><Relationship Id="rId2" Type="http://schemas.openxmlformats.org/officeDocument/2006/relationships/image" Target="../media/image105.png"/><Relationship Id="rId1" Type="http://schemas.openxmlformats.org/officeDocument/2006/relationships/slideLayout" Target="../slideLayouts/slideLayout7.xml"/><Relationship Id="rId6" Type="http://schemas.openxmlformats.org/officeDocument/2006/relationships/image" Target="../media/image109.png"/><Relationship Id="rId11" Type="http://schemas.openxmlformats.org/officeDocument/2006/relationships/image" Target="../media/image114.png"/><Relationship Id="rId5" Type="http://schemas.openxmlformats.org/officeDocument/2006/relationships/image" Target="../media/image108.png"/><Relationship Id="rId15" Type="http://schemas.openxmlformats.org/officeDocument/2006/relationships/image" Target="../media/image118.png"/><Relationship Id="rId10" Type="http://schemas.openxmlformats.org/officeDocument/2006/relationships/image" Target="../media/image113.png"/><Relationship Id="rId4" Type="http://schemas.openxmlformats.org/officeDocument/2006/relationships/image" Target="../media/image107.png"/><Relationship Id="rId9" Type="http://schemas.openxmlformats.org/officeDocument/2006/relationships/image" Target="../media/image112.png"/><Relationship Id="rId14" Type="http://schemas.openxmlformats.org/officeDocument/2006/relationships/image" Target="../media/image117.png"/></Relationships>
</file>

<file path=ppt/slides/_rels/slide97.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image" Target="../media/image108.png"/><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9.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image" Target="../media/image108.png"/><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1.xml.rels><?xml version="1.0" encoding="UTF-8" standalone="yes"?>
<Relationships xmlns="http://schemas.openxmlformats.org/package/2006/relationships"><Relationship Id="rId3" Type="http://schemas.openxmlformats.org/officeDocument/2006/relationships/hyperlink" Target="https://creativecommons.org/licenses/by-nd/3.0/" TargetMode="External"/><Relationship Id="rId2" Type="http://schemas.openxmlformats.org/officeDocument/2006/relationships/hyperlink" Target="http://blueirishgurl11.deviantart.com/art/Hospitality-Management-Logo-version-2-blueirishgur-553316116" TargetMode="External"/><Relationship Id="rId1" Type="http://schemas.openxmlformats.org/officeDocument/2006/relationships/slideLayout" Target="../slideLayouts/slideLayout2.xml"/><Relationship Id="rId5" Type="http://schemas.openxmlformats.org/officeDocument/2006/relationships/image" Target="../media/image122.png"/><Relationship Id="rId4" Type="http://schemas.openxmlformats.org/officeDocument/2006/relationships/image" Target="../media/image121.png"/></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3.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image" Target="../media/image123.png"/><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5.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image" Target="../media/image125.png"/><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7.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image" Target="../media/image126.png"/><Relationship Id="rId1" Type="http://schemas.openxmlformats.org/officeDocument/2006/relationships/slideLayout" Target="../slideLayouts/slideLayout2.xml"/><Relationship Id="rId5" Type="http://schemas.openxmlformats.org/officeDocument/2006/relationships/image" Target="../media/image129.png"/><Relationship Id="rId4" Type="http://schemas.openxmlformats.org/officeDocument/2006/relationships/image" Target="../media/image128.png"/></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9.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image" Target="../media/image126.png"/><Relationship Id="rId1" Type="http://schemas.openxmlformats.org/officeDocument/2006/relationships/slideLayout" Target="../slideLayouts/slideLayout2.xml"/><Relationship Id="rId5" Type="http://schemas.openxmlformats.org/officeDocument/2006/relationships/image" Target="../media/image132.png"/><Relationship Id="rId4" Type="http://schemas.openxmlformats.org/officeDocument/2006/relationships/image" Target="../media/image131.png"/></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1.xml.rels><?xml version="1.0" encoding="UTF-8" standalone="yes"?>
<Relationships xmlns="http://schemas.openxmlformats.org/package/2006/relationships"><Relationship Id="rId3" Type="http://schemas.openxmlformats.org/officeDocument/2006/relationships/image" Target="../media/image134.png"/><Relationship Id="rId2" Type="http://schemas.openxmlformats.org/officeDocument/2006/relationships/image" Target="../media/image133.png"/><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3.xml.rels><?xml version="1.0" encoding="UTF-8" standalone="yes"?>
<Relationships xmlns="http://schemas.openxmlformats.org/package/2006/relationships"><Relationship Id="rId3" Type="http://schemas.openxmlformats.org/officeDocument/2006/relationships/image" Target="../media/image136.png"/><Relationship Id="rId2" Type="http://schemas.openxmlformats.org/officeDocument/2006/relationships/image" Target="../media/image135.png"/><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5.xml.rels><?xml version="1.0" encoding="UTF-8" standalone="yes"?>
<Relationships xmlns="http://schemas.openxmlformats.org/package/2006/relationships"><Relationship Id="rId2" Type="http://schemas.openxmlformats.org/officeDocument/2006/relationships/image" Target="../media/image135.png"/><Relationship Id="rId1" Type="http://schemas.openxmlformats.org/officeDocument/2006/relationships/slideLayout" Target="../slideLayouts/slideLayout30.xml"/></Relationships>
</file>

<file path=ppt/slides/_rels/slide116.xml.rels><?xml version="1.0" encoding="UTF-8" standalone="yes"?>
<Relationships xmlns="http://schemas.openxmlformats.org/package/2006/relationships"><Relationship Id="rId3" Type="http://schemas.openxmlformats.org/officeDocument/2006/relationships/image" Target="../media/image137.png"/><Relationship Id="rId2" Type="http://schemas.openxmlformats.org/officeDocument/2006/relationships/image" Target="../media/image135.png"/><Relationship Id="rId1" Type="http://schemas.openxmlformats.org/officeDocument/2006/relationships/slideLayout" Target="../slideLayouts/slideLayout2.xml"/><Relationship Id="rId4" Type="http://schemas.microsoft.com/office/2007/relationships/hdphoto" Target="../media/hdphoto2.wdp"/></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8.xml.rels><?xml version="1.0" encoding="UTF-8" standalone="yes"?>
<Relationships xmlns="http://schemas.openxmlformats.org/package/2006/relationships"><Relationship Id="rId3" Type="http://schemas.openxmlformats.org/officeDocument/2006/relationships/image" Target="../media/image137.png"/><Relationship Id="rId2" Type="http://schemas.openxmlformats.org/officeDocument/2006/relationships/image" Target="../media/image135.png"/><Relationship Id="rId1" Type="http://schemas.openxmlformats.org/officeDocument/2006/relationships/slideLayout" Target="../slideLayouts/slideLayout2.xml"/><Relationship Id="rId4" Type="http://schemas.microsoft.com/office/2007/relationships/hdphoto" Target="../media/hdphoto2.wdp"/></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0.xml.rels><?xml version="1.0" encoding="UTF-8" standalone="yes"?>
<Relationships xmlns="http://schemas.openxmlformats.org/package/2006/relationships"><Relationship Id="rId3" Type="http://schemas.openxmlformats.org/officeDocument/2006/relationships/image" Target="../media/image138.png"/><Relationship Id="rId2" Type="http://schemas.openxmlformats.org/officeDocument/2006/relationships/image" Target="../media/image135.png"/><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2.xml.rels><?xml version="1.0" encoding="UTF-8" standalone="yes"?>
<Relationships xmlns="http://schemas.openxmlformats.org/package/2006/relationships"><Relationship Id="rId3" Type="http://schemas.openxmlformats.org/officeDocument/2006/relationships/image" Target="../media/image138.png"/><Relationship Id="rId2" Type="http://schemas.openxmlformats.org/officeDocument/2006/relationships/image" Target="../media/image135.png"/><Relationship Id="rId1" Type="http://schemas.openxmlformats.org/officeDocument/2006/relationships/slideLayout" Target="../slideLayouts/slideLayout7.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4.xml.rels><?xml version="1.0" encoding="UTF-8" standalone="yes"?>
<Relationships xmlns="http://schemas.openxmlformats.org/package/2006/relationships"><Relationship Id="rId3" Type="http://schemas.openxmlformats.org/officeDocument/2006/relationships/image" Target="../media/image135.png"/><Relationship Id="rId2" Type="http://schemas.openxmlformats.org/officeDocument/2006/relationships/image" Target="../media/image139.png"/><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6.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image" Target="../media/image135.png"/><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8.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image" Target="../media/image135.png"/><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0.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image" Target="../media/image141.png"/><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3" Type="http://schemas.openxmlformats.org/officeDocument/2006/relationships/image" Target="../media/image142.jpeg"/><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3990" name="Rectangle 6"/>
          <p:cNvSpPr>
            <a:spLocks noGrp="1" noChangeArrowheads="1"/>
          </p:cNvSpPr>
          <p:nvPr>
            <p:ph type="ctrTitle"/>
          </p:nvPr>
        </p:nvSpPr>
        <p:spPr>
          <a:xfrm>
            <a:off x="286870" y="421211"/>
            <a:ext cx="11618259" cy="629579"/>
          </a:xfrm>
        </p:spPr>
        <p:txBody>
          <a:bodyPr>
            <a:noAutofit/>
          </a:bodyPr>
          <a:lstStyle/>
          <a:p>
            <a:pPr>
              <a:defRPr/>
            </a:pPr>
            <a:r>
              <a:rPr lang="en-US" sz="4800" b="1" dirty="0">
                <a:solidFill>
                  <a:srgbClr val="783420"/>
                </a:solidFill>
                <a:latin typeface="+mn-lt"/>
              </a:rPr>
              <a:t>Alabama Commission on Higher Education  </a:t>
            </a:r>
          </a:p>
        </p:txBody>
      </p:sp>
      <p:sp>
        <p:nvSpPr>
          <p:cNvPr id="553986" name="Rectangle 2"/>
          <p:cNvSpPr>
            <a:spLocks noGrp="1" noChangeArrowheads="1"/>
          </p:cNvSpPr>
          <p:nvPr>
            <p:ph type="subTitle" idx="1"/>
          </p:nvPr>
        </p:nvSpPr>
        <p:spPr>
          <a:xfrm>
            <a:off x="2514597" y="5228359"/>
            <a:ext cx="7162800" cy="1257300"/>
          </a:xfrm>
        </p:spPr>
        <p:txBody>
          <a:bodyPr>
            <a:noAutofit/>
          </a:bodyPr>
          <a:lstStyle/>
          <a:p>
            <a:pPr algn="ctr">
              <a:defRPr/>
            </a:pPr>
            <a:r>
              <a:rPr lang="en-US" sz="4400" b="1" dirty="0">
                <a:solidFill>
                  <a:srgbClr val="336886"/>
                </a:solidFill>
              </a:rPr>
              <a:t>Commission Meeting</a:t>
            </a:r>
          </a:p>
          <a:p>
            <a:pPr algn="ctr">
              <a:defRPr/>
            </a:pPr>
            <a:r>
              <a:rPr lang="en-US" sz="4400" b="1" dirty="0">
                <a:solidFill>
                  <a:srgbClr val="336886"/>
                </a:solidFill>
              </a:rPr>
              <a:t>December 8, 2023</a:t>
            </a:r>
          </a:p>
        </p:txBody>
      </p:sp>
      <p:pic>
        <p:nvPicPr>
          <p:cNvPr id="3" name="Picture 2">
            <a:extLst>
              <a:ext uri="{FF2B5EF4-FFF2-40B4-BE49-F238E27FC236}">
                <a16:creationId xmlns:a16="http://schemas.microsoft.com/office/drawing/2014/main" id="{EE0CE706-1CE4-4346-8DA0-911ED09F627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01488" y="1436273"/>
            <a:ext cx="3389019" cy="3389019"/>
          </a:xfrm>
          <a:prstGeom prst="rect">
            <a:avLst/>
          </a:prstGeom>
        </p:spPr>
      </p:pic>
    </p:spTree>
    <p:extLst>
      <p:ext uri="{BB962C8B-B14F-4D97-AF65-F5344CB8AC3E}">
        <p14:creationId xmlns:p14="http://schemas.microsoft.com/office/powerpoint/2010/main" val="25200997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p:cNvSpPr txBox="1">
            <a:spLocks/>
          </p:cNvSpPr>
          <p:nvPr/>
        </p:nvSpPr>
        <p:spPr>
          <a:xfrm>
            <a:off x="1524000" y="4553277"/>
            <a:ext cx="9144000" cy="11430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tabLst>
                <a:tab pos="688975" algn="l"/>
              </a:tabLst>
            </a:pPr>
            <a:r>
              <a:rPr lang="en-US" b="1" dirty="0">
                <a:solidFill>
                  <a:srgbClr val="4472C4"/>
                </a:solidFill>
                <a:latin typeface="+mn-lt"/>
              </a:rPr>
              <a:t>I.  CALL TO ORDER, PRAYER, AND PLEDGE OF ALLEGIANCE </a:t>
            </a:r>
          </a:p>
          <a:p>
            <a:pPr>
              <a:tabLst>
                <a:tab pos="688975" algn="l"/>
              </a:tabLst>
            </a:pPr>
            <a:endParaRPr lang="en-US" b="1" dirty="0">
              <a:solidFill>
                <a:srgbClr val="4472C4"/>
              </a:solidFill>
            </a:endParaRPr>
          </a:p>
        </p:txBody>
      </p:sp>
      <p:pic>
        <p:nvPicPr>
          <p:cNvPr id="5" name="Picture 4">
            <a:extLst>
              <a:ext uri="{FF2B5EF4-FFF2-40B4-BE49-F238E27FC236}">
                <a16:creationId xmlns:a16="http://schemas.microsoft.com/office/drawing/2014/main" id="{442C4258-7DF6-4D44-8F33-A24A92D6D41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654877"/>
            <a:ext cx="5116929" cy="2674448"/>
          </a:xfrm>
          <a:prstGeom prst="rect">
            <a:avLst/>
          </a:prstGeom>
          <a:effectLst>
            <a:outerShdw blurRad="63500" sx="102000" sy="102000" algn="ctr" rotWithShape="0">
              <a:prstClr val="black">
                <a:alpha val="40000"/>
              </a:prstClr>
            </a:outerShdw>
          </a:effectLst>
        </p:spPr>
      </p:pic>
      <p:pic>
        <p:nvPicPr>
          <p:cNvPr id="3" name="Picture 2">
            <a:extLst>
              <a:ext uri="{FF2B5EF4-FFF2-40B4-BE49-F238E27FC236}">
                <a16:creationId xmlns:a16="http://schemas.microsoft.com/office/drawing/2014/main" id="{EE37BBF2-90D4-44D3-A673-9E3B588364CF}"/>
              </a:ext>
            </a:extLst>
          </p:cNvPr>
          <p:cNvPicPr>
            <a:picLocks noChangeAspect="1"/>
          </p:cNvPicPr>
          <p:nvPr/>
        </p:nvPicPr>
        <p:blipFill>
          <a:blip r:embed="rId3"/>
          <a:stretch>
            <a:fillRect/>
          </a:stretch>
        </p:blipFill>
        <p:spPr>
          <a:xfrm>
            <a:off x="1806199" y="1161723"/>
            <a:ext cx="3390074" cy="1968820"/>
          </a:xfrm>
          <a:prstGeom prst="rect">
            <a:avLst/>
          </a:prstGeom>
        </p:spPr>
      </p:pic>
      <p:sp>
        <p:nvSpPr>
          <p:cNvPr id="6" name="Slide Number Placeholder 1">
            <a:extLst>
              <a:ext uri="{FF2B5EF4-FFF2-40B4-BE49-F238E27FC236}">
                <a16:creationId xmlns:a16="http://schemas.microsoft.com/office/drawing/2014/main" id="{6A1739D0-B0D4-4D98-AF3D-BC8B83957F46}"/>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6891462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p:cNvSpPr txBox="1">
            <a:spLocks/>
          </p:cNvSpPr>
          <p:nvPr/>
        </p:nvSpPr>
        <p:spPr>
          <a:xfrm>
            <a:off x="1524000" y="628359"/>
            <a:ext cx="9144000" cy="11430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tabLst>
                <a:tab pos="688975" algn="l"/>
              </a:tabLst>
            </a:pPr>
            <a:r>
              <a:rPr lang="en-US" b="1" dirty="0">
                <a:solidFill>
                  <a:srgbClr val="4472C4"/>
                </a:solidFill>
                <a:latin typeface="+mn-lt"/>
              </a:rPr>
              <a:t>II.  ROLL CALL and </a:t>
            </a:r>
            <a:br>
              <a:rPr lang="en-US" b="1" dirty="0">
                <a:solidFill>
                  <a:srgbClr val="4472C4"/>
                </a:solidFill>
                <a:latin typeface="+mn-lt"/>
              </a:rPr>
            </a:br>
            <a:r>
              <a:rPr lang="en-US" b="1" dirty="0">
                <a:solidFill>
                  <a:srgbClr val="4472C4"/>
                </a:solidFill>
                <a:latin typeface="+mn-lt"/>
              </a:rPr>
              <a:t>QUORUM DETERMINATION	</a:t>
            </a:r>
          </a:p>
        </p:txBody>
      </p:sp>
      <p:pic>
        <p:nvPicPr>
          <p:cNvPr id="6" name="Picture 5">
            <a:extLst>
              <a:ext uri="{FF2B5EF4-FFF2-40B4-BE49-F238E27FC236}">
                <a16:creationId xmlns:a16="http://schemas.microsoft.com/office/drawing/2014/main" id="{023E37BE-F31B-459F-991E-CA26BBB9744D}"/>
              </a:ext>
            </a:extLst>
          </p:cNvPr>
          <p:cNvPicPr>
            <a:picLocks noChangeAspect="1"/>
          </p:cNvPicPr>
          <p:nvPr/>
        </p:nvPicPr>
        <p:blipFill>
          <a:blip r:embed="rId2"/>
          <a:stretch>
            <a:fillRect/>
          </a:stretch>
        </p:blipFill>
        <p:spPr>
          <a:xfrm>
            <a:off x="2354817" y="2020810"/>
            <a:ext cx="7482366" cy="4208831"/>
          </a:xfrm>
          <a:prstGeom prst="rect">
            <a:avLst/>
          </a:prstGeom>
          <a:effectLst>
            <a:outerShdw blurRad="63500" sx="102000" sy="102000" algn="ctr" rotWithShape="0">
              <a:prstClr val="black">
                <a:alpha val="40000"/>
              </a:prstClr>
            </a:outerShdw>
          </a:effectLst>
        </p:spPr>
      </p:pic>
      <p:sp>
        <p:nvSpPr>
          <p:cNvPr id="5" name="Slide Number Placeholder 1">
            <a:extLst>
              <a:ext uri="{FF2B5EF4-FFF2-40B4-BE49-F238E27FC236}">
                <a16:creationId xmlns:a16="http://schemas.microsoft.com/office/drawing/2014/main" id="{530B3A06-33F0-4655-9357-D794E25E71B0}"/>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8185363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524000" y="284199"/>
            <a:ext cx="9144000" cy="11430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tabLst>
                <a:tab pos="688975" algn="l"/>
              </a:tabLst>
            </a:pPr>
            <a:r>
              <a:rPr lang="en-US" b="1" dirty="0">
                <a:solidFill>
                  <a:srgbClr val="4472C4"/>
                </a:solidFill>
                <a:latin typeface="+mn-lt"/>
              </a:rPr>
              <a:t>III.	  APPROVAL OF AGENDA</a:t>
            </a:r>
          </a:p>
        </p:txBody>
      </p:sp>
      <p:sp>
        <p:nvSpPr>
          <p:cNvPr id="6" name="Rectangle 5"/>
          <p:cNvSpPr/>
          <p:nvPr/>
        </p:nvSpPr>
        <p:spPr>
          <a:xfrm>
            <a:off x="5073390" y="3006204"/>
            <a:ext cx="5973788" cy="1077218"/>
          </a:xfrm>
          <a:prstGeom prst="rect">
            <a:avLst/>
          </a:prstGeom>
        </p:spPr>
        <p:txBody>
          <a:bodyPr wrap="square">
            <a:spAutoFit/>
          </a:bodyPr>
          <a:lstStyle/>
          <a:p>
            <a:r>
              <a:rPr lang="en-US" sz="3200" b="1" kern="1400" dirty="0">
                <a:solidFill>
                  <a:srgbClr val="000000"/>
                </a:solidFill>
              </a:rPr>
              <a:t>Commission Meeting Agenda </a:t>
            </a:r>
          </a:p>
          <a:p>
            <a:r>
              <a:rPr lang="en-US" sz="3200" b="1" kern="1400" dirty="0">
                <a:solidFill>
                  <a:srgbClr val="000000"/>
                </a:solidFill>
              </a:rPr>
              <a:t>of December 8, 2023</a:t>
            </a:r>
            <a:endParaRPr lang="en-US" sz="3200" dirty="0"/>
          </a:p>
        </p:txBody>
      </p:sp>
      <p:pic>
        <p:nvPicPr>
          <p:cNvPr id="3" name="Picture 2">
            <a:extLst>
              <a:ext uri="{FF2B5EF4-FFF2-40B4-BE49-F238E27FC236}">
                <a16:creationId xmlns:a16="http://schemas.microsoft.com/office/drawing/2014/main" id="{5E951EEE-1914-4387-943F-4BFEEE6D8CC2}"/>
              </a:ext>
            </a:extLst>
          </p:cNvPr>
          <p:cNvPicPr>
            <a:picLocks noChangeAspect="1"/>
          </p:cNvPicPr>
          <p:nvPr/>
        </p:nvPicPr>
        <p:blipFill>
          <a:blip r:embed="rId2"/>
          <a:stretch>
            <a:fillRect/>
          </a:stretch>
        </p:blipFill>
        <p:spPr>
          <a:xfrm>
            <a:off x="2350763" y="1889894"/>
            <a:ext cx="2652290" cy="3309837"/>
          </a:xfrm>
          <a:prstGeom prst="rect">
            <a:avLst/>
          </a:prstGeom>
        </p:spPr>
      </p:pic>
      <p:sp>
        <p:nvSpPr>
          <p:cNvPr id="5" name="Slide Number Placeholder 1">
            <a:extLst>
              <a:ext uri="{FF2B5EF4-FFF2-40B4-BE49-F238E27FC236}">
                <a16:creationId xmlns:a16="http://schemas.microsoft.com/office/drawing/2014/main" id="{381F0FE7-2180-4901-A654-E094BA32DC20}"/>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5455760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77CEF5-2421-45F0-9684-896A134D6EFD}"/>
              </a:ext>
            </a:extLst>
          </p:cNvPr>
          <p:cNvSpPr txBox="1"/>
          <p:nvPr/>
        </p:nvSpPr>
        <p:spPr>
          <a:xfrm>
            <a:off x="1767908" y="1982450"/>
            <a:ext cx="9453467" cy="192360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500" b="1" i="0" u="none" strike="noStrike" kern="1200" cap="none" spc="0" normalizeH="0" baseline="0" noProof="0" dirty="0">
                <a:ln>
                  <a:noFill/>
                </a:ln>
                <a:solidFill>
                  <a:srgbClr val="4472C4"/>
                </a:solidFill>
                <a:effectLst/>
                <a:uLnTx/>
                <a:uFillTx/>
                <a:latin typeface="Calibri" panose="020F0502020204030204"/>
                <a:ea typeface="+mn-ea"/>
                <a:cs typeface="+mn-cs"/>
              </a:rPr>
              <a:t>Motion, Item III: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0070C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That the Commission accept the agenda for the December 8, 2023 meeting</a:t>
            </a:r>
            <a:r>
              <a:rPr kumimoji="0" lang="en-US" sz="2800" b="0" i="0" u="none" strike="noStrike" kern="1400" cap="none" spc="0" normalizeH="0" baseline="0" noProof="0" dirty="0">
                <a:ln>
                  <a:noFill/>
                </a:ln>
                <a:solidFill>
                  <a:prstClr val="black"/>
                </a:solidFill>
                <a:effectLst/>
                <a:uLnTx/>
                <a:uFillTx/>
                <a:latin typeface="Calibri" panose="020F0502020204030204"/>
                <a:ea typeface="+mn-ea"/>
                <a:cs typeface="+mn-cs"/>
              </a:rPr>
              <a:t>.</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Slide Number Placeholder 1">
            <a:extLst>
              <a:ext uri="{FF2B5EF4-FFF2-40B4-BE49-F238E27FC236}">
                <a16:creationId xmlns:a16="http://schemas.microsoft.com/office/drawing/2014/main" id="{3709DC32-914B-4630-B812-359FE4CAD669}"/>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6299177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E2A432B-12CA-42DD-A50A-F36D1B8594E2}"/>
              </a:ext>
            </a:extLst>
          </p:cNvPr>
          <p:cNvPicPr>
            <a:picLocks noChangeAspect="1"/>
          </p:cNvPicPr>
          <p:nvPr/>
        </p:nvPicPr>
        <p:blipFill>
          <a:blip r:embed="rId3"/>
          <a:stretch>
            <a:fillRect/>
          </a:stretch>
        </p:blipFill>
        <p:spPr>
          <a:xfrm>
            <a:off x="10451328" y="111084"/>
            <a:ext cx="1313669" cy="1313669"/>
          </a:xfrm>
          <a:prstGeom prst="rect">
            <a:avLst/>
          </a:prstGeom>
        </p:spPr>
      </p:pic>
      <p:sp>
        <p:nvSpPr>
          <p:cNvPr id="544772" name="Rectangle 4"/>
          <p:cNvSpPr>
            <a:spLocks noChangeArrowheads="1"/>
          </p:cNvSpPr>
          <p:nvPr/>
        </p:nvSpPr>
        <p:spPr bwMode="auto">
          <a:xfrm>
            <a:off x="3238500" y="2343150"/>
            <a:ext cx="5943600" cy="1120140"/>
          </a:xfrm>
          <a:prstGeom prst="rect">
            <a:avLst/>
          </a:prstGeom>
          <a:noFill/>
          <a:ln w="9525">
            <a:noFill/>
            <a:miter lim="800000"/>
            <a:headEnd/>
            <a:tailEnd/>
          </a:ln>
          <a:effectLst/>
        </p:spPr>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4950" b="0" i="0" u="none" strike="noStrike" kern="1200" cap="none" spc="0" normalizeH="0" baseline="0" noProof="0" dirty="0">
                <a:ln>
                  <a:noFill/>
                </a:ln>
                <a:solidFill>
                  <a:srgbClr val="FF0000"/>
                </a:solidFill>
                <a:effectLst/>
                <a:uLnTx/>
                <a:uFillTx/>
                <a:latin typeface="Calibri"/>
                <a:ea typeface="+mn-ea"/>
                <a:cs typeface="+mn-cs"/>
              </a:rPr>
              <a:t> </a:t>
            </a:r>
            <a:br>
              <a:rPr kumimoji="0" lang="en-US" sz="4950" b="0" i="0" u="none" strike="noStrike" kern="1200" cap="none" spc="0" normalizeH="0" baseline="0" noProof="0" dirty="0">
                <a:ln>
                  <a:noFill/>
                </a:ln>
                <a:solidFill>
                  <a:srgbClr val="FF0000"/>
                </a:solidFill>
                <a:effectLst/>
                <a:uLnTx/>
                <a:uFillTx/>
                <a:latin typeface="Calibri"/>
                <a:ea typeface="+mn-ea"/>
                <a:cs typeface="+mn-cs"/>
              </a:rPr>
            </a:br>
            <a:br>
              <a:rPr kumimoji="0" lang="en-US" sz="4950" b="0" i="0" u="none" strike="noStrike" kern="1200" cap="none" spc="0" normalizeH="0" baseline="0" noProof="0" dirty="0">
                <a:ln>
                  <a:noFill/>
                </a:ln>
                <a:solidFill>
                  <a:srgbClr val="FF0000"/>
                </a:solidFill>
                <a:effectLst/>
                <a:uLnTx/>
                <a:uFillTx/>
                <a:latin typeface="Calibri"/>
                <a:ea typeface="+mn-ea"/>
                <a:cs typeface="+mn-cs"/>
              </a:rPr>
            </a:br>
            <a:endParaRPr kumimoji="0" lang="en-US" sz="4950" b="0" i="0" u="none" strike="noStrike" kern="1200" cap="none" spc="0" normalizeH="0" baseline="0" noProof="0" dirty="0">
              <a:ln>
                <a:noFill/>
              </a:ln>
              <a:solidFill>
                <a:srgbClr val="FF0000"/>
              </a:solidFill>
              <a:effectLst/>
              <a:uLnTx/>
              <a:uFillTx/>
              <a:latin typeface="Calibri"/>
              <a:ea typeface="+mn-ea"/>
              <a:cs typeface="+mn-cs"/>
            </a:endParaRPr>
          </a:p>
        </p:txBody>
      </p:sp>
      <p:sp>
        <p:nvSpPr>
          <p:cNvPr id="5" name="TextBox 4"/>
          <p:cNvSpPr txBox="1"/>
          <p:nvPr/>
        </p:nvSpPr>
        <p:spPr>
          <a:xfrm>
            <a:off x="785326" y="1122040"/>
            <a:ext cx="10849947" cy="5364738"/>
          </a:xfrm>
          <a:prstGeom prst="rect">
            <a:avLst/>
          </a:prstGeom>
          <a:noFill/>
        </p:spPr>
        <p:txBody>
          <a:bodyPr wrap="square" rtlCol="0">
            <a:spAutoFit/>
          </a:bodyPr>
          <a:lstStyle/>
          <a:p>
            <a:pPr marL="457200" indent="-457200" defTabSz="685800">
              <a:lnSpc>
                <a:spcPct val="150000"/>
              </a:lnSpc>
              <a:spcAft>
                <a:spcPts val="1000"/>
              </a:spcAft>
              <a:buFont typeface="+mj-lt"/>
              <a:buAutoNum type="arabicPeriod"/>
              <a:defRPr/>
            </a:pPr>
            <a:r>
              <a:rPr lang="en-US" sz="2400" dirty="0">
                <a:solidFill>
                  <a:prstClr val="black"/>
                </a:solidFill>
              </a:rPr>
              <a:t>Implementation of Non-Degree Programs at Senior Institutions</a:t>
            </a:r>
          </a:p>
          <a:p>
            <a:pPr marL="457200" indent="-457200" defTabSz="685800">
              <a:lnSpc>
                <a:spcPct val="150000"/>
              </a:lnSpc>
              <a:spcAft>
                <a:spcPts val="1000"/>
              </a:spcAft>
              <a:buFont typeface="+mj-lt"/>
              <a:buAutoNum type="arabicPeriod"/>
              <a:defRPr/>
            </a:pPr>
            <a:r>
              <a:rPr lang="en-US" sz="2400" dirty="0">
                <a:solidFill>
                  <a:prstClr val="black"/>
                </a:solidFill>
              </a:rPr>
              <a:t>Implementation of New Short Certificate Programs (Less than 30 Semester Hours)</a:t>
            </a:r>
          </a:p>
          <a:p>
            <a:pPr marL="457200" indent="-457200" defTabSz="685800">
              <a:lnSpc>
                <a:spcPct val="150000"/>
              </a:lnSpc>
              <a:spcAft>
                <a:spcPts val="1000"/>
              </a:spcAft>
              <a:buFont typeface="+mj-lt"/>
              <a:buAutoNum type="arabicPeriod"/>
              <a:defRPr/>
            </a:pPr>
            <a:r>
              <a:rPr lang="en-US" sz="2400" dirty="0">
                <a:solidFill>
                  <a:prstClr val="black"/>
                </a:solidFill>
              </a:rPr>
              <a:t>Changes to the Academic Program Inventory</a:t>
            </a:r>
          </a:p>
          <a:p>
            <a:pPr marL="457200" indent="-457200" defTabSz="685800">
              <a:lnSpc>
                <a:spcPct val="150000"/>
              </a:lnSpc>
              <a:spcAft>
                <a:spcPts val="1000"/>
              </a:spcAft>
              <a:buFont typeface="+mj-lt"/>
              <a:buAutoNum type="arabicPeriod"/>
              <a:defRPr/>
            </a:pPr>
            <a:r>
              <a:rPr lang="en-US" sz="2400" dirty="0">
                <a:solidFill>
                  <a:prstClr val="black"/>
                </a:solidFill>
              </a:rPr>
              <a:t>Updates to Academic Units</a:t>
            </a:r>
          </a:p>
          <a:p>
            <a:pPr marL="457200" indent="-457200" defTabSz="685800">
              <a:lnSpc>
                <a:spcPct val="150000"/>
              </a:lnSpc>
              <a:spcAft>
                <a:spcPts val="1000"/>
              </a:spcAft>
              <a:buFont typeface="+mj-lt"/>
              <a:buAutoNum type="arabicPeriod"/>
              <a:defRPr/>
            </a:pPr>
            <a:r>
              <a:rPr lang="en-US" sz="2400" dirty="0">
                <a:solidFill>
                  <a:prstClr val="black"/>
                </a:solidFill>
              </a:rPr>
              <a:t>Extensions/Alterations to Existing Programs of Instruction</a:t>
            </a:r>
          </a:p>
          <a:p>
            <a:pPr marL="457200" indent="-457200" defTabSz="685800">
              <a:lnSpc>
                <a:spcPct val="150000"/>
              </a:lnSpc>
              <a:spcAft>
                <a:spcPts val="1000"/>
              </a:spcAft>
              <a:buFont typeface="+mj-lt"/>
              <a:buAutoNum type="arabicPeriod"/>
              <a:defRPr/>
            </a:pPr>
            <a:r>
              <a:rPr lang="en-US" sz="2400" dirty="0">
                <a:solidFill>
                  <a:prstClr val="black"/>
                </a:solidFill>
              </a:rPr>
              <a:t>Implementation of Distance Education Programs</a:t>
            </a:r>
          </a:p>
          <a:p>
            <a:pPr marL="457200" indent="-457200" defTabSz="685800">
              <a:lnSpc>
                <a:spcPct val="150000"/>
              </a:lnSpc>
              <a:spcAft>
                <a:spcPts val="1000"/>
              </a:spcAft>
              <a:buFont typeface="+mj-lt"/>
              <a:buAutoNum type="arabicPeriod"/>
              <a:defRPr/>
            </a:pPr>
            <a:r>
              <a:rPr lang="en-US" sz="2400" dirty="0">
                <a:solidFill>
                  <a:prstClr val="black"/>
                </a:solidFill>
              </a:rPr>
              <a:t>Summary of Post-Implementation Reports</a:t>
            </a:r>
          </a:p>
          <a:p>
            <a:pPr marL="457200" indent="-457200" defTabSz="685800">
              <a:lnSpc>
                <a:spcPct val="150000"/>
              </a:lnSpc>
              <a:spcAft>
                <a:spcPts val="1000"/>
              </a:spcAft>
              <a:buFont typeface="+mj-lt"/>
              <a:buAutoNum type="arabicPeriod"/>
              <a:defRPr/>
            </a:pPr>
            <a:r>
              <a:rPr lang="en-US" sz="2400" b="1" dirty="0">
                <a:solidFill>
                  <a:srgbClr val="FF0000"/>
                </a:solidFill>
              </a:rPr>
              <a:t>New Exempt Off-Campus Site—Trenholm State Community College </a:t>
            </a:r>
            <a:r>
              <a:rPr lang="en-US" sz="2400" dirty="0">
                <a:solidFill>
                  <a:srgbClr val="FF0000"/>
                </a:solidFill>
              </a:rPr>
              <a:t>(distributed)</a:t>
            </a:r>
          </a:p>
        </p:txBody>
      </p:sp>
      <p:sp>
        <p:nvSpPr>
          <p:cNvPr id="7" name="Rectangle 2"/>
          <p:cNvSpPr txBox="1">
            <a:spLocks noChangeArrowheads="1"/>
          </p:cNvSpPr>
          <p:nvPr/>
        </p:nvSpPr>
        <p:spPr>
          <a:xfrm>
            <a:off x="1591551" y="234499"/>
            <a:ext cx="8053552" cy="868675"/>
          </a:xfrm>
          <a:prstGeom prst="rect">
            <a:avLst/>
          </a:prstGeom>
        </p:spPr>
        <p:txBody>
          <a:bodyPr vert="horz" anchor="ctr">
            <a:noAutofit/>
          </a:bodyPr>
          <a:lstStyle>
            <a:lvl1pPr algn="l" rtl="0" eaLnBrk="1" latinLnBrk="0" hangingPunct="1">
              <a:spcBef>
                <a:spcPct val="0"/>
              </a:spcBef>
              <a:buNone/>
              <a:defRPr sz="4400" kern="1200" cap="all" baseline="0">
                <a:solidFill>
                  <a:schemeClr val="tx2"/>
                </a:solidFill>
                <a:latin typeface="+mj-lt"/>
                <a:ea typeface="+mj-ea"/>
                <a:cs typeface="+mj-cs"/>
              </a:defRPr>
            </a:lvl1pPr>
          </a:lstStyle>
          <a:p>
            <a:pPr marL="0" marR="0" lvl="0" indent="0" algn="ctr" defTabSz="685800" rtl="0" eaLnBrk="1" fontAlgn="auto" latinLnBrk="0" hangingPunct="1">
              <a:lnSpc>
                <a:spcPct val="100000"/>
              </a:lnSpc>
              <a:spcBef>
                <a:spcPct val="0"/>
              </a:spcBef>
              <a:spcAft>
                <a:spcPts val="0"/>
              </a:spcAft>
              <a:buClrTx/>
              <a:buSzTx/>
              <a:buFontTx/>
              <a:buNone/>
              <a:tabLst/>
              <a:defRPr/>
            </a:pPr>
            <a:r>
              <a:rPr kumimoji="0" lang="en-US" sz="3200" b="1" i="0" u="none" strike="noStrike" kern="1200" cap="none" spc="0" normalizeH="0" baseline="0" noProof="0" dirty="0">
                <a:ln>
                  <a:noFill/>
                </a:ln>
                <a:solidFill>
                  <a:srgbClr val="4472C4"/>
                </a:solidFill>
                <a:effectLst/>
                <a:uLnTx/>
                <a:uFillTx/>
                <a:latin typeface="Calibri" panose="020F0502020204030204"/>
                <a:ea typeface="+mj-ea"/>
                <a:cs typeface="+mj-cs"/>
              </a:rPr>
              <a:t>Amendment Regarding Decision Item </a:t>
            </a:r>
          </a:p>
          <a:p>
            <a:pPr marL="0" marR="0" lvl="0" indent="0" algn="ctr" defTabSz="685800" rtl="0" eaLnBrk="1" fontAlgn="auto" latinLnBrk="0" hangingPunct="1">
              <a:lnSpc>
                <a:spcPct val="100000"/>
              </a:lnSpc>
              <a:spcBef>
                <a:spcPct val="0"/>
              </a:spcBef>
              <a:spcAft>
                <a:spcPts val="0"/>
              </a:spcAft>
              <a:buClrTx/>
              <a:buSzTx/>
              <a:buFontTx/>
              <a:buNone/>
              <a:tabLst/>
              <a:defRPr/>
            </a:pPr>
            <a:r>
              <a:rPr kumimoji="0" lang="en-US" sz="3200" b="1" i="0" u="none" strike="noStrike" kern="1200" cap="none" spc="0" normalizeH="0" baseline="0" noProof="0" dirty="0">
                <a:ln>
                  <a:noFill/>
                </a:ln>
                <a:solidFill>
                  <a:srgbClr val="4472C4"/>
                </a:solidFill>
                <a:effectLst/>
                <a:uLnTx/>
                <a:uFillTx/>
                <a:latin typeface="Calibri" panose="020F0502020204030204"/>
                <a:ea typeface="+mj-ea"/>
                <a:cs typeface="+mj-cs"/>
              </a:rPr>
              <a:t>J. Information Items</a:t>
            </a:r>
          </a:p>
        </p:txBody>
      </p:sp>
      <p:sp>
        <p:nvSpPr>
          <p:cNvPr id="6" name="Slide Number Placeholder 1">
            <a:extLst>
              <a:ext uri="{FF2B5EF4-FFF2-40B4-BE49-F238E27FC236}">
                <a16:creationId xmlns:a16="http://schemas.microsoft.com/office/drawing/2014/main" id="{4861B14F-5BD8-4DAC-A03A-6DB50153791B}"/>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3938269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77CEF5-2421-45F0-9684-896A134D6EFD}"/>
              </a:ext>
            </a:extLst>
          </p:cNvPr>
          <p:cNvSpPr txBox="1"/>
          <p:nvPr/>
        </p:nvSpPr>
        <p:spPr>
          <a:xfrm>
            <a:off x="1473249" y="815801"/>
            <a:ext cx="9453467" cy="235449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500" b="1" i="0" u="none" strike="noStrike" kern="1200" cap="none" spc="0" normalizeH="0" baseline="0" noProof="0" dirty="0">
                <a:ln>
                  <a:noFill/>
                </a:ln>
                <a:solidFill>
                  <a:srgbClr val="4472C4"/>
                </a:solidFill>
                <a:effectLst/>
                <a:uLnTx/>
                <a:uFillTx/>
                <a:latin typeface="Calibri" panose="020F0502020204030204"/>
                <a:ea typeface="+mn-ea"/>
                <a:cs typeface="+mn-cs"/>
              </a:rPr>
              <a:t>Motion to Amend: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0070C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That the Commission amend the agenda for the December 8, 2023 meeting to include the additional information item as described</a:t>
            </a:r>
            <a:r>
              <a:rPr kumimoji="0" lang="en-US" sz="2800" b="0" i="0" u="none" strike="noStrike" kern="1400" cap="none" spc="0" normalizeH="0" baseline="0" noProof="0" dirty="0">
                <a:ln>
                  <a:noFill/>
                </a:ln>
                <a:solidFill>
                  <a:prstClr val="black"/>
                </a:solidFill>
                <a:effectLst/>
                <a:uLnTx/>
                <a:uFillTx/>
                <a:latin typeface="Calibri" panose="020F0502020204030204"/>
                <a:ea typeface="+mn-ea"/>
                <a:cs typeface="+mn-cs"/>
              </a:rPr>
              <a:t>.</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Slide Number Placeholder 1">
            <a:extLst>
              <a:ext uri="{FF2B5EF4-FFF2-40B4-BE49-F238E27FC236}">
                <a16:creationId xmlns:a16="http://schemas.microsoft.com/office/drawing/2014/main" id="{3709DC32-914B-4630-B812-359FE4CAD669}"/>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5" name="TextBox 4">
            <a:extLst>
              <a:ext uri="{FF2B5EF4-FFF2-40B4-BE49-F238E27FC236}">
                <a16:creationId xmlns:a16="http://schemas.microsoft.com/office/drawing/2014/main" id="{C13A6403-78C1-49B9-B60B-C75B013DA831}"/>
              </a:ext>
            </a:extLst>
          </p:cNvPr>
          <p:cNvSpPr txBox="1"/>
          <p:nvPr/>
        </p:nvSpPr>
        <p:spPr>
          <a:xfrm>
            <a:off x="1473249" y="3782302"/>
            <a:ext cx="9453467" cy="192360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500" b="1" i="0" u="none" strike="noStrike" kern="1200" cap="none" spc="0" normalizeH="0" baseline="0" noProof="0" dirty="0">
                <a:ln>
                  <a:noFill/>
                </a:ln>
                <a:solidFill>
                  <a:srgbClr val="4472C4"/>
                </a:solidFill>
                <a:effectLst/>
                <a:uLnTx/>
                <a:uFillTx/>
                <a:latin typeface="Calibri" panose="020F0502020204030204"/>
                <a:ea typeface="+mn-ea"/>
                <a:cs typeface="+mn-cs"/>
              </a:rPr>
              <a:t>Vote, Item III: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0070C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That the Commission accept the agenda for the December 8, 2023 meeting as amended</a:t>
            </a:r>
            <a:r>
              <a:rPr kumimoji="0" lang="en-US" sz="2800" b="0" i="0" u="none" strike="noStrike" kern="1400" cap="none" spc="0" normalizeH="0" baseline="0" noProof="0" dirty="0">
                <a:ln>
                  <a:noFill/>
                </a:ln>
                <a:solidFill>
                  <a:prstClr val="black"/>
                </a:solidFill>
                <a:effectLst/>
                <a:uLnTx/>
                <a:uFillTx/>
                <a:latin typeface="Calibri" panose="020F0502020204030204"/>
                <a:ea typeface="+mn-ea"/>
                <a:cs typeface="+mn-cs"/>
              </a:rPr>
              <a:t>.</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97849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txBox="1">
            <a:spLocks noGrp="1"/>
          </p:cNvSpPr>
          <p:nvPr>
            <p:ph type="title"/>
          </p:nvPr>
        </p:nvSpPr>
        <p:spPr>
          <a:xfrm>
            <a:off x="838200" y="235918"/>
            <a:ext cx="10515600" cy="1325563"/>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tabLst>
                <a:tab pos="688975" algn="l"/>
              </a:tabLst>
            </a:pPr>
            <a:r>
              <a:rPr lang="en-US" b="1" dirty="0">
                <a:solidFill>
                  <a:srgbClr val="4472C4"/>
                </a:solidFill>
                <a:latin typeface="+mn-lt"/>
              </a:rPr>
              <a:t>IV.	  CONSIDERATION OF MINUTES</a:t>
            </a:r>
          </a:p>
        </p:txBody>
      </p:sp>
      <p:sp>
        <p:nvSpPr>
          <p:cNvPr id="6" name="Rectangle 5"/>
          <p:cNvSpPr/>
          <p:nvPr/>
        </p:nvSpPr>
        <p:spPr>
          <a:xfrm>
            <a:off x="5069976" y="2995895"/>
            <a:ext cx="5585481" cy="1077218"/>
          </a:xfrm>
          <a:prstGeom prst="rect">
            <a:avLst/>
          </a:prstGeom>
        </p:spPr>
        <p:txBody>
          <a:bodyPr wrap="square">
            <a:spAutoFit/>
          </a:bodyPr>
          <a:lstStyle/>
          <a:p>
            <a:r>
              <a:rPr lang="en-US" sz="3200" b="1" kern="1400" dirty="0">
                <a:solidFill>
                  <a:srgbClr val="000000"/>
                </a:solidFill>
              </a:rPr>
              <a:t>Commission Meeting Minutes of September 8, 2023</a:t>
            </a:r>
            <a:endParaRPr lang="en-US" sz="3200" dirty="0"/>
          </a:p>
        </p:txBody>
      </p:sp>
      <p:pic>
        <p:nvPicPr>
          <p:cNvPr id="2" name="Picture 1">
            <a:extLst>
              <a:ext uri="{FF2B5EF4-FFF2-40B4-BE49-F238E27FC236}">
                <a16:creationId xmlns:a16="http://schemas.microsoft.com/office/drawing/2014/main" id="{3FE46DBF-97A3-4563-9CDA-3E89AE78D0E6}"/>
              </a:ext>
            </a:extLst>
          </p:cNvPr>
          <p:cNvPicPr>
            <a:picLocks noChangeAspect="1"/>
          </p:cNvPicPr>
          <p:nvPr/>
        </p:nvPicPr>
        <p:blipFill>
          <a:blip r:embed="rId2"/>
          <a:stretch>
            <a:fillRect/>
          </a:stretch>
        </p:blipFill>
        <p:spPr>
          <a:xfrm>
            <a:off x="2004945" y="1940441"/>
            <a:ext cx="3188125" cy="3188125"/>
          </a:xfrm>
          <a:prstGeom prst="rect">
            <a:avLst/>
          </a:prstGeom>
        </p:spPr>
      </p:pic>
      <p:sp>
        <p:nvSpPr>
          <p:cNvPr id="5" name="Slide Number Placeholder 1">
            <a:extLst>
              <a:ext uri="{FF2B5EF4-FFF2-40B4-BE49-F238E27FC236}">
                <a16:creationId xmlns:a16="http://schemas.microsoft.com/office/drawing/2014/main" id="{A23AC8DD-336A-40EC-BFC7-A0FCC7661C46}"/>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1651410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1"/>
          <p:cNvSpPr txBox="1">
            <a:spLocks/>
          </p:cNvSpPr>
          <p:nvPr/>
        </p:nvSpPr>
        <p:spPr>
          <a:xfrm>
            <a:off x="1524000" y="311211"/>
            <a:ext cx="9144000" cy="1110466"/>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b="1" dirty="0">
                <a:solidFill>
                  <a:srgbClr val="4472C4"/>
                </a:solidFill>
                <a:latin typeface="+mn-lt"/>
              </a:rPr>
              <a:t>V.   CHAIRMAN’S REPORT</a:t>
            </a:r>
            <a:r>
              <a:rPr lang="en-US" b="1" spc="300" dirty="0">
                <a:solidFill>
                  <a:srgbClr val="4472C4"/>
                </a:solidFill>
                <a:latin typeface="+mn-lt"/>
              </a:rPr>
              <a:t>  </a:t>
            </a:r>
            <a:endParaRPr lang="en-US" b="1" dirty="0">
              <a:solidFill>
                <a:srgbClr val="4472C4"/>
              </a:solidFill>
              <a:latin typeface="+mn-lt"/>
            </a:endParaRPr>
          </a:p>
        </p:txBody>
      </p:sp>
      <p:pic>
        <p:nvPicPr>
          <p:cNvPr id="4098" name="Picture 2" descr="See the source image">
            <a:extLst>
              <a:ext uri="{FF2B5EF4-FFF2-40B4-BE49-F238E27FC236}">
                <a16:creationId xmlns:a16="http://schemas.microsoft.com/office/drawing/2014/main" id="{F0B503F0-C87A-4FA7-99AA-31CBEB45E77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188956" y="2083562"/>
            <a:ext cx="3814089" cy="3062614"/>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1">
            <a:extLst>
              <a:ext uri="{FF2B5EF4-FFF2-40B4-BE49-F238E27FC236}">
                <a16:creationId xmlns:a16="http://schemas.microsoft.com/office/drawing/2014/main" id="{8A463E7C-4267-411D-8AA4-92E116CFE80D}"/>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5361942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1"/>
          <p:cNvSpPr txBox="1">
            <a:spLocks/>
          </p:cNvSpPr>
          <p:nvPr/>
        </p:nvSpPr>
        <p:spPr>
          <a:xfrm>
            <a:off x="1523998" y="310222"/>
            <a:ext cx="9144000" cy="1110466"/>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b="1" dirty="0">
                <a:solidFill>
                  <a:srgbClr val="4472C4"/>
                </a:solidFill>
                <a:latin typeface="+mn-lt"/>
              </a:rPr>
              <a:t>VI.   EXECUTIVE DIRECTOR’S REPORT  </a:t>
            </a:r>
          </a:p>
        </p:txBody>
      </p:sp>
      <p:pic>
        <p:nvPicPr>
          <p:cNvPr id="5124" name="Picture 4" descr="See the source image">
            <a:extLst>
              <a:ext uri="{FF2B5EF4-FFF2-40B4-BE49-F238E27FC236}">
                <a16:creationId xmlns:a16="http://schemas.microsoft.com/office/drawing/2014/main" id="{802D2955-8DEB-4B87-89B6-01C60E5668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14838" y="1979210"/>
            <a:ext cx="3362325" cy="3362325"/>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4" name="Slide Number Placeholder 1">
            <a:extLst>
              <a:ext uri="{FF2B5EF4-FFF2-40B4-BE49-F238E27FC236}">
                <a16:creationId xmlns:a16="http://schemas.microsoft.com/office/drawing/2014/main" id="{0C119EEB-E5FC-4442-8B03-844B248ABFF4}"/>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9957764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D0D5BFB-6711-40D0-AC10-3BC94FFC007C}"/>
              </a:ext>
            </a:extLst>
          </p:cNvPr>
          <p:cNvSpPr>
            <a:spLocks noGrp="1"/>
          </p:cNvSpPr>
          <p:nvPr>
            <p:ph type="subTitle" idx="1"/>
          </p:nvPr>
        </p:nvSpPr>
        <p:spPr>
          <a:xfrm>
            <a:off x="370496" y="939615"/>
            <a:ext cx="6276489" cy="5813132"/>
          </a:xfrm>
        </p:spPr>
        <p:txBody>
          <a:bodyPr>
            <a:normAutofit fontScale="55000" lnSpcReduction="20000"/>
          </a:bodyPr>
          <a:lstStyle/>
          <a:p>
            <a:pPr marL="228600" indent="-228600" algn="l">
              <a:lnSpc>
                <a:spcPct val="120000"/>
              </a:lnSpc>
              <a:buFont typeface="Arial" panose="020B0604020202020204" pitchFamily="34" charset="0"/>
              <a:buChar char="•"/>
            </a:pPr>
            <a:r>
              <a:rPr lang="en-US" sz="4400" dirty="0"/>
              <a:t>Subrena started at ACHE on </a:t>
            </a:r>
            <a:r>
              <a:rPr lang="en-US" sz="4400" b="1" dirty="0">
                <a:solidFill>
                  <a:srgbClr val="C00000"/>
                </a:solidFill>
              </a:rPr>
              <a:t>July 13, 1987</a:t>
            </a:r>
          </a:p>
          <a:p>
            <a:pPr marL="404813" lvl="1" indent="-176213" algn="l">
              <a:lnSpc>
                <a:spcPct val="120000"/>
              </a:lnSpc>
              <a:spcBef>
                <a:spcPts val="300"/>
              </a:spcBef>
              <a:buFont typeface="Arial" panose="020B0604020202020204" pitchFamily="34" charset="0"/>
              <a:buChar char="•"/>
            </a:pPr>
            <a:r>
              <a:rPr lang="en-US" sz="4000" dirty="0"/>
              <a:t>36.5 years later…equivalent to 437 months…          she is retiring!</a:t>
            </a:r>
          </a:p>
          <a:p>
            <a:pPr marL="228600" indent="-228600" algn="l">
              <a:lnSpc>
                <a:spcPct val="120000"/>
              </a:lnSpc>
              <a:buFont typeface="Arial" panose="020B0604020202020204" pitchFamily="34" charset="0"/>
              <a:buChar char="•"/>
            </a:pPr>
            <a:r>
              <a:rPr lang="en-US" sz="4400" dirty="0"/>
              <a:t>As Director of Research Services, Subrena…</a:t>
            </a:r>
          </a:p>
          <a:p>
            <a:pPr marL="404813" lvl="1" indent="-176213" algn="l">
              <a:lnSpc>
                <a:spcPct val="120000"/>
              </a:lnSpc>
              <a:spcBef>
                <a:spcPts val="300"/>
              </a:spcBef>
              <a:buFont typeface="Arial" panose="020B0604020202020204" pitchFamily="34" charset="0"/>
              <a:buChar char="•"/>
            </a:pPr>
            <a:r>
              <a:rPr lang="en-US" sz="3800" dirty="0"/>
              <a:t>Worked with 43 public and private institutions</a:t>
            </a:r>
          </a:p>
          <a:p>
            <a:pPr marL="404813" lvl="1" indent="-176213" algn="l">
              <a:lnSpc>
                <a:spcPct val="120000"/>
              </a:lnSpc>
              <a:spcBef>
                <a:spcPts val="300"/>
              </a:spcBef>
              <a:buFont typeface="Arial" panose="020B0604020202020204" pitchFamily="34" charset="0"/>
              <a:buChar char="•"/>
            </a:pPr>
            <a:r>
              <a:rPr lang="en-US" sz="3800" dirty="0"/>
              <a:t>Analyzed 170 data files per year; over 6,200 total </a:t>
            </a:r>
          </a:p>
          <a:p>
            <a:pPr marL="404813" lvl="1" indent="-176213" algn="l">
              <a:lnSpc>
                <a:spcPct val="120000"/>
              </a:lnSpc>
              <a:spcBef>
                <a:spcPts val="300"/>
              </a:spcBef>
              <a:buFont typeface="Arial" panose="020B0604020202020204" pitchFamily="34" charset="0"/>
              <a:buChar char="•"/>
            </a:pPr>
            <a:r>
              <a:rPr lang="en-US" sz="3800" dirty="0"/>
              <a:t>Conducted countless technical reports and statewide studies</a:t>
            </a:r>
          </a:p>
          <a:p>
            <a:pPr marL="228600" lvl="1" indent="-228600" algn="l">
              <a:lnSpc>
                <a:spcPct val="120000"/>
              </a:lnSpc>
              <a:buFont typeface="Arial" panose="020B0604020202020204" pitchFamily="34" charset="0"/>
              <a:buChar char="•"/>
            </a:pPr>
            <a:r>
              <a:rPr lang="en-US" sz="4400" dirty="0"/>
              <a:t>In the past 6 months, Subrena…</a:t>
            </a:r>
          </a:p>
          <a:p>
            <a:pPr marL="404813" lvl="1" indent="-176213" algn="l">
              <a:lnSpc>
                <a:spcPct val="120000"/>
              </a:lnSpc>
              <a:spcBef>
                <a:spcPts val="300"/>
              </a:spcBef>
              <a:buFont typeface="Arial" panose="020B0604020202020204" pitchFamily="34" charset="0"/>
              <a:buChar char="•"/>
            </a:pPr>
            <a:r>
              <a:rPr lang="en-US" sz="3800" dirty="0"/>
              <a:t>Analyzed degree attainment for Governor’s Office</a:t>
            </a:r>
          </a:p>
          <a:p>
            <a:pPr marL="404813" lvl="1" indent="-176213" algn="l">
              <a:lnSpc>
                <a:spcPct val="120000"/>
              </a:lnSpc>
              <a:spcBef>
                <a:spcPts val="300"/>
              </a:spcBef>
              <a:buFont typeface="Arial" panose="020B0604020202020204" pitchFamily="34" charset="0"/>
              <a:buChar char="•"/>
            </a:pPr>
            <a:r>
              <a:rPr lang="en-US" sz="3800" dirty="0"/>
              <a:t>Developed data for Outcomes-Based Funding Model</a:t>
            </a:r>
          </a:p>
          <a:p>
            <a:pPr marL="228600" indent="-228600" algn="l">
              <a:lnSpc>
                <a:spcPct val="120000"/>
              </a:lnSpc>
              <a:buFont typeface="Arial" panose="020B0604020202020204" pitchFamily="34" charset="0"/>
              <a:buChar char="•"/>
            </a:pPr>
            <a:r>
              <a:rPr lang="en-US" sz="4400" dirty="0"/>
              <a:t>Colleagues describe Subrena as…</a:t>
            </a:r>
          </a:p>
          <a:p>
            <a:pPr marL="404813" lvl="1" indent="-176213" algn="l">
              <a:lnSpc>
                <a:spcPct val="120000"/>
              </a:lnSpc>
              <a:spcBef>
                <a:spcPts val="300"/>
              </a:spcBef>
              <a:buFont typeface="Arial" panose="020B0604020202020204" pitchFamily="34" charset="0"/>
              <a:buChar char="•"/>
            </a:pPr>
            <a:r>
              <a:rPr lang="en-US" sz="3800" dirty="0"/>
              <a:t>Dedicated, passionate, professional, very knowledgeable, and always helpful</a:t>
            </a:r>
          </a:p>
        </p:txBody>
      </p:sp>
      <p:sp>
        <p:nvSpPr>
          <p:cNvPr id="5" name="TextBox 4">
            <a:extLst>
              <a:ext uri="{FF2B5EF4-FFF2-40B4-BE49-F238E27FC236}">
                <a16:creationId xmlns:a16="http://schemas.microsoft.com/office/drawing/2014/main" id="{62564814-B588-4331-9BB6-27F2662B8156}"/>
              </a:ext>
            </a:extLst>
          </p:cNvPr>
          <p:cNvSpPr txBox="1"/>
          <p:nvPr/>
        </p:nvSpPr>
        <p:spPr>
          <a:xfrm>
            <a:off x="0" y="66125"/>
            <a:ext cx="12192000" cy="830997"/>
          </a:xfrm>
          <a:prstGeom prst="rect">
            <a:avLst/>
          </a:prstGeom>
          <a:noFill/>
        </p:spPr>
        <p:txBody>
          <a:bodyPr wrap="square" rtlCol="0">
            <a:spAutoFit/>
          </a:bodyPr>
          <a:lstStyle/>
          <a:p>
            <a:pPr algn="ctr"/>
            <a:r>
              <a:rPr lang="en-US" sz="4800" b="1" dirty="0">
                <a:solidFill>
                  <a:srgbClr val="4472C4"/>
                </a:solidFill>
              </a:rPr>
              <a:t>Retirement Resolution for Subrena Simpkins </a:t>
            </a:r>
          </a:p>
        </p:txBody>
      </p:sp>
      <p:sp>
        <p:nvSpPr>
          <p:cNvPr id="4" name="Slide Number Placeholder 1">
            <a:extLst>
              <a:ext uri="{FF2B5EF4-FFF2-40B4-BE49-F238E27FC236}">
                <a16:creationId xmlns:a16="http://schemas.microsoft.com/office/drawing/2014/main" id="{1F788427-FDEA-4FAA-A126-AF15146B47E3}"/>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pic>
        <p:nvPicPr>
          <p:cNvPr id="6" name="Picture 5">
            <a:extLst>
              <a:ext uri="{FF2B5EF4-FFF2-40B4-BE49-F238E27FC236}">
                <a16:creationId xmlns:a16="http://schemas.microsoft.com/office/drawing/2014/main" id="{5F064705-0EB7-4133-9A8E-3AD6460A425A}"/>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3664" r="1603"/>
          <a:stretch/>
        </p:blipFill>
        <p:spPr>
          <a:xfrm>
            <a:off x="6882408" y="1243679"/>
            <a:ext cx="4849205" cy="2926080"/>
          </a:xfrm>
          <a:prstGeom prst="rect">
            <a:avLst/>
          </a:prstGeom>
          <a:effectLst>
            <a:outerShdw blurRad="63500" sx="102000" sy="102000" algn="ctr" rotWithShape="0">
              <a:prstClr val="black">
                <a:alpha val="40000"/>
              </a:prstClr>
            </a:outerShdw>
          </a:effectLst>
        </p:spPr>
      </p:pic>
      <p:pic>
        <p:nvPicPr>
          <p:cNvPr id="8" name="Picture 7">
            <a:extLst>
              <a:ext uri="{FF2B5EF4-FFF2-40B4-BE49-F238E27FC236}">
                <a16:creationId xmlns:a16="http://schemas.microsoft.com/office/drawing/2014/main" id="{24343170-AE97-4AC4-A886-05E4C27EC983}"/>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13081" r="10051" b="32564"/>
          <a:stretch/>
        </p:blipFill>
        <p:spPr>
          <a:xfrm>
            <a:off x="6883850" y="3304024"/>
            <a:ext cx="4846320" cy="2196391"/>
          </a:xfrm>
          <a:prstGeom prst="rect">
            <a:avLst/>
          </a:prstGeom>
          <a:effectLst>
            <a:outerShdw blurRad="63500" sx="102000" sy="102000" algn="ctr" rotWithShape="0">
              <a:prstClr val="black">
                <a:alpha val="40000"/>
              </a:prstClr>
            </a:outerShdw>
          </a:effectLst>
        </p:spPr>
      </p:pic>
      <p:sp>
        <p:nvSpPr>
          <p:cNvPr id="12" name="TextBox 11">
            <a:extLst>
              <a:ext uri="{FF2B5EF4-FFF2-40B4-BE49-F238E27FC236}">
                <a16:creationId xmlns:a16="http://schemas.microsoft.com/office/drawing/2014/main" id="{262078B7-522E-4197-9E5D-6D0EAA6C1E6B}"/>
              </a:ext>
            </a:extLst>
          </p:cNvPr>
          <p:cNvSpPr txBox="1"/>
          <p:nvPr/>
        </p:nvSpPr>
        <p:spPr>
          <a:xfrm>
            <a:off x="9298" y="6344787"/>
            <a:ext cx="12173405" cy="461665"/>
          </a:xfrm>
          <a:prstGeom prst="rect">
            <a:avLst/>
          </a:prstGeom>
          <a:noFill/>
        </p:spPr>
        <p:txBody>
          <a:bodyPr wrap="square" rtlCol="0">
            <a:spAutoFit/>
          </a:bodyPr>
          <a:lstStyle/>
          <a:p>
            <a:pPr algn="ctr"/>
            <a:r>
              <a:rPr lang="en-US" sz="2400" b="1" dirty="0">
                <a:solidFill>
                  <a:srgbClr val="4472C4"/>
                </a:solidFill>
              </a:rPr>
              <a:t>ACHE wishes Subrena only the very best on her retirement!  </a:t>
            </a:r>
            <a:r>
              <a:rPr lang="en-US" sz="2400" b="1" u="sng" dirty="0">
                <a:solidFill>
                  <a:srgbClr val="4472C4"/>
                </a:solidFill>
              </a:rPr>
              <a:t>She will be greatly missed</a:t>
            </a:r>
            <a:r>
              <a:rPr lang="en-US" sz="2400" b="1" dirty="0">
                <a:solidFill>
                  <a:srgbClr val="4472C4"/>
                </a:solidFill>
              </a:rPr>
              <a:t>!</a:t>
            </a:r>
          </a:p>
        </p:txBody>
      </p:sp>
      <p:pic>
        <p:nvPicPr>
          <p:cNvPr id="9" name="Picture 8">
            <a:extLst>
              <a:ext uri="{FF2B5EF4-FFF2-40B4-BE49-F238E27FC236}">
                <a16:creationId xmlns:a16="http://schemas.microsoft.com/office/drawing/2014/main" id="{EC14A81D-A5CE-4EA9-9D00-8C480CE6316A}"/>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7324" t="557" r="7665" b="1766"/>
          <a:stretch/>
        </p:blipFill>
        <p:spPr>
          <a:xfrm>
            <a:off x="6453027" y="976400"/>
            <a:ext cx="5303520" cy="5257493"/>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725505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10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10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1000"/>
                                        <p:tgtEl>
                                          <p:spTgt spid="3">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1000"/>
                                        <p:tgtEl>
                                          <p:spTgt spid="3">
                                            <p:txEl>
                                              <p:pRg st="5" end="5"/>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1000"/>
                                        <p:tgtEl>
                                          <p:spTgt spid="3">
                                            <p:txEl>
                                              <p:pRg st="6" end="6"/>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1000"/>
                                        <p:tgtEl>
                                          <p:spTgt spid="3">
                                            <p:txEl>
                                              <p:pRg st="7" end="7"/>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Effect transition="in" filter="fade">
                                      <p:cBhvr>
                                        <p:cTn id="31" dur="1000"/>
                                        <p:tgtEl>
                                          <p:spTgt spid="3">
                                            <p:txEl>
                                              <p:pRg st="8" end="8"/>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3">
                                            <p:txEl>
                                              <p:pRg st="9" end="9"/>
                                            </p:txEl>
                                          </p:spTgt>
                                        </p:tgtEl>
                                        <p:attrNameLst>
                                          <p:attrName>style.visibility</p:attrName>
                                        </p:attrNameLst>
                                      </p:cBhvr>
                                      <p:to>
                                        <p:strVal val="visible"/>
                                      </p:to>
                                    </p:set>
                                    <p:animEffect transition="in" filter="fade">
                                      <p:cBhvr>
                                        <p:cTn id="34" dur="1000"/>
                                        <p:tgtEl>
                                          <p:spTgt spid="3">
                                            <p:txEl>
                                              <p:pRg st="9" end="9"/>
                                            </p:txEl>
                                          </p:spTgt>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Effect transition="in" filter="fade">
                                      <p:cBhvr>
                                        <p:cTn id="37" dur="1000"/>
                                        <p:tgtEl>
                                          <p:spTgt spid="3">
                                            <p:txEl>
                                              <p:pRg st="10" end="10"/>
                                            </p:txEl>
                                          </p:spTgt>
                                        </p:tgtEl>
                                      </p:cBhvr>
                                    </p:animEffect>
                                  </p:childTnLst>
                                </p:cTn>
                              </p:par>
                              <p:par>
                                <p:cTn id="38" presetID="10" presetClass="entr" presetSubtype="0" fill="hold" nodeType="withEffect">
                                  <p:stCondLst>
                                    <p:cond delay="1000"/>
                                  </p:stCondLst>
                                  <p:childTnLst>
                                    <p:set>
                                      <p:cBhvr>
                                        <p:cTn id="39" dur="1" fill="hold">
                                          <p:stCondLst>
                                            <p:cond delay="0"/>
                                          </p:stCondLst>
                                        </p:cTn>
                                        <p:tgtEl>
                                          <p:spTgt spid="6"/>
                                        </p:tgtEl>
                                        <p:attrNameLst>
                                          <p:attrName>style.visibility</p:attrName>
                                        </p:attrNameLst>
                                      </p:cBhvr>
                                      <p:to>
                                        <p:strVal val="visible"/>
                                      </p:to>
                                    </p:set>
                                    <p:animEffect transition="in" filter="fade">
                                      <p:cBhvr>
                                        <p:cTn id="40" dur="2000"/>
                                        <p:tgtEl>
                                          <p:spTgt spid="6"/>
                                        </p:tgtEl>
                                      </p:cBhvr>
                                    </p:animEffect>
                                  </p:childTnLst>
                                </p:cTn>
                              </p:par>
                            </p:childTnLst>
                          </p:cTn>
                        </p:par>
                        <p:par>
                          <p:cTn id="41" fill="hold">
                            <p:stCondLst>
                              <p:cond delay="3000"/>
                            </p:stCondLst>
                            <p:childTnLst>
                              <p:par>
                                <p:cTn id="42" presetID="10" presetClass="entr" presetSubtype="0" fill="hold" nodeType="afterEffect">
                                  <p:stCondLst>
                                    <p:cond delay="1000"/>
                                  </p:stCondLst>
                                  <p:childTnLst>
                                    <p:set>
                                      <p:cBhvr>
                                        <p:cTn id="43" dur="1" fill="hold">
                                          <p:stCondLst>
                                            <p:cond delay="0"/>
                                          </p:stCondLst>
                                        </p:cTn>
                                        <p:tgtEl>
                                          <p:spTgt spid="8"/>
                                        </p:tgtEl>
                                        <p:attrNameLst>
                                          <p:attrName>style.visibility</p:attrName>
                                        </p:attrNameLst>
                                      </p:cBhvr>
                                      <p:to>
                                        <p:strVal val="visible"/>
                                      </p:to>
                                    </p:set>
                                    <p:animEffect transition="in" filter="fade">
                                      <p:cBhvr>
                                        <p:cTn id="44" dur="2000"/>
                                        <p:tgtEl>
                                          <p:spTgt spid="8"/>
                                        </p:tgtEl>
                                      </p:cBhvr>
                                    </p:animEffect>
                                  </p:childTnLst>
                                </p:cTn>
                              </p:par>
                            </p:childTnLst>
                          </p:cTn>
                        </p:par>
                        <p:par>
                          <p:cTn id="45" fill="hold">
                            <p:stCondLst>
                              <p:cond delay="6000"/>
                            </p:stCondLst>
                            <p:childTnLst>
                              <p:par>
                                <p:cTn id="46" presetID="10" presetClass="entr" presetSubtype="0" fill="hold" nodeType="afterEffect">
                                  <p:stCondLst>
                                    <p:cond delay="1000"/>
                                  </p:stCondLst>
                                  <p:childTnLst>
                                    <p:set>
                                      <p:cBhvr>
                                        <p:cTn id="47" dur="1" fill="hold">
                                          <p:stCondLst>
                                            <p:cond delay="0"/>
                                          </p:stCondLst>
                                        </p:cTn>
                                        <p:tgtEl>
                                          <p:spTgt spid="9"/>
                                        </p:tgtEl>
                                        <p:attrNameLst>
                                          <p:attrName>style.visibility</p:attrName>
                                        </p:attrNameLst>
                                      </p:cBhvr>
                                      <p:to>
                                        <p:strVal val="visible"/>
                                      </p:to>
                                    </p:set>
                                    <p:animEffect transition="in" filter="fade">
                                      <p:cBhvr>
                                        <p:cTn id="48" dur="2000"/>
                                        <p:tgtEl>
                                          <p:spTgt spid="9"/>
                                        </p:tgtEl>
                                      </p:cBhvr>
                                    </p:animEffect>
                                  </p:childTnLst>
                                </p:cTn>
                              </p:par>
                            </p:childTnLst>
                          </p:cTn>
                        </p:par>
                        <p:par>
                          <p:cTn id="49" fill="hold">
                            <p:stCondLst>
                              <p:cond delay="9000"/>
                            </p:stCondLst>
                            <p:childTnLst>
                              <p:par>
                                <p:cTn id="50" presetID="22" presetClass="entr" presetSubtype="8" fill="hold" grpId="0" nodeType="afterEffect">
                                  <p:stCondLst>
                                    <p:cond delay="0"/>
                                  </p:stCondLst>
                                  <p:childTnLst>
                                    <p:set>
                                      <p:cBhvr>
                                        <p:cTn id="51" dur="1" fill="hold">
                                          <p:stCondLst>
                                            <p:cond delay="0"/>
                                          </p:stCondLst>
                                        </p:cTn>
                                        <p:tgtEl>
                                          <p:spTgt spid="12"/>
                                        </p:tgtEl>
                                        <p:attrNameLst>
                                          <p:attrName>style.visibility</p:attrName>
                                        </p:attrNameLst>
                                      </p:cBhvr>
                                      <p:to>
                                        <p:strVal val="visible"/>
                                      </p:to>
                                    </p:set>
                                    <p:animEffect transition="in" filter="wipe(left)">
                                      <p:cBhvr>
                                        <p:cTn id="52"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P spid="1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77CEF5-2421-45F0-9684-896A134D6EFD}"/>
              </a:ext>
            </a:extLst>
          </p:cNvPr>
          <p:cNvSpPr txBox="1"/>
          <p:nvPr/>
        </p:nvSpPr>
        <p:spPr>
          <a:xfrm>
            <a:off x="1767908" y="1982450"/>
            <a:ext cx="9453467" cy="192360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500" b="1" i="0" u="none" strike="noStrike" kern="1200" cap="none" spc="0" normalizeH="0" baseline="0" noProof="0" dirty="0">
                <a:ln>
                  <a:noFill/>
                </a:ln>
                <a:solidFill>
                  <a:srgbClr val="4472C4"/>
                </a:solidFill>
                <a:effectLst/>
                <a:uLnTx/>
                <a:uFillTx/>
                <a:latin typeface="Calibri" panose="020F0502020204030204"/>
                <a:ea typeface="+mn-ea"/>
                <a:cs typeface="+mn-cs"/>
              </a:rPr>
              <a:t>Motion, Item VI: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0070C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That the Commission </a:t>
            </a:r>
            <a:r>
              <a:rPr lang="en-US" sz="2800" dirty="0">
                <a:solidFill>
                  <a:prstClr val="black"/>
                </a:solidFill>
                <a:latin typeface="Calibri" panose="020F0502020204030204"/>
              </a:rPr>
              <a:t>approve the resolution in recognition of Subrena Simpkins’ 36.5 years of service to the Commission</a:t>
            </a:r>
            <a:r>
              <a:rPr kumimoji="0" lang="en-US" sz="2800" b="0" i="0" u="none" strike="noStrike" kern="1400" cap="none" spc="0" normalizeH="0" baseline="0" noProof="0" dirty="0">
                <a:ln>
                  <a:noFill/>
                </a:ln>
                <a:solidFill>
                  <a:prstClr val="black"/>
                </a:solidFill>
                <a:effectLst/>
                <a:uLnTx/>
                <a:uFillTx/>
                <a:latin typeface="Calibri" panose="020F0502020204030204"/>
                <a:ea typeface="+mn-ea"/>
                <a:cs typeface="+mn-cs"/>
              </a:rPr>
              <a:t>.</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Slide Number Placeholder 1">
            <a:extLst>
              <a:ext uri="{FF2B5EF4-FFF2-40B4-BE49-F238E27FC236}">
                <a16:creationId xmlns:a16="http://schemas.microsoft.com/office/drawing/2014/main" id="{3709DC32-914B-4630-B812-359FE4CAD669}"/>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0912608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D0D5BFB-6711-40D0-AC10-3BC94FFC007C}"/>
              </a:ext>
            </a:extLst>
          </p:cNvPr>
          <p:cNvSpPr>
            <a:spLocks noGrp="1"/>
          </p:cNvSpPr>
          <p:nvPr>
            <p:ph type="subTitle" idx="1"/>
          </p:nvPr>
        </p:nvSpPr>
        <p:spPr>
          <a:xfrm>
            <a:off x="229820" y="939615"/>
            <a:ext cx="10989166" cy="5813132"/>
          </a:xfrm>
        </p:spPr>
        <p:txBody>
          <a:bodyPr>
            <a:normAutofit/>
          </a:bodyPr>
          <a:lstStyle/>
          <a:p>
            <a:pPr marL="228600" indent="-228600" algn="l">
              <a:lnSpc>
                <a:spcPct val="120000"/>
              </a:lnSpc>
              <a:buFont typeface="Arial" panose="020B0604020202020204" pitchFamily="34" charset="0"/>
              <a:buChar char="•"/>
            </a:pPr>
            <a:r>
              <a:rPr lang="en-US" sz="2800" dirty="0"/>
              <a:t>ACHE is sponsoring a statewide convening on </a:t>
            </a:r>
            <a:r>
              <a:rPr lang="en-US" sz="2800" b="1" dirty="0"/>
              <a:t>Friday, March 1, 2024 </a:t>
            </a:r>
            <a:r>
              <a:rPr lang="en-US" sz="2800" dirty="0"/>
              <a:t>on the topic of </a:t>
            </a:r>
            <a:r>
              <a:rPr lang="en-US" sz="2800" b="1" dirty="0"/>
              <a:t>“Artificial Intelligence and Its Impact on Higher Education</a:t>
            </a:r>
            <a:r>
              <a:rPr lang="en-US" sz="2800" dirty="0"/>
              <a:t>.</a:t>
            </a:r>
            <a:r>
              <a:rPr lang="en-US" sz="2800" b="1" dirty="0"/>
              <a:t>”</a:t>
            </a:r>
            <a:r>
              <a:rPr lang="en-US" sz="2800" dirty="0"/>
              <a:t> The event will be </a:t>
            </a:r>
            <a:r>
              <a:rPr lang="en-US" sz="2800" b="1" dirty="0"/>
              <a:t>hosted by the University of Alabama in Huntsville</a:t>
            </a:r>
            <a:r>
              <a:rPr lang="en-US" sz="2800" dirty="0"/>
              <a:t>. </a:t>
            </a:r>
          </a:p>
          <a:p>
            <a:pPr marL="228600" indent="-228600" algn="l">
              <a:lnSpc>
                <a:spcPct val="120000"/>
              </a:lnSpc>
              <a:buFont typeface="Arial" panose="020B0604020202020204" pitchFamily="34" charset="0"/>
              <a:buChar char="•"/>
            </a:pPr>
            <a:r>
              <a:rPr lang="en-US" sz="2800" dirty="0"/>
              <a:t>The agenda will include panels and speakers on Teaching and Learning with AI, EdTech Tools, Employability, and other topics. </a:t>
            </a:r>
          </a:p>
          <a:p>
            <a:pPr marL="228600" indent="-228600" algn="l">
              <a:lnSpc>
                <a:spcPct val="120000"/>
              </a:lnSpc>
              <a:buFont typeface="Arial" panose="020B0604020202020204" pitchFamily="34" charset="0"/>
              <a:buChar char="•"/>
            </a:pPr>
            <a:r>
              <a:rPr lang="en-US" sz="2800" dirty="0"/>
              <a:t>In planning the agenda, ACHE wants to highlight                                      what is happening on the individual campuses                                               with respect to AI. If there are initiatives or                                         projects that would be of interest to a wider                                          audience, please let us know!</a:t>
            </a:r>
          </a:p>
        </p:txBody>
      </p:sp>
      <p:sp>
        <p:nvSpPr>
          <p:cNvPr id="5" name="TextBox 4">
            <a:extLst>
              <a:ext uri="{FF2B5EF4-FFF2-40B4-BE49-F238E27FC236}">
                <a16:creationId xmlns:a16="http://schemas.microsoft.com/office/drawing/2014/main" id="{62564814-B588-4331-9BB6-27F2662B8156}"/>
              </a:ext>
            </a:extLst>
          </p:cNvPr>
          <p:cNvSpPr txBox="1"/>
          <p:nvPr/>
        </p:nvSpPr>
        <p:spPr>
          <a:xfrm>
            <a:off x="0" y="66125"/>
            <a:ext cx="12192000" cy="830997"/>
          </a:xfrm>
          <a:prstGeom prst="rect">
            <a:avLst/>
          </a:prstGeom>
          <a:noFill/>
        </p:spPr>
        <p:txBody>
          <a:bodyPr wrap="square" rtlCol="0">
            <a:spAutoFit/>
          </a:bodyPr>
          <a:lstStyle/>
          <a:p>
            <a:pPr algn="ctr"/>
            <a:r>
              <a:rPr lang="en-US" sz="4800" b="1" dirty="0">
                <a:solidFill>
                  <a:srgbClr val="4472C4"/>
                </a:solidFill>
              </a:rPr>
              <a:t>Artificial Intelligence (AI) in AL Convening</a:t>
            </a:r>
          </a:p>
        </p:txBody>
      </p:sp>
      <p:sp>
        <p:nvSpPr>
          <p:cNvPr id="4" name="Slide Number Placeholder 1">
            <a:extLst>
              <a:ext uri="{FF2B5EF4-FFF2-40B4-BE49-F238E27FC236}">
                <a16:creationId xmlns:a16="http://schemas.microsoft.com/office/drawing/2014/main" id="{1F788427-FDEA-4FAA-A126-AF15146B47E3}"/>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pic>
        <p:nvPicPr>
          <p:cNvPr id="9218" name="Picture 2" descr="Artificial Intelligence Images, HD Pictures For Free Vectors Download -  Lovepik.com">
            <a:extLst>
              <a:ext uri="{FF2B5EF4-FFF2-40B4-BE49-F238E27FC236}">
                <a16:creationId xmlns:a16="http://schemas.microsoft.com/office/drawing/2014/main" id="{90B0BD4B-A8E7-4183-B6F7-DB38C9166051}"/>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9705"/>
          <a:stretch/>
        </p:blipFill>
        <p:spPr bwMode="auto">
          <a:xfrm>
            <a:off x="7930701" y="3744972"/>
            <a:ext cx="3840482" cy="2743200"/>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9220" name="Picture 4" descr="Save-the-date-clipart-free-graphic-design-inspiration - Ryan's Case for  Smiles">
            <a:extLst>
              <a:ext uri="{FF2B5EF4-FFF2-40B4-BE49-F238E27FC236}">
                <a16:creationId xmlns:a16="http://schemas.microsoft.com/office/drawing/2014/main" id="{79E3A9C7-3032-42E1-9D2B-0F1FC38D8DD9}"/>
              </a:ext>
            </a:extLst>
          </p:cNvPr>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836081" y="858086"/>
            <a:ext cx="1225185" cy="1097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790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9220"/>
                                        </p:tgtEl>
                                        <p:attrNameLst>
                                          <p:attrName>style.visibility</p:attrName>
                                        </p:attrNameLst>
                                      </p:cBhvr>
                                      <p:to>
                                        <p:strVal val="visible"/>
                                      </p:to>
                                    </p:set>
                                    <p:animEffect transition="in" filter="fade">
                                      <p:cBhvr>
                                        <p:cTn id="10" dur="500"/>
                                        <p:tgtEl>
                                          <p:spTgt spid="9220"/>
                                        </p:tgtEl>
                                      </p:cBhvr>
                                    </p:animEffect>
                                  </p:childTnLst>
                                </p:cTn>
                              </p:par>
                              <p:par>
                                <p:cTn id="11" presetID="10" presetClass="entr" presetSubtype="0" fill="hold" nodeType="withEffect">
                                  <p:stCondLst>
                                    <p:cond delay="0"/>
                                  </p:stCondLst>
                                  <p:childTnLst>
                                    <p:set>
                                      <p:cBhvr>
                                        <p:cTn id="12" dur="1" fill="hold">
                                          <p:stCondLst>
                                            <p:cond delay="0"/>
                                          </p:stCondLst>
                                        </p:cTn>
                                        <p:tgtEl>
                                          <p:spTgt spid="9218"/>
                                        </p:tgtEl>
                                        <p:attrNameLst>
                                          <p:attrName>style.visibility</p:attrName>
                                        </p:attrNameLst>
                                      </p:cBhvr>
                                      <p:to>
                                        <p:strVal val="visible"/>
                                      </p:to>
                                    </p:set>
                                    <p:animEffect transition="in" filter="fade">
                                      <p:cBhvr>
                                        <p:cTn id="13" dur="500"/>
                                        <p:tgtEl>
                                          <p:spTgt spid="9218"/>
                                        </p:tgtEl>
                                      </p:cBhvr>
                                    </p:animEffect>
                                  </p:childTnLst>
                                </p:cTn>
                              </p:par>
                            </p:childTnLst>
                          </p:cTn>
                        </p:par>
                        <p:par>
                          <p:cTn id="14" fill="hold">
                            <p:stCondLst>
                              <p:cond delay="1000"/>
                            </p:stCondLst>
                            <p:childTnLst>
                              <p:par>
                                <p:cTn id="15" presetID="10" presetClass="entr" presetSubtype="0" fill="hold" grpId="0" nodeType="after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1000"/>
                                        <p:tgtEl>
                                          <p:spTgt spid="3">
                                            <p:txEl>
                                              <p:pRg st="1" end="1"/>
                                            </p:txEl>
                                          </p:spTgt>
                                        </p:tgtEl>
                                      </p:cBhvr>
                                    </p:animEffect>
                                  </p:childTnLst>
                                </p:cTn>
                              </p:par>
                            </p:childTnLst>
                          </p:cTn>
                        </p:par>
                        <p:par>
                          <p:cTn id="18" fill="hold">
                            <p:stCondLst>
                              <p:cond delay="2000"/>
                            </p:stCondLst>
                            <p:childTnLst>
                              <p:par>
                                <p:cTn id="19" presetID="10" presetClass="entr" presetSubtype="0" fill="hold" grpId="0" nodeType="after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allAtOnce"/>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a:extLst>
              <a:ext uri="{FF2B5EF4-FFF2-40B4-BE49-F238E27FC236}">
                <a16:creationId xmlns:a16="http://schemas.microsoft.com/office/drawing/2014/main" id="{1B3A23A7-1D5B-4244-BE66-E535A9A9F4A9}"/>
              </a:ext>
            </a:extLst>
          </p:cNvPr>
          <p:cNvPicPr>
            <a:picLocks noChangeAspect="1" noChangeArrowheads="1"/>
          </p:cNvPicPr>
          <p:nvPr/>
        </p:nvPicPr>
        <p:blipFill>
          <a:blip r:embed="rId2">
            <a:clrChange>
              <a:clrFrom>
                <a:srgbClr val="000000">
                  <a:alpha val="0"/>
                </a:srgbClr>
              </a:clrFrom>
              <a:clrTo>
                <a:srgbClr val="000000">
                  <a:alpha val="0"/>
                </a:srgbClr>
              </a:clrTo>
            </a:clrChange>
            <a:extLst>
              <a:ext uri="{28A0092B-C50C-407E-A947-70E740481C1C}">
                <a14:useLocalDpi xmlns:a14="http://schemas.microsoft.com/office/drawing/2010/main" val="0"/>
              </a:ext>
            </a:extLst>
          </a:blip>
          <a:srcRect/>
          <a:stretch>
            <a:fillRect/>
          </a:stretch>
        </p:blipFill>
        <p:spPr bwMode="auto">
          <a:xfrm>
            <a:off x="5395408" y="-154519"/>
            <a:ext cx="9383210" cy="694944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2" name="Table 21">
            <a:extLst>
              <a:ext uri="{FF2B5EF4-FFF2-40B4-BE49-F238E27FC236}">
                <a16:creationId xmlns:a16="http://schemas.microsoft.com/office/drawing/2014/main" id="{7E5979BF-1C84-4E96-A0F4-31C6256072A9}"/>
              </a:ext>
            </a:extLst>
          </p:cNvPr>
          <p:cNvGraphicFramePr>
            <a:graphicFrameLocks noGrp="1"/>
          </p:cNvGraphicFramePr>
          <p:nvPr/>
        </p:nvGraphicFramePr>
        <p:xfrm>
          <a:off x="647800" y="2143594"/>
          <a:ext cx="4005480" cy="673545"/>
        </p:xfrm>
        <a:graphic>
          <a:graphicData uri="http://schemas.openxmlformats.org/drawingml/2006/table">
            <a:tbl>
              <a:tblPr firstRow="1" firstCol="1" bandRow="1"/>
              <a:tblGrid>
                <a:gridCol w="2542440">
                  <a:extLst>
                    <a:ext uri="{9D8B030D-6E8A-4147-A177-3AD203B41FA5}">
                      <a16:colId xmlns:a16="http://schemas.microsoft.com/office/drawing/2014/main" val="3838324488"/>
                    </a:ext>
                  </a:extLst>
                </a:gridCol>
                <a:gridCol w="1463040">
                  <a:extLst>
                    <a:ext uri="{9D8B030D-6E8A-4147-A177-3AD203B41FA5}">
                      <a16:colId xmlns:a16="http://schemas.microsoft.com/office/drawing/2014/main" val="3887920227"/>
                    </a:ext>
                  </a:extLst>
                </a:gridCol>
              </a:tblGrid>
              <a:tr h="176697">
                <a:tc>
                  <a:txBody>
                    <a:bodyPr/>
                    <a:lstStyle/>
                    <a:p>
                      <a:pPr marL="0" marR="0">
                        <a:lnSpc>
                          <a:spcPct val="107000"/>
                        </a:lnSpc>
                        <a:spcBef>
                          <a:spcPts val="0"/>
                        </a:spcBef>
                        <a:spcAft>
                          <a:spcPts val="0"/>
                        </a:spcAft>
                      </a:pPr>
                      <a:endParaRPr lang="en-US" sz="24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0" anchor="ctr">
                    <a:lnL>
                      <a:noFill/>
                    </a:lnL>
                    <a:lnR>
                      <a:noFill/>
                    </a:lnR>
                    <a:lnT>
                      <a:noFill/>
                    </a:lnT>
                    <a:lnB>
                      <a:noFill/>
                    </a:lnB>
                  </a:tcPr>
                </a:tc>
                <a:tc>
                  <a:txBody>
                    <a:bodyPr/>
                    <a:lstStyle/>
                    <a:p>
                      <a:pPr marL="0" marR="0">
                        <a:lnSpc>
                          <a:spcPct val="107000"/>
                        </a:lnSpc>
                        <a:spcBef>
                          <a:spcPts val="0"/>
                        </a:spcBef>
                        <a:spcAft>
                          <a:spcPts val="0"/>
                        </a:spcAft>
                      </a:pPr>
                      <a:endParaRPr lang="en-US" sz="24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0" anchor="ctr">
                    <a:lnL>
                      <a:noFill/>
                    </a:lnL>
                    <a:lnR>
                      <a:noFill/>
                    </a:lnR>
                    <a:lnT>
                      <a:noFill/>
                    </a:lnT>
                    <a:lnB>
                      <a:noFill/>
                    </a:lnB>
                  </a:tcPr>
                </a:tc>
                <a:extLst>
                  <a:ext uri="{0D108BD9-81ED-4DB2-BD59-A6C34878D82A}">
                    <a16:rowId xmlns:a16="http://schemas.microsoft.com/office/drawing/2014/main" val="1643028764"/>
                  </a:ext>
                </a:extLst>
              </a:tr>
              <a:tr h="164931">
                <a:tc>
                  <a:txBody>
                    <a:bodyPr/>
                    <a:lstStyle/>
                    <a:p>
                      <a:pPr marL="0" marR="0">
                        <a:lnSpc>
                          <a:spcPct val="107000"/>
                        </a:lnSpc>
                        <a:spcBef>
                          <a:spcPts val="0"/>
                        </a:spcBef>
                        <a:spcAft>
                          <a:spcPts val="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(Re)Engage Scholarship</a:t>
                      </a:r>
                    </a:p>
                  </a:txBody>
                  <a:tcPr marL="68580" marR="68580" marT="9525" marB="0" anchor="ctr">
                    <a:lnL>
                      <a:noFill/>
                    </a:lnL>
                    <a:lnR>
                      <a:noFill/>
                    </a:lnR>
                    <a:lnT>
                      <a:noFill/>
                    </a:lnT>
                    <a:lnB>
                      <a:noFill/>
                    </a:lnB>
                  </a:tcPr>
                </a:tc>
                <a:tc>
                  <a:txBody>
                    <a:bodyPr/>
                    <a:lstStyle/>
                    <a:p>
                      <a:pPr marL="0" marR="0">
                        <a:lnSpc>
                          <a:spcPct val="107000"/>
                        </a:lnSpc>
                        <a:spcBef>
                          <a:spcPts val="0"/>
                        </a:spcBef>
                        <a:spcAft>
                          <a:spcPts val="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$5,000,000</a:t>
                      </a:r>
                    </a:p>
                  </a:txBody>
                  <a:tcPr marL="68580" marR="68580" marT="9525" marB="0" anchor="ctr">
                    <a:lnL>
                      <a:noFill/>
                    </a:lnL>
                    <a:lnR>
                      <a:noFill/>
                    </a:lnR>
                    <a:lnT>
                      <a:noFill/>
                    </a:lnT>
                    <a:lnB>
                      <a:noFill/>
                    </a:lnB>
                  </a:tcPr>
                </a:tc>
                <a:extLst>
                  <a:ext uri="{0D108BD9-81ED-4DB2-BD59-A6C34878D82A}">
                    <a16:rowId xmlns:a16="http://schemas.microsoft.com/office/drawing/2014/main" val="148334272"/>
                  </a:ext>
                </a:extLst>
              </a:tr>
            </a:tbl>
          </a:graphicData>
        </a:graphic>
      </p:graphicFrame>
      <p:pic>
        <p:nvPicPr>
          <p:cNvPr id="7" name="Picture 4">
            <a:extLst>
              <a:ext uri="{FF2B5EF4-FFF2-40B4-BE49-F238E27FC236}">
                <a16:creationId xmlns:a16="http://schemas.microsoft.com/office/drawing/2014/main" id="{2E3006F0-5BC0-45BA-87D3-13A8263FB1C2}"/>
              </a:ext>
            </a:extLst>
          </p:cNvP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841216" y="250602"/>
            <a:ext cx="10087448" cy="6395987"/>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a:extLst>
              <a:ext uri="{FF2B5EF4-FFF2-40B4-BE49-F238E27FC236}">
                <a16:creationId xmlns:a16="http://schemas.microsoft.com/office/drawing/2014/main" id="{324FFCE2-D0E6-4136-80A6-C4BFFD99183B}"/>
              </a:ext>
            </a:extLst>
          </p:cNvPr>
          <p:cNvPicPr>
            <a:picLocks noChangeAspect="1" noChangeArrowheads="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l="23400" r="23656"/>
          <a:stretch/>
        </p:blipFill>
        <p:spPr bwMode="auto">
          <a:xfrm>
            <a:off x="4238285" y="2630759"/>
            <a:ext cx="3975671" cy="3704114"/>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11E4D53D-BBA5-44D0-9D5F-51C99C3CD14C}"/>
              </a:ext>
            </a:extLst>
          </p:cNvPr>
          <p:cNvSpPr txBox="1"/>
          <p:nvPr/>
        </p:nvSpPr>
        <p:spPr>
          <a:xfrm>
            <a:off x="4741900" y="3358301"/>
            <a:ext cx="3028423" cy="584775"/>
          </a:xfrm>
          <a:prstGeom prst="rect">
            <a:avLst/>
          </a:prstGeom>
          <a:noFill/>
        </p:spPr>
        <p:txBody>
          <a:bodyPr wrap="square" rtlCol="0">
            <a:spAutoFit/>
          </a:bodyPr>
          <a:lstStyle/>
          <a:p>
            <a:pPr algn="ctr"/>
            <a:r>
              <a:rPr lang="en-US" sz="3200" b="1" dirty="0">
                <a:solidFill>
                  <a:srgbClr val="2F5597"/>
                </a:solidFill>
              </a:rPr>
              <a:t>Supplemental 24</a:t>
            </a:r>
          </a:p>
        </p:txBody>
      </p:sp>
      <p:sp>
        <p:nvSpPr>
          <p:cNvPr id="13" name="TextBox 12">
            <a:extLst>
              <a:ext uri="{FF2B5EF4-FFF2-40B4-BE49-F238E27FC236}">
                <a16:creationId xmlns:a16="http://schemas.microsoft.com/office/drawing/2014/main" id="{D5D8947C-621F-48B3-9EBD-57FE25607742}"/>
              </a:ext>
            </a:extLst>
          </p:cNvPr>
          <p:cNvSpPr txBox="1"/>
          <p:nvPr/>
        </p:nvSpPr>
        <p:spPr>
          <a:xfrm>
            <a:off x="-348233" y="1174276"/>
            <a:ext cx="5008880" cy="1569660"/>
          </a:xfrm>
          <a:prstGeom prst="rect">
            <a:avLst/>
          </a:prstGeom>
          <a:noFill/>
        </p:spPr>
        <p:txBody>
          <a:bodyPr wrap="square" rtlCol="0">
            <a:spAutoFit/>
          </a:bodyPr>
          <a:lstStyle/>
          <a:p>
            <a:pPr algn="ctr"/>
            <a:r>
              <a:rPr lang="en-US" sz="3200" b="1" dirty="0">
                <a:solidFill>
                  <a:srgbClr val="2F5597"/>
                </a:solidFill>
              </a:rPr>
              <a:t>Supplemental 23</a:t>
            </a:r>
          </a:p>
          <a:p>
            <a:pPr algn="ctr"/>
            <a:r>
              <a:rPr lang="en-US" sz="3200" b="1" dirty="0">
                <a:solidFill>
                  <a:srgbClr val="2F5597"/>
                </a:solidFill>
              </a:rPr>
              <a:t>(ONE-TIME)</a:t>
            </a:r>
          </a:p>
          <a:p>
            <a:pPr algn="ctr"/>
            <a:r>
              <a:rPr lang="en-US" sz="3200" b="1" dirty="0">
                <a:solidFill>
                  <a:srgbClr val="2F5597"/>
                </a:solidFill>
              </a:rPr>
              <a:t>$35,270,000</a:t>
            </a:r>
          </a:p>
        </p:txBody>
      </p:sp>
      <p:graphicFrame>
        <p:nvGraphicFramePr>
          <p:cNvPr id="15" name="Table 14">
            <a:extLst>
              <a:ext uri="{FF2B5EF4-FFF2-40B4-BE49-F238E27FC236}">
                <a16:creationId xmlns:a16="http://schemas.microsoft.com/office/drawing/2014/main" id="{5525510F-50E2-4A56-B41A-B6BBF5D50AFA}"/>
              </a:ext>
            </a:extLst>
          </p:cNvPr>
          <p:cNvGraphicFramePr>
            <a:graphicFrameLocks noGrp="1"/>
          </p:cNvGraphicFramePr>
          <p:nvPr/>
        </p:nvGraphicFramePr>
        <p:xfrm>
          <a:off x="286511" y="2819796"/>
          <a:ext cx="3975672" cy="290005"/>
        </p:xfrm>
        <a:graphic>
          <a:graphicData uri="http://schemas.openxmlformats.org/drawingml/2006/table">
            <a:tbl>
              <a:tblPr firstRow="1" firstCol="1" bandRow="1"/>
              <a:tblGrid>
                <a:gridCol w="2533068">
                  <a:extLst>
                    <a:ext uri="{9D8B030D-6E8A-4147-A177-3AD203B41FA5}">
                      <a16:colId xmlns:a16="http://schemas.microsoft.com/office/drawing/2014/main" val="3838324488"/>
                    </a:ext>
                  </a:extLst>
                </a:gridCol>
                <a:gridCol w="1442604">
                  <a:extLst>
                    <a:ext uri="{9D8B030D-6E8A-4147-A177-3AD203B41FA5}">
                      <a16:colId xmlns:a16="http://schemas.microsoft.com/office/drawing/2014/main" val="3887920227"/>
                    </a:ext>
                  </a:extLst>
                </a:gridCol>
              </a:tblGrid>
              <a:tr h="148659">
                <a:tc>
                  <a:txBody>
                    <a:bodyPr/>
                    <a:lstStyle/>
                    <a:p>
                      <a:pPr marL="0" marR="0">
                        <a:lnSpc>
                          <a:spcPct val="107000"/>
                        </a:lnSpc>
                        <a:spcBef>
                          <a:spcPts val="0"/>
                        </a:spcBef>
                        <a:spcAft>
                          <a:spcPts val="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Alabama National Guard</a:t>
                      </a:r>
                    </a:p>
                  </a:txBody>
                  <a:tcPr marL="68580" marR="68580" marT="9525" marB="0" anchor="ctr">
                    <a:lnL>
                      <a:noFill/>
                    </a:lnL>
                    <a:lnR>
                      <a:noFill/>
                    </a:lnR>
                    <a:lnT>
                      <a:noFill/>
                    </a:lnT>
                    <a:lnB>
                      <a:noFill/>
                    </a:lnB>
                  </a:tcPr>
                </a:tc>
                <a:tc>
                  <a:txBody>
                    <a:bodyPr/>
                    <a:lstStyle/>
                    <a:p>
                      <a:pPr marL="0" marR="0">
                        <a:lnSpc>
                          <a:spcPct val="107000"/>
                        </a:lnSpc>
                        <a:spcBef>
                          <a:spcPts val="0"/>
                        </a:spcBef>
                        <a:spcAft>
                          <a:spcPts val="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$3,400,000</a:t>
                      </a:r>
                    </a:p>
                  </a:txBody>
                  <a:tcPr marL="68580" marR="68580" marT="9525" marB="0" anchor="ctr">
                    <a:lnL>
                      <a:noFill/>
                    </a:lnL>
                    <a:lnR>
                      <a:noFill/>
                    </a:lnR>
                    <a:lnT>
                      <a:noFill/>
                    </a:lnT>
                    <a:lnB>
                      <a:noFill/>
                    </a:lnB>
                  </a:tcPr>
                </a:tc>
                <a:extLst>
                  <a:ext uri="{0D108BD9-81ED-4DB2-BD59-A6C34878D82A}">
                    <a16:rowId xmlns:a16="http://schemas.microsoft.com/office/drawing/2014/main" val="1643028764"/>
                  </a:ext>
                </a:extLst>
              </a:tr>
            </a:tbl>
          </a:graphicData>
        </a:graphic>
      </p:graphicFrame>
      <p:graphicFrame>
        <p:nvGraphicFramePr>
          <p:cNvPr id="18" name="Table 17">
            <a:extLst>
              <a:ext uri="{FF2B5EF4-FFF2-40B4-BE49-F238E27FC236}">
                <a16:creationId xmlns:a16="http://schemas.microsoft.com/office/drawing/2014/main" id="{2FBB7B49-CE53-4A14-B488-571BA551C92E}"/>
              </a:ext>
            </a:extLst>
          </p:cNvPr>
          <p:cNvGraphicFramePr>
            <a:graphicFrameLocks noGrp="1"/>
          </p:cNvGraphicFramePr>
          <p:nvPr/>
        </p:nvGraphicFramePr>
        <p:xfrm>
          <a:off x="394061" y="2887248"/>
          <a:ext cx="3833096" cy="580010"/>
        </p:xfrm>
        <a:graphic>
          <a:graphicData uri="http://schemas.openxmlformats.org/drawingml/2006/table">
            <a:tbl>
              <a:tblPr firstRow="1" firstCol="1" bandRow="1"/>
              <a:tblGrid>
                <a:gridCol w="2362971">
                  <a:extLst>
                    <a:ext uri="{9D8B030D-6E8A-4147-A177-3AD203B41FA5}">
                      <a16:colId xmlns:a16="http://schemas.microsoft.com/office/drawing/2014/main" val="3838324488"/>
                    </a:ext>
                  </a:extLst>
                </a:gridCol>
                <a:gridCol w="1470125">
                  <a:extLst>
                    <a:ext uri="{9D8B030D-6E8A-4147-A177-3AD203B41FA5}">
                      <a16:colId xmlns:a16="http://schemas.microsoft.com/office/drawing/2014/main" val="3887920227"/>
                    </a:ext>
                  </a:extLst>
                </a:gridCol>
              </a:tblGrid>
              <a:tr h="263185">
                <a:tc>
                  <a:txBody>
                    <a:bodyPr/>
                    <a:lstStyle/>
                    <a:p>
                      <a:pPr marL="0" marR="0">
                        <a:lnSpc>
                          <a:spcPct val="107000"/>
                        </a:lnSpc>
                        <a:spcBef>
                          <a:spcPts val="0"/>
                        </a:spcBef>
                        <a:spcAft>
                          <a:spcPts val="0"/>
                        </a:spcAft>
                      </a:pPr>
                      <a:endParaRPr lang="en-US" sz="18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0" anchor="ctr">
                    <a:lnL>
                      <a:noFill/>
                    </a:lnL>
                    <a:lnR>
                      <a:noFill/>
                    </a:lnR>
                    <a:lnT>
                      <a:noFill/>
                    </a:lnT>
                    <a:lnB>
                      <a:noFill/>
                    </a:lnB>
                  </a:tcPr>
                </a:tc>
                <a:tc>
                  <a:txBody>
                    <a:bodyPr/>
                    <a:lstStyle/>
                    <a:p>
                      <a:pPr marL="0" marR="0">
                        <a:lnSpc>
                          <a:spcPct val="107000"/>
                        </a:lnSpc>
                        <a:spcBef>
                          <a:spcPts val="0"/>
                        </a:spcBef>
                        <a:spcAft>
                          <a:spcPts val="0"/>
                        </a:spcAft>
                      </a:pPr>
                      <a:endParaRPr lang="en-US" sz="18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0" anchor="ctr">
                    <a:lnL>
                      <a:noFill/>
                    </a:lnL>
                    <a:lnR>
                      <a:noFill/>
                    </a:lnR>
                    <a:lnT>
                      <a:noFill/>
                    </a:lnT>
                    <a:lnB>
                      <a:noFill/>
                    </a:lnB>
                  </a:tcPr>
                </a:tc>
                <a:extLst>
                  <a:ext uri="{0D108BD9-81ED-4DB2-BD59-A6C34878D82A}">
                    <a16:rowId xmlns:a16="http://schemas.microsoft.com/office/drawing/2014/main" val="1643028764"/>
                  </a:ext>
                </a:extLst>
              </a:tr>
              <a:tr h="263185">
                <a:tc>
                  <a:txBody>
                    <a:bodyPr/>
                    <a:lstStyle/>
                    <a:p>
                      <a:pPr marL="0" marR="0">
                        <a:lnSpc>
                          <a:spcPct val="107000"/>
                        </a:lnSpc>
                        <a:spcBef>
                          <a:spcPts val="0"/>
                        </a:spcBef>
                        <a:spcAft>
                          <a:spcPts val="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(Re)Engage Scholarship</a:t>
                      </a:r>
                    </a:p>
                  </a:txBody>
                  <a:tcPr marL="68580" marR="68580" marT="9525" marB="0" anchor="ctr">
                    <a:lnL>
                      <a:noFill/>
                    </a:lnL>
                    <a:lnR>
                      <a:noFill/>
                    </a:lnR>
                    <a:lnT>
                      <a:noFill/>
                    </a:lnT>
                    <a:lnB>
                      <a:noFill/>
                    </a:lnB>
                  </a:tcPr>
                </a:tc>
                <a:tc>
                  <a:txBody>
                    <a:bodyPr/>
                    <a:lstStyle/>
                    <a:p>
                      <a:pPr marL="0" marR="0">
                        <a:lnSpc>
                          <a:spcPct val="107000"/>
                        </a:lnSpc>
                        <a:spcBef>
                          <a:spcPts val="0"/>
                        </a:spcBef>
                        <a:spcAft>
                          <a:spcPts val="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$4,500,000</a:t>
                      </a:r>
                    </a:p>
                  </a:txBody>
                  <a:tcPr marL="68580" marR="68580" marT="9525" marB="0" anchor="ctr">
                    <a:lnL>
                      <a:noFill/>
                    </a:lnL>
                    <a:lnR>
                      <a:noFill/>
                    </a:lnR>
                    <a:lnT>
                      <a:noFill/>
                    </a:lnT>
                    <a:lnB>
                      <a:noFill/>
                    </a:lnB>
                  </a:tcPr>
                </a:tc>
                <a:extLst>
                  <a:ext uri="{0D108BD9-81ED-4DB2-BD59-A6C34878D82A}">
                    <a16:rowId xmlns:a16="http://schemas.microsoft.com/office/drawing/2014/main" val="148334272"/>
                  </a:ext>
                </a:extLst>
              </a:tr>
            </a:tbl>
          </a:graphicData>
        </a:graphic>
      </p:graphicFrame>
      <p:graphicFrame>
        <p:nvGraphicFramePr>
          <p:cNvPr id="19" name="Table 18">
            <a:extLst>
              <a:ext uri="{FF2B5EF4-FFF2-40B4-BE49-F238E27FC236}">
                <a16:creationId xmlns:a16="http://schemas.microsoft.com/office/drawing/2014/main" id="{56B36649-954E-4A67-857B-931F20EFFA79}"/>
              </a:ext>
            </a:extLst>
          </p:cNvPr>
          <p:cNvGraphicFramePr>
            <a:graphicFrameLocks noGrp="1"/>
          </p:cNvGraphicFramePr>
          <p:nvPr/>
        </p:nvGraphicFramePr>
        <p:xfrm>
          <a:off x="583368" y="4250626"/>
          <a:ext cx="3454482" cy="600970"/>
        </p:xfrm>
        <a:graphic>
          <a:graphicData uri="http://schemas.openxmlformats.org/drawingml/2006/table">
            <a:tbl>
              <a:tblPr firstRow="1" firstCol="1" bandRow="1"/>
              <a:tblGrid>
                <a:gridCol w="2261890">
                  <a:extLst>
                    <a:ext uri="{9D8B030D-6E8A-4147-A177-3AD203B41FA5}">
                      <a16:colId xmlns:a16="http://schemas.microsoft.com/office/drawing/2014/main" val="3838324488"/>
                    </a:ext>
                  </a:extLst>
                </a:gridCol>
                <a:gridCol w="1192592">
                  <a:extLst>
                    <a:ext uri="{9D8B030D-6E8A-4147-A177-3AD203B41FA5}">
                      <a16:colId xmlns:a16="http://schemas.microsoft.com/office/drawing/2014/main" val="3887920227"/>
                    </a:ext>
                  </a:extLst>
                </a:gridCol>
              </a:tblGrid>
              <a:tr h="600970">
                <a:tc>
                  <a:txBody>
                    <a:bodyPr/>
                    <a:lstStyle/>
                    <a:p>
                      <a:pPr marL="0" marR="0">
                        <a:lnSpc>
                          <a:spcPct val="100000"/>
                        </a:lnSpc>
                        <a:spcBef>
                          <a:spcPts val="0"/>
                        </a:spcBef>
                        <a:spcAft>
                          <a:spcPts val="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Deferred Maintenance</a:t>
                      </a:r>
                    </a:p>
                  </a:txBody>
                  <a:tcPr marL="68580" marR="68580" marT="9525" marB="0" anchor="ctr">
                    <a:lnL>
                      <a:noFill/>
                    </a:lnL>
                    <a:lnR>
                      <a:noFill/>
                    </a:lnR>
                    <a:lnT>
                      <a:noFill/>
                    </a:lnT>
                    <a:lnB>
                      <a:noFill/>
                    </a:lnB>
                  </a:tcPr>
                </a:tc>
                <a:tc>
                  <a:txBody>
                    <a:bodyPr/>
                    <a:lstStyle/>
                    <a:p>
                      <a:pPr marL="0" marR="0">
                        <a:lnSpc>
                          <a:spcPct val="107000"/>
                        </a:lnSpc>
                        <a:spcBef>
                          <a:spcPts val="0"/>
                        </a:spcBef>
                        <a:spcAft>
                          <a:spcPts val="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$5,000,000</a:t>
                      </a:r>
                    </a:p>
                    <a:p>
                      <a:pPr marL="0" marR="0">
                        <a:lnSpc>
                          <a:spcPct val="107000"/>
                        </a:lnSpc>
                        <a:spcBef>
                          <a:spcPts val="0"/>
                        </a:spcBef>
                        <a:spcAft>
                          <a:spcPts val="0"/>
                        </a:spcAft>
                      </a:pPr>
                      <a:r>
                        <a:rPr lang="en-US" sz="1800" b="1" dirty="0">
                          <a:solidFill>
                            <a:srgbClr val="548235"/>
                          </a:solidFill>
                          <a:effectLst/>
                          <a:latin typeface="Calibri" panose="020F0502020204030204" pitchFamily="34" charset="0"/>
                          <a:ea typeface="Calibri" panose="020F0502020204030204" pitchFamily="34" charset="0"/>
                          <a:cs typeface="Times New Roman" panose="02020603050405020304" pitchFamily="18" charset="0"/>
                        </a:rPr>
                        <a:t>$5,000,000</a:t>
                      </a:r>
                    </a:p>
                  </a:txBody>
                  <a:tcPr marL="68580" marR="68580" marT="9525" marB="0" anchor="ctr">
                    <a:lnL>
                      <a:noFill/>
                    </a:lnL>
                    <a:lnR>
                      <a:noFill/>
                    </a:lnR>
                    <a:lnT>
                      <a:noFill/>
                    </a:lnT>
                    <a:lnB>
                      <a:noFill/>
                    </a:lnB>
                  </a:tcPr>
                </a:tc>
                <a:extLst>
                  <a:ext uri="{0D108BD9-81ED-4DB2-BD59-A6C34878D82A}">
                    <a16:rowId xmlns:a16="http://schemas.microsoft.com/office/drawing/2014/main" val="1410932913"/>
                  </a:ext>
                </a:extLst>
              </a:tr>
            </a:tbl>
          </a:graphicData>
        </a:graphic>
      </p:graphicFrame>
      <p:graphicFrame>
        <p:nvGraphicFramePr>
          <p:cNvPr id="20" name="Table 19">
            <a:extLst>
              <a:ext uri="{FF2B5EF4-FFF2-40B4-BE49-F238E27FC236}">
                <a16:creationId xmlns:a16="http://schemas.microsoft.com/office/drawing/2014/main" id="{112E7F4B-FEF1-4732-9869-4887439105D4}"/>
              </a:ext>
            </a:extLst>
          </p:cNvPr>
          <p:cNvGraphicFramePr>
            <a:graphicFrameLocks noGrp="1"/>
          </p:cNvGraphicFramePr>
          <p:nvPr/>
        </p:nvGraphicFramePr>
        <p:xfrm>
          <a:off x="406933" y="3446974"/>
          <a:ext cx="3734828" cy="536277"/>
        </p:xfrm>
        <a:graphic>
          <a:graphicData uri="http://schemas.openxmlformats.org/drawingml/2006/table">
            <a:tbl>
              <a:tblPr firstRow="1" firstCol="1" bandRow="1"/>
              <a:tblGrid>
                <a:gridCol w="2473816">
                  <a:extLst>
                    <a:ext uri="{9D8B030D-6E8A-4147-A177-3AD203B41FA5}">
                      <a16:colId xmlns:a16="http://schemas.microsoft.com/office/drawing/2014/main" val="3838324488"/>
                    </a:ext>
                  </a:extLst>
                </a:gridCol>
                <a:gridCol w="1261012">
                  <a:extLst>
                    <a:ext uri="{9D8B030D-6E8A-4147-A177-3AD203B41FA5}">
                      <a16:colId xmlns:a16="http://schemas.microsoft.com/office/drawing/2014/main" val="3887920227"/>
                    </a:ext>
                  </a:extLst>
                </a:gridCol>
              </a:tblGrid>
              <a:tr h="536277">
                <a:tc>
                  <a:txBody>
                    <a:bodyPr/>
                    <a:lstStyle/>
                    <a:p>
                      <a:pPr marL="0" marR="0">
                        <a:lnSpc>
                          <a:spcPct val="107000"/>
                        </a:lnSpc>
                        <a:spcBef>
                          <a:spcPts val="0"/>
                        </a:spcBef>
                        <a:spcAft>
                          <a:spcPts val="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Best and Brightest</a:t>
                      </a:r>
                    </a:p>
                  </a:txBody>
                  <a:tcPr marL="68580" marR="68580" marT="9525" marB="0" anchor="ctr">
                    <a:lnL>
                      <a:noFill/>
                    </a:lnL>
                    <a:lnR>
                      <a:noFill/>
                    </a:lnR>
                    <a:lnT>
                      <a:noFill/>
                    </a:lnT>
                    <a:lnB>
                      <a:noFill/>
                    </a:lnB>
                  </a:tcPr>
                </a:tc>
                <a:tc>
                  <a:txBody>
                    <a:bodyPr/>
                    <a:lstStyle/>
                    <a:p>
                      <a:pPr marL="0" marR="0">
                        <a:lnSpc>
                          <a:spcPct val="107000"/>
                        </a:lnSpc>
                        <a:spcBef>
                          <a:spcPts val="0"/>
                        </a:spcBef>
                        <a:spcAft>
                          <a:spcPts val="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$270,000</a:t>
                      </a:r>
                    </a:p>
                  </a:txBody>
                  <a:tcPr marL="68580" marR="68580" marT="9525" marB="0" anchor="ctr">
                    <a:lnL>
                      <a:noFill/>
                    </a:lnL>
                    <a:lnR>
                      <a:noFill/>
                    </a:lnR>
                    <a:lnT>
                      <a:noFill/>
                    </a:lnT>
                    <a:lnB>
                      <a:noFill/>
                    </a:lnB>
                  </a:tcPr>
                </a:tc>
                <a:extLst>
                  <a:ext uri="{0D108BD9-81ED-4DB2-BD59-A6C34878D82A}">
                    <a16:rowId xmlns:a16="http://schemas.microsoft.com/office/drawing/2014/main" val="925565207"/>
                  </a:ext>
                </a:extLst>
              </a:tr>
            </a:tbl>
          </a:graphicData>
        </a:graphic>
      </p:graphicFrame>
      <p:graphicFrame>
        <p:nvGraphicFramePr>
          <p:cNvPr id="21" name="Table 20">
            <a:extLst>
              <a:ext uri="{FF2B5EF4-FFF2-40B4-BE49-F238E27FC236}">
                <a16:creationId xmlns:a16="http://schemas.microsoft.com/office/drawing/2014/main" id="{25387E0B-8127-48A4-832B-E6A40BEC26EC}"/>
              </a:ext>
            </a:extLst>
          </p:cNvPr>
          <p:cNvGraphicFramePr>
            <a:graphicFrameLocks noGrp="1"/>
          </p:cNvGraphicFramePr>
          <p:nvPr/>
        </p:nvGraphicFramePr>
        <p:xfrm>
          <a:off x="548384" y="5039881"/>
          <a:ext cx="3975672" cy="558165"/>
        </p:xfrm>
        <a:graphic>
          <a:graphicData uri="http://schemas.openxmlformats.org/drawingml/2006/table">
            <a:tbl>
              <a:tblPr firstRow="1" firstCol="1" bandRow="1"/>
              <a:tblGrid>
                <a:gridCol w="2082495">
                  <a:extLst>
                    <a:ext uri="{9D8B030D-6E8A-4147-A177-3AD203B41FA5}">
                      <a16:colId xmlns:a16="http://schemas.microsoft.com/office/drawing/2014/main" val="3838324488"/>
                    </a:ext>
                  </a:extLst>
                </a:gridCol>
                <a:gridCol w="1893177">
                  <a:extLst>
                    <a:ext uri="{9D8B030D-6E8A-4147-A177-3AD203B41FA5}">
                      <a16:colId xmlns:a16="http://schemas.microsoft.com/office/drawing/2014/main" val="3887920227"/>
                    </a:ext>
                  </a:extLst>
                </a:gridCol>
              </a:tblGrid>
              <a:tr h="511412">
                <a:tc>
                  <a:txBody>
                    <a:bodyPr/>
                    <a:lstStyle/>
                    <a:p>
                      <a:pPr marL="0" marR="0" algn="l">
                        <a:lnSpc>
                          <a:spcPct val="100000"/>
                        </a:lnSpc>
                        <a:spcBef>
                          <a:spcPts val="0"/>
                        </a:spcBef>
                        <a:spcAft>
                          <a:spcPts val="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Outcomes</a:t>
                      </a:r>
                    </a:p>
                    <a:p>
                      <a:pPr marL="0" marR="0" algn="l">
                        <a:lnSpc>
                          <a:spcPct val="100000"/>
                        </a:lnSpc>
                        <a:spcBef>
                          <a:spcPts val="0"/>
                        </a:spcBef>
                        <a:spcAft>
                          <a:spcPts val="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Based Funding</a:t>
                      </a:r>
                    </a:p>
                  </a:txBody>
                  <a:tcPr marL="68580" marR="68580" marT="9525" marB="0" anchor="ctr">
                    <a:lnL>
                      <a:noFill/>
                    </a:lnL>
                    <a:lnR>
                      <a:noFill/>
                    </a:lnR>
                    <a:lnT>
                      <a:noFill/>
                    </a:lnT>
                    <a:lnB>
                      <a:noFill/>
                    </a:lnB>
                  </a:tcPr>
                </a:tc>
                <a:tc>
                  <a:txBody>
                    <a:bodyPr/>
                    <a:lstStyle/>
                    <a:p>
                      <a:pPr marL="0" marR="0">
                        <a:lnSpc>
                          <a:spcPct val="107000"/>
                        </a:lnSpc>
                        <a:spcBef>
                          <a:spcPts val="0"/>
                        </a:spcBef>
                        <a:spcAft>
                          <a:spcPts val="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$15,000,000</a:t>
                      </a:r>
                    </a:p>
                  </a:txBody>
                  <a:tcPr marL="68580" marR="68580" marT="9525" marB="0" anchor="ctr">
                    <a:lnL>
                      <a:noFill/>
                    </a:lnL>
                    <a:lnR>
                      <a:noFill/>
                    </a:lnR>
                    <a:lnT>
                      <a:noFill/>
                    </a:lnT>
                    <a:lnB>
                      <a:noFill/>
                    </a:lnB>
                  </a:tcPr>
                </a:tc>
                <a:extLst>
                  <a:ext uri="{0D108BD9-81ED-4DB2-BD59-A6C34878D82A}">
                    <a16:rowId xmlns:a16="http://schemas.microsoft.com/office/drawing/2014/main" val="294280585"/>
                  </a:ext>
                </a:extLst>
              </a:tr>
            </a:tbl>
          </a:graphicData>
        </a:graphic>
      </p:graphicFrame>
      <p:sp>
        <p:nvSpPr>
          <p:cNvPr id="12" name="TextBox 11">
            <a:extLst>
              <a:ext uri="{FF2B5EF4-FFF2-40B4-BE49-F238E27FC236}">
                <a16:creationId xmlns:a16="http://schemas.microsoft.com/office/drawing/2014/main" id="{629EBE3C-D4DB-4608-9157-270A7F08214C}"/>
              </a:ext>
            </a:extLst>
          </p:cNvPr>
          <p:cNvSpPr txBox="1"/>
          <p:nvPr/>
        </p:nvSpPr>
        <p:spPr>
          <a:xfrm>
            <a:off x="9485805" y="1642490"/>
            <a:ext cx="1526619" cy="646331"/>
          </a:xfrm>
          <a:prstGeom prst="rect">
            <a:avLst/>
          </a:prstGeom>
          <a:noFill/>
        </p:spPr>
        <p:txBody>
          <a:bodyPr wrap="square" rtlCol="0">
            <a:spAutoFit/>
          </a:bodyPr>
          <a:lstStyle/>
          <a:p>
            <a:pPr algn="ctr"/>
            <a:r>
              <a:rPr lang="en-US" sz="3500" b="1" dirty="0">
                <a:solidFill>
                  <a:srgbClr val="548235"/>
                </a:solidFill>
              </a:rPr>
              <a:t>ETF 25</a:t>
            </a:r>
          </a:p>
        </p:txBody>
      </p:sp>
      <p:graphicFrame>
        <p:nvGraphicFramePr>
          <p:cNvPr id="16" name="Table 15">
            <a:extLst>
              <a:ext uri="{FF2B5EF4-FFF2-40B4-BE49-F238E27FC236}">
                <a16:creationId xmlns:a16="http://schemas.microsoft.com/office/drawing/2014/main" id="{F6BB4487-3615-4E8C-8C7D-BCE15AD3AF38}"/>
              </a:ext>
            </a:extLst>
          </p:cNvPr>
          <p:cNvGraphicFramePr>
            <a:graphicFrameLocks noGrp="1"/>
          </p:cNvGraphicFramePr>
          <p:nvPr/>
        </p:nvGraphicFramePr>
        <p:xfrm>
          <a:off x="8573855" y="4329753"/>
          <a:ext cx="3191177" cy="449563"/>
        </p:xfrm>
        <a:graphic>
          <a:graphicData uri="http://schemas.openxmlformats.org/drawingml/2006/table">
            <a:tbl>
              <a:tblPr firstRow="1" firstCol="1" bandRow="1"/>
              <a:tblGrid>
                <a:gridCol w="1937883">
                  <a:extLst>
                    <a:ext uri="{9D8B030D-6E8A-4147-A177-3AD203B41FA5}">
                      <a16:colId xmlns:a16="http://schemas.microsoft.com/office/drawing/2014/main" val="3838324488"/>
                    </a:ext>
                  </a:extLst>
                </a:gridCol>
                <a:gridCol w="1253294">
                  <a:extLst>
                    <a:ext uri="{9D8B030D-6E8A-4147-A177-3AD203B41FA5}">
                      <a16:colId xmlns:a16="http://schemas.microsoft.com/office/drawing/2014/main" val="3887920227"/>
                    </a:ext>
                  </a:extLst>
                </a:gridCol>
              </a:tblGrid>
              <a:tr h="449563">
                <a:tc>
                  <a:txBody>
                    <a:bodyPr/>
                    <a:lstStyle/>
                    <a:p>
                      <a:pPr marL="0" marR="0">
                        <a:lnSpc>
                          <a:spcPct val="107000"/>
                        </a:lnSpc>
                        <a:spcBef>
                          <a:spcPts val="0"/>
                        </a:spcBef>
                        <a:spcAft>
                          <a:spcPts val="0"/>
                        </a:spcAft>
                      </a:pPr>
                      <a:r>
                        <a:rPr lang="en-US" sz="18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Best and Brightest</a:t>
                      </a:r>
                    </a:p>
                  </a:txBody>
                  <a:tcPr marL="68580" marR="68580" marT="9525" marB="0" anchor="ctr">
                    <a:lnL>
                      <a:noFill/>
                    </a:lnL>
                    <a:lnR>
                      <a:noFill/>
                    </a:lnR>
                    <a:lnT>
                      <a:noFill/>
                    </a:lnT>
                    <a:lnB>
                      <a:noFill/>
                    </a:lnB>
                  </a:tcPr>
                </a:tc>
                <a:tc>
                  <a:txBody>
                    <a:bodyPr/>
                    <a:lstStyle/>
                    <a:p>
                      <a:pPr marL="0" marR="0" algn="l">
                        <a:lnSpc>
                          <a:spcPct val="107000"/>
                        </a:lnSpc>
                        <a:spcBef>
                          <a:spcPts val="0"/>
                        </a:spcBef>
                        <a:spcAft>
                          <a:spcPts val="0"/>
                        </a:spcAft>
                      </a:pPr>
                      <a:r>
                        <a:rPr lang="en-US" sz="18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$300,000</a:t>
                      </a:r>
                    </a:p>
                  </a:txBody>
                  <a:tcPr marL="68580" marR="68580" marT="9525" marB="0" anchor="ctr">
                    <a:lnL>
                      <a:noFill/>
                    </a:lnL>
                    <a:lnR>
                      <a:noFill/>
                    </a:lnR>
                    <a:lnT>
                      <a:noFill/>
                    </a:lnT>
                    <a:lnB>
                      <a:noFill/>
                    </a:lnB>
                  </a:tcPr>
                </a:tc>
                <a:extLst>
                  <a:ext uri="{0D108BD9-81ED-4DB2-BD59-A6C34878D82A}">
                    <a16:rowId xmlns:a16="http://schemas.microsoft.com/office/drawing/2014/main" val="925565207"/>
                  </a:ext>
                </a:extLst>
              </a:tr>
            </a:tbl>
          </a:graphicData>
        </a:graphic>
      </p:graphicFrame>
      <p:sp>
        <p:nvSpPr>
          <p:cNvPr id="2" name="TextBox 1">
            <a:extLst>
              <a:ext uri="{FF2B5EF4-FFF2-40B4-BE49-F238E27FC236}">
                <a16:creationId xmlns:a16="http://schemas.microsoft.com/office/drawing/2014/main" id="{32AC4A6F-B56A-42CF-9D72-4AE5B2B9CB1C}"/>
              </a:ext>
            </a:extLst>
          </p:cNvPr>
          <p:cNvSpPr txBox="1"/>
          <p:nvPr/>
        </p:nvSpPr>
        <p:spPr>
          <a:xfrm>
            <a:off x="2590939" y="4170309"/>
            <a:ext cx="355600" cy="707886"/>
          </a:xfrm>
          <a:prstGeom prst="rect">
            <a:avLst/>
          </a:prstGeom>
          <a:noFill/>
        </p:spPr>
        <p:txBody>
          <a:bodyPr wrap="square" rtlCol="0">
            <a:spAutoFit/>
          </a:bodyPr>
          <a:lstStyle/>
          <a:p>
            <a:r>
              <a:rPr lang="en-US" sz="4000" b="1" dirty="0"/>
              <a:t>{</a:t>
            </a:r>
          </a:p>
        </p:txBody>
      </p:sp>
      <p:sp>
        <p:nvSpPr>
          <p:cNvPr id="17" name="Slide Number Placeholder 1">
            <a:extLst>
              <a:ext uri="{FF2B5EF4-FFF2-40B4-BE49-F238E27FC236}">
                <a16:creationId xmlns:a16="http://schemas.microsoft.com/office/drawing/2014/main" id="{01D02A5B-CC5B-47D9-9B7F-73F52768BC5A}"/>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3" name="TextBox 2">
            <a:extLst>
              <a:ext uri="{FF2B5EF4-FFF2-40B4-BE49-F238E27FC236}">
                <a16:creationId xmlns:a16="http://schemas.microsoft.com/office/drawing/2014/main" id="{17A893AF-71EE-48F6-A611-6A874A2A4A31}"/>
              </a:ext>
            </a:extLst>
          </p:cNvPr>
          <p:cNvSpPr txBox="1"/>
          <p:nvPr/>
        </p:nvSpPr>
        <p:spPr>
          <a:xfrm>
            <a:off x="885825" y="-36711"/>
            <a:ext cx="10782300" cy="1708160"/>
          </a:xfrm>
          <a:prstGeom prst="rect">
            <a:avLst/>
          </a:prstGeom>
          <a:noFill/>
        </p:spPr>
        <p:txBody>
          <a:bodyPr wrap="square" rtlCol="0">
            <a:spAutoFit/>
          </a:bodyPr>
          <a:lstStyle/>
          <a:p>
            <a:pPr algn="ctr"/>
            <a:r>
              <a:rPr lang="en-US" sz="3500" b="1" dirty="0">
                <a:solidFill>
                  <a:srgbClr val="4472C4"/>
                </a:solidFill>
              </a:rPr>
              <a:t>Preface to</a:t>
            </a:r>
          </a:p>
          <a:p>
            <a:pPr algn="ctr"/>
            <a:r>
              <a:rPr lang="en-US" sz="3500" b="1" dirty="0">
                <a:solidFill>
                  <a:srgbClr val="4472C4"/>
                </a:solidFill>
              </a:rPr>
              <a:t>Budget Request</a:t>
            </a:r>
          </a:p>
          <a:p>
            <a:pPr algn="ctr"/>
            <a:r>
              <a:rPr lang="en-US" sz="3500" b="1" dirty="0">
                <a:solidFill>
                  <a:srgbClr val="4472C4"/>
                </a:solidFill>
              </a:rPr>
              <a:t>FY 2024-25</a:t>
            </a:r>
          </a:p>
        </p:txBody>
      </p:sp>
    </p:spTree>
    <p:extLst>
      <p:ext uri="{BB962C8B-B14F-4D97-AF65-F5344CB8AC3E}">
        <p14:creationId xmlns:p14="http://schemas.microsoft.com/office/powerpoint/2010/main" val="3403593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path" presetSubtype="0" accel="50000" decel="50000" fill="hold" nodeType="clickEffect">
                                  <p:stCondLst>
                                    <p:cond delay="0"/>
                                  </p:stCondLst>
                                  <p:childTnLst>
                                    <p:animMotion origin="layout" path="M -0.10078 4.07407E-6 L 0.10221 -0.4963 C 0.1444 -0.60741 0.20846 -0.6676 0.27552 -0.6676 C 0.35169 -0.66783 0.41367 -0.60787 0.45547 -0.49653 L 0.66107 -0.00116 " pathEditMode="relative" rAng="0" ptsTypes="AAAAA">
                                      <p:cBhvr>
                                        <p:cTn id="6" dur="2000" fill="hold"/>
                                        <p:tgtEl>
                                          <p:spTgt spid="15"/>
                                        </p:tgtEl>
                                        <p:attrNameLst>
                                          <p:attrName>ppt_x</p:attrName>
                                          <p:attrName>ppt_y</p:attrName>
                                        </p:attrNameLst>
                                      </p:cBhvr>
                                      <p:rCtr x="38086" y="-33380"/>
                                    </p:animMotion>
                                  </p:childTnLst>
                                </p:cTn>
                              </p:par>
                            </p:childTnLst>
                          </p:cTn>
                        </p:par>
                      </p:childTnLst>
                    </p:cTn>
                  </p:par>
                  <p:par>
                    <p:cTn id="7" fill="hold">
                      <p:stCondLst>
                        <p:cond delay="indefinite"/>
                      </p:stCondLst>
                      <p:childTnLst>
                        <p:par>
                          <p:cTn id="8" fill="hold">
                            <p:stCondLst>
                              <p:cond delay="0"/>
                            </p:stCondLst>
                            <p:childTnLst>
                              <p:par>
                                <p:cTn id="9" presetID="37" presetClass="path" presetSubtype="0" accel="50000" decel="50000" fill="hold" nodeType="clickEffect">
                                  <p:stCondLst>
                                    <p:cond delay="0"/>
                                  </p:stCondLst>
                                  <p:childTnLst>
                                    <p:animMotion origin="layout" path="M -0.00416 0.04144 L 0.10521 -0.15393 C 0.12865 -0.19884 0.15834 -0.21597 0.18711 -0.20694 C 0.21966 -0.19675 0.24323 -0.16203 0.25664 -0.10648 L 0.32227 0.14375 " pathEditMode="relative" rAng="600000" ptsTypes="AAAAA">
                                      <p:cBhvr>
                                        <p:cTn id="10" dur="2000" fill="hold"/>
                                        <p:tgtEl>
                                          <p:spTgt spid="18"/>
                                        </p:tgtEl>
                                        <p:attrNameLst>
                                          <p:attrName>ppt_x</p:attrName>
                                          <p:attrName>ppt_y</p:attrName>
                                        </p:attrNameLst>
                                      </p:cBhvr>
                                      <p:rCtr x="17799" y="-9838"/>
                                    </p:animMotion>
                                  </p:childTnLst>
                                </p:cTn>
                              </p:par>
                            </p:childTnLst>
                          </p:cTn>
                        </p:par>
                      </p:childTnLst>
                    </p:cTn>
                  </p:par>
                  <p:par>
                    <p:cTn id="11" fill="hold">
                      <p:stCondLst>
                        <p:cond delay="indefinite"/>
                      </p:stCondLst>
                      <p:childTnLst>
                        <p:par>
                          <p:cTn id="12" fill="hold">
                            <p:stCondLst>
                              <p:cond delay="0"/>
                            </p:stCondLst>
                            <p:childTnLst>
                              <p:par>
                                <p:cTn id="13" presetID="37" presetClass="path" presetSubtype="0" accel="50000" decel="50000" fill="hold" nodeType="clickEffect">
                                  <p:stCondLst>
                                    <p:cond delay="0"/>
                                  </p:stCondLst>
                                  <p:childTnLst>
                                    <p:animMotion origin="layout" path="M 0.00534 -0.03842 L 0.18958 -0.13773 C 0.22825 -0.16111 0.28177 -0.15902 0.33489 -0.13541 C 0.39479 -0.10902 0.44023 -0.06736 0.46758 -0.01435 L 0.60586 0.22686 " pathEditMode="relative" rAng="840000" ptsTypes="AAAAA">
                                      <p:cBhvr>
                                        <p:cTn id="14" dur="2000" fill="hold"/>
                                        <p:tgtEl>
                                          <p:spTgt spid="22"/>
                                        </p:tgtEl>
                                        <p:attrNameLst>
                                          <p:attrName>ppt_x</p:attrName>
                                          <p:attrName>ppt_y</p:attrName>
                                        </p:attrNameLst>
                                      </p:cBhvr>
                                      <p:rCtr x="31628" y="1852"/>
                                    </p:animMotion>
                                  </p:childTnLst>
                                </p:cTn>
                              </p:par>
                            </p:childTnLst>
                          </p:cTn>
                        </p:par>
                      </p:childTnLst>
                    </p:cTn>
                  </p:par>
                  <p:par>
                    <p:cTn id="15" fill="hold">
                      <p:stCondLst>
                        <p:cond delay="indefinite"/>
                      </p:stCondLst>
                      <p:childTnLst>
                        <p:par>
                          <p:cTn id="16" fill="hold">
                            <p:stCondLst>
                              <p:cond delay="0"/>
                            </p:stCondLst>
                            <p:childTnLst>
                              <p:par>
                                <p:cTn id="17" presetID="37" presetClass="path" presetSubtype="0" accel="50000" decel="50000" fill="hold" nodeType="clickEffect">
                                  <p:stCondLst>
                                    <p:cond delay="0"/>
                                  </p:stCondLst>
                                  <p:childTnLst>
                                    <p:animMotion origin="layout" path="M 1.66667E-6 0.12615 L 0.08776 -0.26644 C 0.10612 -0.35463 0.13359 -0.40162 0.1625 -0.40162 C 0.19544 -0.40162 0.22174 -0.35463 0.2401 -0.26644 L 0.32851 0.12615 " pathEditMode="relative" rAng="0" ptsTypes="AAAAA">
                                      <p:cBhvr>
                                        <p:cTn id="18" dur="2000" fill="hold"/>
                                        <p:tgtEl>
                                          <p:spTgt spid="20"/>
                                        </p:tgtEl>
                                        <p:attrNameLst>
                                          <p:attrName>ppt_x</p:attrName>
                                          <p:attrName>ppt_y</p:attrName>
                                        </p:attrNameLst>
                                      </p:cBhvr>
                                      <p:rCtr x="16419" y="-26389"/>
                                    </p:animMotion>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fade">
                                      <p:cBhvr>
                                        <p:cTn id="23" dur="500"/>
                                        <p:tgtEl>
                                          <p:spTgt spid="16"/>
                                        </p:tgtEl>
                                      </p:cBhvr>
                                    </p:animEffect>
                                  </p:childTnLst>
                                </p:cTn>
                              </p:par>
                            </p:childTnLst>
                          </p:cTn>
                        </p:par>
                      </p:childTnLst>
                    </p:cTn>
                  </p:par>
                  <p:par>
                    <p:cTn id="24" fill="hold">
                      <p:stCondLst>
                        <p:cond delay="indefinite"/>
                      </p:stCondLst>
                      <p:childTnLst>
                        <p:par>
                          <p:cTn id="25" fill="hold">
                            <p:stCondLst>
                              <p:cond delay="0"/>
                            </p:stCondLst>
                            <p:childTnLst>
                              <p:par>
                                <p:cTn id="26" presetID="37" presetClass="path" presetSubtype="0" accel="50000" decel="50000" fill="hold" nodeType="clickEffect">
                                  <p:stCondLst>
                                    <p:cond delay="0"/>
                                  </p:stCondLst>
                                  <p:childTnLst>
                                    <p:animMotion origin="layout" path="M -3.125E-6 -0.13056 L 0.17032 -0.51574 C 0.20573 -0.60232 0.25899 -0.64885 0.31498 -0.64885 C 0.37865 -0.64885 0.42956 -0.60232 0.46498 -0.51574 L 0.63555 -0.13056 " pathEditMode="relative" rAng="0" ptsTypes="AAAAA">
                                      <p:cBhvr>
                                        <p:cTn id="27" dur="2000" fill="hold"/>
                                        <p:tgtEl>
                                          <p:spTgt spid="19"/>
                                        </p:tgtEl>
                                        <p:attrNameLst>
                                          <p:attrName>ppt_x</p:attrName>
                                          <p:attrName>ppt_y</p:attrName>
                                        </p:attrNameLst>
                                      </p:cBhvr>
                                      <p:rCtr x="31771" y="-25926"/>
                                    </p:animMotion>
                                  </p:childTnLst>
                                </p:cTn>
                              </p:par>
                              <p:par>
                                <p:cTn id="28" presetID="9" presetClass="exit" presetSubtype="0" fill="hold" grpId="0" nodeType="withEffect">
                                  <p:stCondLst>
                                    <p:cond delay="0"/>
                                  </p:stCondLst>
                                  <p:childTnLst>
                                    <p:animEffect transition="out" filter="dissolve">
                                      <p:cBhvr>
                                        <p:cTn id="29" dur="500"/>
                                        <p:tgtEl>
                                          <p:spTgt spid="2"/>
                                        </p:tgtEl>
                                      </p:cBhvr>
                                    </p:animEffect>
                                    <p:set>
                                      <p:cBhvr>
                                        <p:cTn id="30" dur="1" fill="hold">
                                          <p:stCondLst>
                                            <p:cond delay="499"/>
                                          </p:stCondLst>
                                        </p:cTn>
                                        <p:tgtEl>
                                          <p:spTgt spid="2"/>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37" presetClass="path" presetSubtype="0" accel="50000" decel="50000" fill="hold" nodeType="clickEffect">
                                  <p:stCondLst>
                                    <p:cond delay="0"/>
                                  </p:stCondLst>
                                  <p:childTnLst>
                                    <p:animMotion origin="layout" path="M -2.70833E-6 -2.96296E-6 L 0.17097 -0.56018 C 0.20651 -0.68541 0.26016 -0.75301 0.31628 -0.75301 C 0.38008 -0.75301 0.43138 -0.68541 0.46693 -0.56018 L 0.63841 -2.96296E-6 " pathEditMode="relative" rAng="0" ptsTypes="AAAAA">
                                      <p:cBhvr>
                                        <p:cTn id="34" dur="2000" fill="hold"/>
                                        <p:tgtEl>
                                          <p:spTgt spid="21"/>
                                        </p:tgtEl>
                                        <p:attrNameLst>
                                          <p:attrName>ppt_x</p:attrName>
                                          <p:attrName>ppt_y</p:attrName>
                                        </p:attrNameLst>
                                      </p:cBhvr>
                                      <p:rCtr x="31914" y="-3766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txBox="1">
            <a:spLocks noChangeArrowheads="1"/>
          </p:cNvSpPr>
          <p:nvPr/>
        </p:nvSpPr>
        <p:spPr>
          <a:xfrm>
            <a:off x="1826154" y="544846"/>
            <a:ext cx="8539692" cy="1365222"/>
          </a:xfrm>
          <a:prstGeom prst="rect">
            <a:avLst/>
          </a:prstGeom>
        </p:spPr>
        <p:txBody>
          <a:bodyPr vert="horz" anchor="b">
            <a:noAutofit/>
          </a:bodyPr>
          <a:lstStyle>
            <a:lvl1pPr algn="l" rtl="0" eaLnBrk="1" latinLnBrk="0" hangingPunct="1">
              <a:spcBef>
                <a:spcPct val="0"/>
              </a:spcBef>
              <a:buNone/>
              <a:defRPr sz="4400" kern="1200" cap="all" baseline="0">
                <a:solidFill>
                  <a:schemeClr val="tx2"/>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b="1" dirty="0">
                <a:solidFill>
                  <a:srgbClr val="4472C4"/>
                </a:solidFill>
                <a:latin typeface="+mn-lt"/>
              </a:rPr>
              <a:t>VII</a:t>
            </a:r>
            <a:r>
              <a:rPr kumimoji="0" lang="en-US" b="1" i="0" u="none" strike="noStrike" kern="1200" cap="all" spc="0" normalizeH="0" baseline="0" noProof="0" dirty="0">
                <a:ln>
                  <a:noFill/>
                </a:ln>
                <a:solidFill>
                  <a:srgbClr val="4472C4"/>
                </a:solidFill>
                <a:effectLst/>
                <a:uLnTx/>
                <a:uFillTx/>
                <a:latin typeface="+mn-lt"/>
              </a:rPr>
              <a:t>.   DISCUSSION</a:t>
            </a:r>
            <a:r>
              <a:rPr kumimoji="0" lang="en-US" b="1" i="0" u="none" strike="noStrike" kern="1200" cap="all" spc="300" normalizeH="0" baseline="0" noProof="0" dirty="0">
                <a:ln>
                  <a:noFill/>
                </a:ln>
                <a:solidFill>
                  <a:srgbClr val="4472C4"/>
                </a:solidFill>
                <a:effectLst/>
                <a:uLnTx/>
                <a:uFillTx/>
                <a:latin typeface="+mn-lt"/>
              </a:rPr>
              <a:t> </a:t>
            </a:r>
            <a:r>
              <a:rPr kumimoji="0" lang="en-US" b="1" i="0" u="none" strike="noStrike" kern="1200" cap="all" spc="0" normalizeH="0" baseline="0" noProof="0" dirty="0">
                <a:ln>
                  <a:noFill/>
                </a:ln>
                <a:solidFill>
                  <a:srgbClr val="4472C4"/>
                </a:solidFill>
                <a:effectLst/>
                <a:uLnTx/>
                <a:uFillTx/>
                <a:latin typeface="+mn-lt"/>
              </a:rPr>
              <a:t>ITEMS</a:t>
            </a:r>
            <a:br>
              <a:rPr kumimoji="0" lang="en-US" b="1" i="0" u="none" strike="noStrike" kern="1200" cap="all" spc="0" normalizeH="0" baseline="0" noProof="0" dirty="0">
                <a:ln>
                  <a:noFill/>
                </a:ln>
                <a:solidFill>
                  <a:srgbClr val="0070C0"/>
                </a:solidFill>
                <a:effectLst/>
                <a:uLnTx/>
                <a:uFillTx/>
                <a:latin typeface="+mn-lt"/>
              </a:rPr>
            </a:br>
            <a:r>
              <a:rPr kumimoji="0" lang="en-US" b="1" i="0" u="none" strike="noStrike" kern="1200" cap="all" spc="0" normalizeH="0" baseline="0" noProof="0" dirty="0">
                <a:ln>
                  <a:noFill/>
                </a:ln>
                <a:solidFill>
                  <a:srgbClr val="00B0F0"/>
                </a:solidFill>
                <a:effectLst/>
                <a:uLnTx/>
                <a:uFillTx/>
                <a:latin typeface="Tw Cen MT"/>
                <a:ea typeface="+mj-ea"/>
                <a:cs typeface="+mj-cs"/>
              </a:rPr>
              <a:t> </a:t>
            </a:r>
            <a:endParaRPr kumimoji="0" lang="en-US" b="0" i="0" u="none" strike="noStrike" kern="1200" cap="all" spc="0" normalizeH="0" baseline="0" noProof="0" dirty="0">
              <a:ln>
                <a:noFill/>
              </a:ln>
              <a:solidFill>
                <a:srgbClr val="4F271C"/>
              </a:solidFill>
              <a:effectLst/>
              <a:uLnTx/>
              <a:uFillTx/>
              <a:latin typeface="Tw Cen MT"/>
              <a:ea typeface="+mj-ea"/>
              <a:cs typeface="+mj-cs"/>
            </a:endParaRPr>
          </a:p>
        </p:txBody>
      </p:sp>
      <p:pic>
        <p:nvPicPr>
          <p:cNvPr id="7170" name="Picture 2" descr="See the source image">
            <a:extLst>
              <a:ext uri="{FF2B5EF4-FFF2-40B4-BE49-F238E27FC236}">
                <a16:creationId xmlns:a16="http://schemas.microsoft.com/office/drawing/2014/main" id="{B9A65C39-D51E-46C0-B7BB-A488317139D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63733" y="1924493"/>
            <a:ext cx="5264535" cy="3572540"/>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4" name="Slide Number Placeholder 1">
            <a:extLst>
              <a:ext uri="{FF2B5EF4-FFF2-40B4-BE49-F238E27FC236}">
                <a16:creationId xmlns:a16="http://schemas.microsoft.com/office/drawing/2014/main" id="{4F6DB858-59E2-4972-8344-6EE89B0E72BF}"/>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9934222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2564814-B588-4331-9BB6-27F2662B8156}"/>
              </a:ext>
            </a:extLst>
          </p:cNvPr>
          <p:cNvSpPr txBox="1"/>
          <p:nvPr/>
        </p:nvSpPr>
        <p:spPr>
          <a:xfrm>
            <a:off x="894587" y="167964"/>
            <a:ext cx="10402826" cy="707886"/>
          </a:xfrm>
          <a:prstGeom prst="rect">
            <a:avLst/>
          </a:prstGeom>
          <a:noFill/>
        </p:spPr>
        <p:txBody>
          <a:bodyPr wrap="square" rtlCol="0">
            <a:spAutoFit/>
          </a:bodyPr>
          <a:lstStyle/>
          <a:p>
            <a:pPr algn="ctr"/>
            <a:r>
              <a:rPr lang="en-US" sz="4000" b="1" dirty="0">
                <a:solidFill>
                  <a:srgbClr val="4472C4"/>
                </a:solidFill>
              </a:rPr>
              <a:t>J.F. Ingram State Technical College</a:t>
            </a:r>
          </a:p>
        </p:txBody>
      </p:sp>
      <p:sp>
        <p:nvSpPr>
          <p:cNvPr id="3" name="TextBox 2">
            <a:extLst>
              <a:ext uri="{FF2B5EF4-FFF2-40B4-BE49-F238E27FC236}">
                <a16:creationId xmlns:a16="http://schemas.microsoft.com/office/drawing/2014/main" id="{951B50D4-056E-4C9D-96DF-1E61B749AA45}"/>
              </a:ext>
            </a:extLst>
          </p:cNvPr>
          <p:cNvSpPr txBox="1"/>
          <p:nvPr/>
        </p:nvSpPr>
        <p:spPr>
          <a:xfrm>
            <a:off x="2469856" y="3013438"/>
            <a:ext cx="7252289" cy="1723549"/>
          </a:xfrm>
          <a:prstGeom prst="rect">
            <a:avLst/>
          </a:prstGeom>
          <a:noFill/>
        </p:spPr>
        <p:txBody>
          <a:bodyPr wrap="square">
            <a:spAutoFit/>
          </a:bodyPr>
          <a:lstStyle/>
          <a:p>
            <a:pPr marR="0" lvl="0" algn="ctr" defTabSz="457200" rtl="0" eaLnBrk="1" fontAlgn="auto" latinLnBrk="0" hangingPunct="1">
              <a:spcBef>
                <a:spcPts val="0"/>
              </a:spcBef>
              <a:spcAft>
                <a:spcPts val="600"/>
              </a:spcAft>
              <a:buClrTx/>
              <a:buSzTx/>
              <a:buFontTx/>
              <a:buNone/>
              <a:tabLst>
                <a:tab pos="27432" algn="l"/>
                <a:tab pos="-1731873600" algn="l"/>
                <a:tab pos="6542532" algn="r"/>
              </a:tabLst>
              <a:defRPr/>
            </a:pPr>
            <a:r>
              <a:rPr kumimoji="0" lang="en-US" sz="3200" b="0" i="1" u="none" strike="noStrike" kern="1400" cap="none" spc="0" normalizeH="0" baseline="0" noProof="0" dirty="0">
                <a:ln>
                  <a:noFill/>
                </a:ln>
                <a:solidFill>
                  <a:srgbClr val="4472C4"/>
                </a:solidFill>
                <a:effectLst/>
                <a:uLnTx/>
                <a:uFillTx/>
                <a:latin typeface="Calibri" panose="020F0502020204030204"/>
                <a:ea typeface="+mn-ea"/>
                <a:cs typeface="+mn-cs"/>
              </a:rPr>
              <a:t>President Annette Funderburk</a:t>
            </a:r>
          </a:p>
          <a:p>
            <a:pPr marR="0" lvl="0" algn="ctr" defTabSz="457200" rtl="0" eaLnBrk="1" fontAlgn="auto" latinLnBrk="0" hangingPunct="1">
              <a:spcBef>
                <a:spcPts val="0"/>
              </a:spcBef>
              <a:spcAft>
                <a:spcPts val="600"/>
              </a:spcAft>
              <a:buClrTx/>
              <a:buSzTx/>
              <a:buFontTx/>
              <a:buNone/>
              <a:tabLst>
                <a:tab pos="27432" algn="l"/>
                <a:tab pos="-1731873600" algn="l"/>
                <a:tab pos="6542532" algn="r"/>
              </a:tabLst>
              <a:defRPr/>
            </a:pPr>
            <a:r>
              <a:rPr lang="en-US" sz="2800" i="1" kern="1400" dirty="0">
                <a:solidFill>
                  <a:srgbClr val="4472C4"/>
                </a:solidFill>
                <a:latin typeface="Calibri" panose="020F0502020204030204"/>
              </a:rPr>
              <a:t>and</a:t>
            </a:r>
          </a:p>
          <a:p>
            <a:pPr marR="0" lvl="0" algn="ctr" defTabSz="457200" rtl="0" eaLnBrk="1" fontAlgn="auto" latinLnBrk="0" hangingPunct="1">
              <a:spcBef>
                <a:spcPts val="0"/>
              </a:spcBef>
              <a:spcAft>
                <a:spcPts val="600"/>
              </a:spcAft>
              <a:buClrTx/>
              <a:buSzTx/>
              <a:buFontTx/>
              <a:buNone/>
              <a:tabLst>
                <a:tab pos="27432" algn="l"/>
                <a:tab pos="-1731873600" algn="l"/>
                <a:tab pos="6542532" algn="r"/>
              </a:tabLst>
              <a:defRPr/>
            </a:pPr>
            <a:r>
              <a:rPr kumimoji="0" lang="en-US" sz="3200" b="0" i="1" u="none" strike="noStrike" kern="1400" cap="none" spc="0" normalizeH="0" baseline="0" noProof="0" dirty="0">
                <a:ln>
                  <a:noFill/>
                </a:ln>
                <a:solidFill>
                  <a:srgbClr val="4472C4"/>
                </a:solidFill>
                <a:effectLst/>
                <a:uLnTx/>
                <a:uFillTx/>
                <a:latin typeface="Calibri" panose="020F0502020204030204"/>
                <a:ea typeface="+mn-ea"/>
                <a:cs typeface="+mn-cs"/>
              </a:rPr>
              <a:t>Mr. Ramsey Bendolph</a:t>
            </a:r>
          </a:p>
        </p:txBody>
      </p:sp>
      <p:pic>
        <p:nvPicPr>
          <p:cNvPr id="7170" name="Picture 2" descr="Logo">
            <a:extLst>
              <a:ext uri="{FF2B5EF4-FFF2-40B4-BE49-F238E27FC236}">
                <a16:creationId xmlns:a16="http://schemas.microsoft.com/office/drawing/2014/main" id="{8C1BB125-1BBE-49F8-AB94-1C0753B791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11689" y="987901"/>
            <a:ext cx="3168621" cy="1645920"/>
          </a:xfrm>
          <a:prstGeom prst="rect">
            <a:avLst/>
          </a:prstGeom>
          <a:noFill/>
          <a:extLst>
            <a:ext uri="{909E8E84-426E-40DD-AFC4-6F175D3DCCD1}">
              <a14:hiddenFill xmlns:a14="http://schemas.microsoft.com/office/drawing/2010/main">
                <a:solidFill>
                  <a:srgbClr val="FFFFFF"/>
                </a:solidFill>
              </a14:hiddenFill>
            </a:ext>
          </a:extLst>
        </p:spPr>
      </p:pic>
      <p:sp>
        <p:nvSpPr>
          <p:cNvPr id="6" name="Slide Number Placeholder 1">
            <a:extLst>
              <a:ext uri="{FF2B5EF4-FFF2-40B4-BE49-F238E27FC236}">
                <a16:creationId xmlns:a16="http://schemas.microsoft.com/office/drawing/2014/main" id="{ECF858BC-1D03-44A3-BF9F-441159610AA2}"/>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3617678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2564814-B588-4331-9BB6-27F2662B8156}"/>
              </a:ext>
            </a:extLst>
          </p:cNvPr>
          <p:cNvSpPr txBox="1"/>
          <p:nvPr/>
        </p:nvSpPr>
        <p:spPr>
          <a:xfrm>
            <a:off x="0" y="167964"/>
            <a:ext cx="12192000" cy="707886"/>
          </a:xfrm>
          <a:prstGeom prst="rect">
            <a:avLst/>
          </a:prstGeom>
          <a:noFill/>
        </p:spPr>
        <p:txBody>
          <a:bodyPr wrap="square" rtlCol="0">
            <a:spAutoFit/>
          </a:bodyPr>
          <a:lstStyle/>
          <a:p>
            <a:pPr algn="ctr"/>
            <a:r>
              <a:rPr lang="en-US" sz="4000" b="1" dirty="0" err="1">
                <a:solidFill>
                  <a:srgbClr val="4472C4"/>
                </a:solidFill>
              </a:rPr>
              <a:t>ALEPSCoR</a:t>
            </a:r>
            <a:r>
              <a:rPr lang="en-US" sz="4000" b="1" dirty="0">
                <a:solidFill>
                  <a:srgbClr val="4472C4"/>
                </a:solidFill>
              </a:rPr>
              <a:t> Graduate Research Scholars Program</a:t>
            </a:r>
          </a:p>
        </p:txBody>
      </p:sp>
      <p:sp>
        <p:nvSpPr>
          <p:cNvPr id="3" name="TextBox 2">
            <a:extLst>
              <a:ext uri="{FF2B5EF4-FFF2-40B4-BE49-F238E27FC236}">
                <a16:creationId xmlns:a16="http://schemas.microsoft.com/office/drawing/2014/main" id="{951B50D4-056E-4C9D-96DF-1E61B749AA45}"/>
              </a:ext>
            </a:extLst>
          </p:cNvPr>
          <p:cNvSpPr txBox="1"/>
          <p:nvPr/>
        </p:nvSpPr>
        <p:spPr>
          <a:xfrm>
            <a:off x="2469855" y="3176136"/>
            <a:ext cx="7252289" cy="1015663"/>
          </a:xfrm>
          <a:prstGeom prst="rect">
            <a:avLst/>
          </a:prstGeom>
          <a:noFill/>
        </p:spPr>
        <p:txBody>
          <a:bodyPr wrap="square">
            <a:spAutoFit/>
          </a:bodyPr>
          <a:lstStyle/>
          <a:p>
            <a:pPr marR="0" lvl="0" algn="ctr" defTabSz="457200" rtl="0" eaLnBrk="1" fontAlgn="auto" latinLnBrk="0" hangingPunct="1">
              <a:lnSpc>
                <a:spcPct val="100000"/>
              </a:lnSpc>
              <a:spcBef>
                <a:spcPts val="0"/>
              </a:spcBef>
              <a:spcAft>
                <a:spcPts val="0"/>
              </a:spcAft>
              <a:buClrTx/>
              <a:buSzTx/>
              <a:buFontTx/>
              <a:buNone/>
              <a:tabLst>
                <a:tab pos="27432" algn="l"/>
                <a:tab pos="-1731873600" algn="l"/>
                <a:tab pos="6542532" algn="r"/>
              </a:tabLst>
              <a:defRPr/>
            </a:pPr>
            <a:r>
              <a:rPr kumimoji="0" lang="en-US" sz="3200" b="0" i="1" u="none" strike="noStrike" kern="1400" cap="none" spc="0" normalizeH="0" baseline="0" noProof="0" dirty="0">
                <a:ln>
                  <a:noFill/>
                </a:ln>
                <a:solidFill>
                  <a:srgbClr val="4472C4"/>
                </a:solidFill>
                <a:effectLst/>
                <a:uLnTx/>
                <a:uFillTx/>
                <a:latin typeface="Calibri" panose="020F0502020204030204"/>
                <a:ea typeface="+mn-ea"/>
                <a:cs typeface="+mn-cs"/>
              </a:rPr>
              <a:t>Mr. Cole Woods</a:t>
            </a:r>
          </a:p>
          <a:p>
            <a:pPr marR="0" lvl="0" algn="ctr" defTabSz="457200" rtl="0" eaLnBrk="1" fontAlgn="auto" latinLnBrk="0" hangingPunct="1">
              <a:lnSpc>
                <a:spcPct val="100000"/>
              </a:lnSpc>
              <a:spcBef>
                <a:spcPts val="0"/>
              </a:spcBef>
              <a:spcAft>
                <a:spcPts val="0"/>
              </a:spcAft>
              <a:buClrTx/>
              <a:buSzTx/>
              <a:buFontTx/>
              <a:buNone/>
              <a:tabLst>
                <a:tab pos="27432" algn="l"/>
                <a:tab pos="-1731873600" algn="l"/>
                <a:tab pos="6542532" algn="r"/>
              </a:tabLst>
              <a:defRPr/>
            </a:pPr>
            <a:r>
              <a:rPr lang="en-US" sz="2800" i="1" kern="1400" dirty="0">
                <a:solidFill>
                  <a:srgbClr val="4472C4"/>
                </a:solidFill>
                <a:latin typeface="Calibri" panose="020F0502020204030204"/>
              </a:rPr>
              <a:t>University of Alabama (Mechanical Engineering)</a:t>
            </a:r>
            <a:endParaRPr kumimoji="0" lang="en-US" sz="2800" b="0" i="1" u="none" strike="noStrike" kern="1400" cap="none" spc="0" normalizeH="0" baseline="0" noProof="0" dirty="0">
              <a:ln>
                <a:noFill/>
              </a:ln>
              <a:solidFill>
                <a:srgbClr val="4472C4"/>
              </a:solidFill>
              <a:effectLst/>
              <a:uLnTx/>
              <a:uFillTx/>
              <a:latin typeface="Calibri" panose="020F0502020204030204"/>
              <a:ea typeface="+mn-ea"/>
              <a:cs typeface="+mn-cs"/>
            </a:endParaRPr>
          </a:p>
        </p:txBody>
      </p:sp>
      <p:pic>
        <p:nvPicPr>
          <p:cNvPr id="8194" name="Picture 2" descr="Alabama EPSCoR">
            <a:extLst>
              <a:ext uri="{FF2B5EF4-FFF2-40B4-BE49-F238E27FC236}">
                <a16:creationId xmlns:a16="http://schemas.microsoft.com/office/drawing/2014/main" id="{FEE4FD83-1BB3-4E38-B653-C621A1E1D42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52737" y="1189080"/>
            <a:ext cx="3086523" cy="1828800"/>
          </a:xfrm>
          <a:prstGeom prst="rect">
            <a:avLst/>
          </a:prstGeom>
          <a:noFill/>
          <a:extLst>
            <a:ext uri="{909E8E84-426E-40DD-AFC4-6F175D3DCCD1}">
              <a14:hiddenFill xmlns:a14="http://schemas.microsoft.com/office/drawing/2010/main">
                <a:solidFill>
                  <a:srgbClr val="FFFFFF"/>
                </a:solidFill>
              </a14:hiddenFill>
            </a:ext>
          </a:extLst>
        </p:spPr>
      </p:pic>
      <p:sp>
        <p:nvSpPr>
          <p:cNvPr id="6" name="Slide Number Placeholder 1">
            <a:extLst>
              <a:ext uri="{FF2B5EF4-FFF2-40B4-BE49-F238E27FC236}">
                <a16:creationId xmlns:a16="http://schemas.microsoft.com/office/drawing/2014/main" id="{6357EA13-6537-4C12-A7FC-BEB902B5E79A}"/>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9601889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5D73C-7F6C-42DB-B5AE-D19BD97FDA49}"/>
              </a:ext>
            </a:extLst>
          </p:cNvPr>
          <p:cNvSpPr>
            <a:spLocks noGrp="1"/>
          </p:cNvSpPr>
          <p:nvPr>
            <p:ph type="ctrTitle"/>
          </p:nvPr>
        </p:nvSpPr>
        <p:spPr>
          <a:xfrm>
            <a:off x="-143036" y="1530829"/>
            <a:ext cx="12478067" cy="1655763"/>
          </a:xfrm>
        </p:spPr>
        <p:txBody>
          <a:bodyPr>
            <a:noAutofit/>
          </a:bodyPr>
          <a:lstStyle/>
          <a:p>
            <a:r>
              <a:rPr lang="en-US" sz="4800" b="1" dirty="0">
                <a:solidFill>
                  <a:srgbClr val="000099"/>
                </a:solidFill>
                <a:latin typeface="+mn-lt"/>
                <a:cs typeface="Arial" panose="020B0604020202020204" pitchFamily="34" charset="0"/>
              </a:rPr>
              <a:t>Tensegrities for Manipulation and Assistance</a:t>
            </a:r>
            <a:endParaRPr lang="en-US" sz="4800" b="1" u="sng" dirty="0">
              <a:solidFill>
                <a:srgbClr val="000099"/>
              </a:solidFill>
              <a:latin typeface="+mn-lt"/>
              <a:cs typeface="Arial" panose="020B0604020202020204" pitchFamily="34" charset="0"/>
            </a:endParaRPr>
          </a:p>
        </p:txBody>
      </p:sp>
      <p:sp>
        <p:nvSpPr>
          <p:cNvPr id="3" name="Subtitle 2">
            <a:extLst>
              <a:ext uri="{FF2B5EF4-FFF2-40B4-BE49-F238E27FC236}">
                <a16:creationId xmlns:a16="http://schemas.microsoft.com/office/drawing/2014/main" id="{2FDA10A4-0677-4803-8210-CB20E1B3D479}"/>
              </a:ext>
            </a:extLst>
          </p:cNvPr>
          <p:cNvSpPr>
            <a:spLocks noGrp="1"/>
          </p:cNvSpPr>
          <p:nvPr>
            <p:ph type="subTitle" idx="1"/>
          </p:nvPr>
        </p:nvSpPr>
        <p:spPr>
          <a:xfrm>
            <a:off x="541791" y="3503942"/>
            <a:ext cx="11108414" cy="1814429"/>
          </a:xfrm>
        </p:spPr>
        <p:txBody>
          <a:bodyPr>
            <a:noAutofit/>
          </a:bodyPr>
          <a:lstStyle/>
          <a:p>
            <a:r>
              <a:rPr lang="en-US" sz="3600" b="1" dirty="0">
                <a:solidFill>
                  <a:srgbClr val="67143D"/>
                </a:solidFill>
                <a:cs typeface="Times New Roman" panose="02020603050405020304" pitchFamily="18" charset="0"/>
              </a:rPr>
              <a:t>Cole Woods</a:t>
            </a:r>
          </a:p>
          <a:p>
            <a:pPr>
              <a:lnSpc>
                <a:spcPct val="100000"/>
              </a:lnSpc>
              <a:spcBef>
                <a:spcPts val="0"/>
              </a:spcBef>
            </a:pPr>
            <a:r>
              <a:rPr lang="en-US" sz="2000" dirty="0">
                <a:cs typeface="Times New Roman" panose="02020603050405020304" pitchFamily="18" charset="0"/>
              </a:rPr>
              <a:t>Alabama Commission for Higher Education Meeting</a:t>
            </a:r>
          </a:p>
          <a:p>
            <a:pPr>
              <a:lnSpc>
                <a:spcPct val="100000"/>
              </a:lnSpc>
              <a:spcBef>
                <a:spcPts val="0"/>
              </a:spcBef>
            </a:pPr>
            <a:r>
              <a:rPr lang="en-US" sz="2000" dirty="0">
                <a:cs typeface="Times New Roman" panose="02020603050405020304" pitchFamily="18" charset="0"/>
              </a:rPr>
              <a:t>December 8, 2023</a:t>
            </a:r>
          </a:p>
          <a:p>
            <a:pPr>
              <a:lnSpc>
                <a:spcPct val="100000"/>
              </a:lnSpc>
              <a:spcBef>
                <a:spcPts val="0"/>
              </a:spcBef>
            </a:pPr>
            <a:r>
              <a:rPr lang="en-US" sz="2000" dirty="0">
                <a:cs typeface="Times New Roman" panose="02020603050405020304" pitchFamily="18" charset="0"/>
              </a:rPr>
              <a:t>Agile Robotics Lab (</a:t>
            </a:r>
            <a:r>
              <a:rPr lang="en-US" sz="2000" dirty="0" err="1">
                <a:cs typeface="Times New Roman" panose="02020603050405020304" pitchFamily="18" charset="0"/>
              </a:rPr>
              <a:t>www.arl.ua.edu</a:t>
            </a:r>
            <a:r>
              <a:rPr lang="en-US" sz="2000" dirty="0">
                <a:cs typeface="Times New Roman" panose="02020603050405020304" pitchFamily="18" charset="0"/>
              </a:rPr>
              <a:t>)</a:t>
            </a:r>
          </a:p>
        </p:txBody>
      </p:sp>
      <p:cxnSp>
        <p:nvCxnSpPr>
          <p:cNvPr id="9" name="Straight Connector 8">
            <a:extLst>
              <a:ext uri="{FF2B5EF4-FFF2-40B4-BE49-F238E27FC236}">
                <a16:creationId xmlns:a16="http://schemas.microsoft.com/office/drawing/2014/main" id="{D14E0A46-82F3-4298-AB8B-FF07131F067F}"/>
              </a:ext>
            </a:extLst>
          </p:cNvPr>
          <p:cNvCxnSpPr>
            <a:cxnSpLocks/>
          </p:cNvCxnSpPr>
          <p:nvPr/>
        </p:nvCxnSpPr>
        <p:spPr>
          <a:xfrm>
            <a:off x="0" y="3345267"/>
            <a:ext cx="12192000" cy="0"/>
          </a:xfrm>
          <a:prstGeom prst="line">
            <a:avLst/>
          </a:prstGeom>
          <a:ln w="28575">
            <a:solidFill>
              <a:srgbClr val="000099"/>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01E1A444-C238-46D8-A900-60DD81C532C2}"/>
              </a:ext>
            </a:extLst>
          </p:cNvPr>
          <p:cNvCxnSpPr>
            <a:cxnSpLocks/>
          </p:cNvCxnSpPr>
          <p:nvPr/>
        </p:nvCxnSpPr>
        <p:spPr>
          <a:xfrm>
            <a:off x="0" y="2304139"/>
            <a:ext cx="12192000" cy="0"/>
          </a:xfrm>
          <a:prstGeom prst="line">
            <a:avLst/>
          </a:prstGeom>
          <a:ln w="28575">
            <a:solidFill>
              <a:srgbClr val="000099"/>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70AEB15C-E5B2-6718-A979-50B565EE97FE}"/>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6874" b="551"/>
          <a:stretch/>
        </p:blipFill>
        <p:spPr>
          <a:xfrm>
            <a:off x="9203656" y="5327171"/>
            <a:ext cx="2817938" cy="1371600"/>
          </a:xfrm>
          <a:prstGeom prst="rect">
            <a:avLst/>
          </a:prstGeom>
        </p:spPr>
      </p:pic>
      <p:pic>
        <p:nvPicPr>
          <p:cNvPr id="10" name="Picture 9" descr="A red sign with white text&#10;&#10;Description automatically generated">
            <a:extLst>
              <a:ext uri="{FF2B5EF4-FFF2-40B4-BE49-F238E27FC236}">
                <a16:creationId xmlns:a16="http://schemas.microsoft.com/office/drawing/2014/main" id="{A6ED9553-B83E-42D5-8EFC-7AB11AF2F4C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70406" y="5331726"/>
            <a:ext cx="3655883" cy="1371600"/>
          </a:xfrm>
          <a:prstGeom prst="rect">
            <a:avLst/>
          </a:prstGeom>
        </p:spPr>
      </p:pic>
      <p:pic>
        <p:nvPicPr>
          <p:cNvPr id="11" name="Picture 10" descr="A logo of a state with a sun and a map&#10;&#10;Description automatically generated">
            <a:extLst>
              <a:ext uri="{FF2B5EF4-FFF2-40B4-BE49-F238E27FC236}">
                <a16:creationId xmlns:a16="http://schemas.microsoft.com/office/drawing/2014/main" id="{B5677A39-4F5A-6722-34EC-172E40363520}"/>
              </a:ext>
            </a:extLst>
          </p:cNvPr>
          <p:cNvPicPr>
            <a:picLocks noChangeAspect="1"/>
          </p:cNvPicPr>
          <p:nvPr/>
        </p:nvPicPr>
        <p:blipFill>
          <a:blip r:embed="rId5"/>
          <a:stretch>
            <a:fillRect/>
          </a:stretch>
        </p:blipFill>
        <p:spPr>
          <a:xfrm>
            <a:off x="4739570" y="5208693"/>
            <a:ext cx="2712861" cy="1661012"/>
          </a:xfrm>
          <a:prstGeom prst="rect">
            <a:avLst/>
          </a:prstGeom>
        </p:spPr>
      </p:pic>
    </p:spTree>
    <p:extLst>
      <p:ext uri="{BB962C8B-B14F-4D97-AF65-F5344CB8AC3E}">
        <p14:creationId xmlns:p14="http://schemas.microsoft.com/office/powerpoint/2010/main" val="27748529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7701" y="365125"/>
            <a:ext cx="9018722" cy="1325563"/>
          </a:xfrm>
        </p:spPr>
        <p:txBody>
          <a:bodyPr/>
          <a:lstStyle/>
          <a:p>
            <a:r>
              <a:rPr lang="en-US" sz="4400" b="1" dirty="0">
                <a:solidFill>
                  <a:srgbClr val="000099"/>
                </a:solidFill>
                <a:latin typeface="+mn-lt"/>
                <a:cs typeface="Arial" panose="020B0604020202020204" pitchFamily="34" charset="0"/>
              </a:rPr>
              <a:t>About Me</a:t>
            </a:r>
            <a:endParaRPr lang="en-US" dirty="0">
              <a:latin typeface="+mn-lt"/>
              <a:cs typeface="Times New Roman" panose="02020603050405020304" pitchFamily="18" charset="0"/>
            </a:endParaRPr>
          </a:p>
        </p:txBody>
      </p:sp>
      <p:sp>
        <p:nvSpPr>
          <p:cNvPr id="3" name="Content Placeholder 2"/>
          <p:cNvSpPr>
            <a:spLocks noGrp="1"/>
          </p:cNvSpPr>
          <p:nvPr>
            <p:ph idx="1"/>
          </p:nvPr>
        </p:nvSpPr>
        <p:spPr>
          <a:xfrm>
            <a:off x="1347701" y="1804906"/>
            <a:ext cx="4493217" cy="4351338"/>
          </a:xfrm>
        </p:spPr>
        <p:txBody>
          <a:bodyPr/>
          <a:lstStyle/>
          <a:p>
            <a:r>
              <a:rPr lang="en-US" dirty="0">
                <a:cs typeface="Times New Roman" panose="02020603050405020304" pitchFamily="18" charset="0"/>
              </a:rPr>
              <a:t>Fairhope, AL</a:t>
            </a:r>
          </a:p>
          <a:p>
            <a:r>
              <a:rPr lang="en-US" dirty="0">
                <a:cs typeface="Times New Roman" panose="02020603050405020304" pitchFamily="18" charset="0"/>
              </a:rPr>
              <a:t>MBA, UA</a:t>
            </a:r>
          </a:p>
          <a:p>
            <a:r>
              <a:rPr lang="en-US" dirty="0">
                <a:cs typeface="Times New Roman" panose="02020603050405020304" pitchFamily="18" charset="0"/>
              </a:rPr>
              <a:t>Ph.D. Candidate, M.E.</a:t>
            </a:r>
          </a:p>
          <a:p>
            <a:r>
              <a:rPr lang="en-US" dirty="0">
                <a:cs typeface="Times New Roman" panose="02020603050405020304" pitchFamily="18" charset="0"/>
              </a:rPr>
              <a:t>Research Interests:</a:t>
            </a:r>
          </a:p>
          <a:p>
            <a:pPr lvl="1"/>
            <a:r>
              <a:rPr lang="en-US" dirty="0">
                <a:cs typeface="Times New Roman" panose="02020603050405020304" pitchFamily="18" charset="0"/>
              </a:rPr>
              <a:t>Tensegrity Structures</a:t>
            </a:r>
          </a:p>
          <a:p>
            <a:pPr lvl="1"/>
            <a:r>
              <a:rPr lang="en-US" dirty="0">
                <a:cs typeface="Times New Roman" panose="02020603050405020304" pitchFamily="18" charset="0"/>
              </a:rPr>
              <a:t>Wearables</a:t>
            </a:r>
          </a:p>
          <a:p>
            <a:pPr lvl="1"/>
            <a:r>
              <a:rPr lang="en-US" dirty="0">
                <a:cs typeface="Times New Roman" panose="02020603050405020304" pitchFamily="18" charset="0"/>
              </a:rPr>
              <a:t>Joint Angle Estimation</a:t>
            </a:r>
          </a:p>
          <a:p>
            <a:pPr lvl="1"/>
            <a:r>
              <a:rPr lang="en-US" dirty="0">
                <a:cs typeface="Times New Roman" panose="02020603050405020304" pitchFamily="18" charset="0"/>
              </a:rPr>
              <a:t>Inverted Pendulum Balancing</a:t>
            </a:r>
          </a:p>
          <a:p>
            <a:pPr lvl="1"/>
            <a:endParaRPr lang="en-US" dirty="0">
              <a:cs typeface="Times New Roman" panose="02020603050405020304" pitchFamily="18" charset="0"/>
            </a:endParaRPr>
          </a:p>
        </p:txBody>
      </p:sp>
      <p:pic>
        <p:nvPicPr>
          <p:cNvPr id="4098" name="Picture 2" descr="Image preview"/>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52363" y="1143000"/>
            <a:ext cx="3043237" cy="4572000"/>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6" name="Picture 5" descr="A white outline of a state&#10;&#10;Description automatically generated">
            <a:extLst>
              <a:ext uri="{FF2B5EF4-FFF2-40B4-BE49-F238E27FC236}">
                <a16:creationId xmlns:a16="http://schemas.microsoft.com/office/drawing/2014/main" id="{63316BCC-D6B8-C10F-86ED-0FA2A88FE36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816139" y="905814"/>
            <a:ext cx="1723786" cy="2608663"/>
          </a:xfrm>
          <a:prstGeom prst="rect">
            <a:avLst/>
          </a:prstGeom>
        </p:spPr>
      </p:pic>
      <p:sp>
        <p:nvSpPr>
          <p:cNvPr id="7" name="Slide Number Placeholder 1">
            <a:extLst>
              <a:ext uri="{FF2B5EF4-FFF2-40B4-BE49-F238E27FC236}">
                <a16:creationId xmlns:a16="http://schemas.microsoft.com/office/drawing/2014/main" id="{4CFE2228-8B95-4B23-B580-E1A4E71377D6}"/>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2174575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5D73C-7F6C-42DB-B5AE-D19BD97FDA49}"/>
              </a:ext>
            </a:extLst>
          </p:cNvPr>
          <p:cNvSpPr>
            <a:spLocks noGrp="1"/>
          </p:cNvSpPr>
          <p:nvPr>
            <p:ph type="ctrTitle"/>
          </p:nvPr>
        </p:nvSpPr>
        <p:spPr>
          <a:xfrm>
            <a:off x="1026364" y="2196905"/>
            <a:ext cx="10139271" cy="718706"/>
          </a:xfrm>
        </p:spPr>
        <p:txBody>
          <a:bodyPr>
            <a:noAutofit/>
          </a:bodyPr>
          <a:lstStyle/>
          <a:p>
            <a:r>
              <a:rPr lang="en-US" sz="4800" b="1" dirty="0">
                <a:solidFill>
                  <a:srgbClr val="000099"/>
                </a:solidFill>
                <a:latin typeface="+mn-lt"/>
                <a:cs typeface="Arial" panose="020B0604020202020204" pitchFamily="34" charset="0"/>
              </a:rPr>
              <a:t>Tensegrity Manipulation</a:t>
            </a:r>
            <a:endParaRPr lang="en-US" sz="4800" b="1" u="sng" dirty="0">
              <a:solidFill>
                <a:srgbClr val="000099"/>
              </a:solidFill>
              <a:latin typeface="+mn-lt"/>
              <a:cs typeface="Arial" panose="020B0604020202020204" pitchFamily="34" charset="0"/>
            </a:endParaRPr>
          </a:p>
        </p:txBody>
      </p:sp>
      <p:cxnSp>
        <p:nvCxnSpPr>
          <p:cNvPr id="9" name="Straight Connector 8">
            <a:extLst>
              <a:ext uri="{FF2B5EF4-FFF2-40B4-BE49-F238E27FC236}">
                <a16:creationId xmlns:a16="http://schemas.microsoft.com/office/drawing/2014/main" id="{D14E0A46-82F3-4298-AB8B-FF07131F067F}"/>
              </a:ext>
            </a:extLst>
          </p:cNvPr>
          <p:cNvCxnSpPr>
            <a:cxnSpLocks/>
          </p:cNvCxnSpPr>
          <p:nvPr/>
        </p:nvCxnSpPr>
        <p:spPr>
          <a:xfrm>
            <a:off x="0" y="2921330"/>
            <a:ext cx="12192000" cy="0"/>
          </a:xfrm>
          <a:prstGeom prst="line">
            <a:avLst/>
          </a:prstGeom>
          <a:ln w="28575">
            <a:solidFill>
              <a:srgbClr val="000099"/>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01E1A444-C238-46D8-A900-60DD81C532C2}"/>
              </a:ext>
            </a:extLst>
          </p:cNvPr>
          <p:cNvCxnSpPr>
            <a:cxnSpLocks/>
          </p:cNvCxnSpPr>
          <p:nvPr/>
        </p:nvCxnSpPr>
        <p:spPr>
          <a:xfrm>
            <a:off x="-5" y="2025843"/>
            <a:ext cx="12192000" cy="0"/>
          </a:xfrm>
          <a:prstGeom prst="line">
            <a:avLst/>
          </a:prstGeom>
          <a:ln w="28575">
            <a:solidFill>
              <a:srgbClr val="000099"/>
            </a:solidFill>
          </a:ln>
        </p:spPr>
        <p:style>
          <a:lnRef idx="1">
            <a:schemeClr val="accent1"/>
          </a:lnRef>
          <a:fillRef idx="0">
            <a:schemeClr val="accent1"/>
          </a:fillRef>
          <a:effectRef idx="0">
            <a:schemeClr val="accent1"/>
          </a:effectRef>
          <a:fontRef idx="minor">
            <a:schemeClr val="tx1"/>
          </a:fontRef>
        </p:style>
      </p:cxnSp>
      <p:pic>
        <p:nvPicPr>
          <p:cNvPr id="12" name="Picture 11">
            <a:extLst>
              <a:ext uri="{FF2B5EF4-FFF2-40B4-BE49-F238E27FC236}">
                <a16:creationId xmlns:a16="http://schemas.microsoft.com/office/drawing/2014/main" id="{AC7E5992-455E-9E1D-E686-0CB9193B5E5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55309" y="5261390"/>
            <a:ext cx="3036691" cy="1596610"/>
          </a:xfrm>
          <a:prstGeom prst="rect">
            <a:avLst/>
          </a:prstGeom>
        </p:spPr>
      </p:pic>
      <p:pic>
        <p:nvPicPr>
          <p:cNvPr id="13" name="Picture 12" descr="A red sign with white text&#10;&#10;Description automatically generated">
            <a:extLst>
              <a:ext uri="{FF2B5EF4-FFF2-40B4-BE49-F238E27FC236}">
                <a16:creationId xmlns:a16="http://schemas.microsoft.com/office/drawing/2014/main" id="{DCEA61B7-135C-7161-9FC6-F07661E8FA6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8861" y="5261390"/>
            <a:ext cx="3994486" cy="1498636"/>
          </a:xfrm>
          <a:prstGeom prst="rect">
            <a:avLst/>
          </a:prstGeom>
        </p:spPr>
      </p:pic>
      <p:pic>
        <p:nvPicPr>
          <p:cNvPr id="3" name="Picture 2" descr="A logo of a state with a sun and a map&#10;&#10;Description automatically generated">
            <a:extLst>
              <a:ext uri="{FF2B5EF4-FFF2-40B4-BE49-F238E27FC236}">
                <a16:creationId xmlns:a16="http://schemas.microsoft.com/office/drawing/2014/main" id="{FEC03D7C-5072-8A32-604E-2643E9B43E1B}"/>
              </a:ext>
            </a:extLst>
          </p:cNvPr>
          <p:cNvPicPr>
            <a:picLocks noChangeAspect="1"/>
          </p:cNvPicPr>
          <p:nvPr/>
        </p:nvPicPr>
        <p:blipFill>
          <a:blip r:embed="rId5"/>
          <a:stretch>
            <a:fillRect/>
          </a:stretch>
        </p:blipFill>
        <p:spPr>
          <a:xfrm>
            <a:off x="4739570" y="5208693"/>
            <a:ext cx="2712861" cy="1661012"/>
          </a:xfrm>
          <a:prstGeom prst="rect">
            <a:avLst/>
          </a:prstGeom>
        </p:spPr>
      </p:pic>
    </p:spTree>
    <p:extLst>
      <p:ext uri="{BB962C8B-B14F-4D97-AF65-F5344CB8AC3E}">
        <p14:creationId xmlns:p14="http://schemas.microsoft.com/office/powerpoint/2010/main" val="29608893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A wooden catapult on a grid&#10;&#10;Description automatically generated">
            <a:extLst>
              <a:ext uri="{FF2B5EF4-FFF2-40B4-BE49-F238E27FC236}">
                <a16:creationId xmlns:a16="http://schemas.microsoft.com/office/drawing/2014/main" id="{4EF0E98A-0DF1-5A4A-B460-02C3804212D0}"/>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4314" t="15430" r="16524" b="13050"/>
          <a:stretch/>
        </p:blipFill>
        <p:spPr>
          <a:xfrm rot="5400000">
            <a:off x="7095293" y="1416797"/>
            <a:ext cx="5344748" cy="4145280"/>
          </a:xfrm>
          <a:prstGeom prst="rect">
            <a:avLst/>
          </a:prstGeom>
          <a:ln w="28575">
            <a:solidFill>
              <a:schemeClr val="tx1"/>
            </a:solidFill>
          </a:ln>
        </p:spPr>
      </p:pic>
      <p:sp>
        <p:nvSpPr>
          <p:cNvPr id="2" name="Title 1">
            <a:extLst>
              <a:ext uri="{FF2B5EF4-FFF2-40B4-BE49-F238E27FC236}">
                <a16:creationId xmlns:a16="http://schemas.microsoft.com/office/drawing/2014/main" id="{80094249-483A-4532-9EE8-BDC7E48DE389}"/>
              </a:ext>
            </a:extLst>
          </p:cNvPr>
          <p:cNvSpPr>
            <a:spLocks noGrp="1"/>
          </p:cNvSpPr>
          <p:nvPr>
            <p:ph type="title"/>
          </p:nvPr>
        </p:nvSpPr>
        <p:spPr/>
        <p:txBody>
          <a:bodyPr>
            <a:normAutofit/>
          </a:bodyPr>
          <a:lstStyle/>
          <a:p>
            <a:r>
              <a:rPr lang="en-US" sz="5400" b="1" dirty="0">
                <a:solidFill>
                  <a:srgbClr val="000099"/>
                </a:solidFill>
                <a:latin typeface="+mn-lt"/>
                <a:cs typeface="Arial" panose="020B0604020202020204" pitchFamily="34" charset="0"/>
              </a:rPr>
              <a:t>What is Tensegrity?</a:t>
            </a:r>
          </a:p>
        </p:txBody>
      </p:sp>
      <p:sp>
        <p:nvSpPr>
          <p:cNvPr id="4" name="Content Placeholder 3">
            <a:extLst>
              <a:ext uri="{FF2B5EF4-FFF2-40B4-BE49-F238E27FC236}">
                <a16:creationId xmlns:a16="http://schemas.microsoft.com/office/drawing/2014/main" id="{CE6D789F-4990-4CBE-886A-83BB70493E1A}"/>
              </a:ext>
            </a:extLst>
          </p:cNvPr>
          <p:cNvSpPr>
            <a:spLocks noGrp="1"/>
          </p:cNvSpPr>
          <p:nvPr>
            <p:ph idx="1"/>
          </p:nvPr>
        </p:nvSpPr>
        <p:spPr>
          <a:xfrm>
            <a:off x="486465" y="1685551"/>
            <a:ext cx="7174523" cy="4351338"/>
          </a:xfrm>
        </p:spPr>
        <p:txBody>
          <a:bodyPr>
            <a:normAutofit/>
          </a:bodyPr>
          <a:lstStyle/>
          <a:p>
            <a:pPr marL="457200" marR="0" indent="-457200">
              <a:spcBef>
                <a:spcPts val="0"/>
              </a:spcBef>
              <a:spcAft>
                <a:spcPts val="0"/>
              </a:spcAft>
              <a:buFont typeface="Arial" panose="020B0604020202020204" pitchFamily="34" charset="0"/>
              <a:buChar char="•"/>
            </a:pPr>
            <a:r>
              <a:rPr lang="en-US" sz="3200" b="1" i="1" u="sng" kern="100" dirty="0">
                <a:effectLst/>
                <a:latin typeface="Calibri" panose="020F0502020204030204" pitchFamily="34" charset="0"/>
                <a:ea typeface="Calibri" panose="020F0502020204030204" pitchFamily="34" charset="0"/>
                <a:cs typeface="Times New Roman" panose="02020603050405020304" pitchFamily="18" charset="0"/>
              </a:rPr>
              <a:t>Tensegrity</a:t>
            </a:r>
            <a:r>
              <a:rPr lang="en-US" sz="3200" b="1" kern="100" dirty="0">
                <a:effectLst/>
                <a:latin typeface="Calibri" panose="020F0502020204030204" pitchFamily="34" charset="0"/>
                <a:ea typeface="Calibri" panose="020F0502020204030204" pitchFamily="34" charset="0"/>
                <a:cs typeface="Times New Roman" panose="02020603050405020304" pitchFamily="18" charset="0"/>
              </a:rPr>
              <a:t> mechanisms synergistically combine </a:t>
            </a:r>
            <a:r>
              <a:rPr lang="en-US" sz="3200" b="1" i="1" u="sng" kern="100" dirty="0">
                <a:effectLst/>
                <a:latin typeface="Calibri" panose="020F0502020204030204" pitchFamily="34" charset="0"/>
                <a:ea typeface="Calibri" panose="020F0502020204030204" pitchFamily="34" charset="0"/>
                <a:cs typeface="Times New Roman" panose="02020603050405020304" pitchFamily="18" charset="0"/>
              </a:rPr>
              <a:t>tens</a:t>
            </a:r>
            <a:r>
              <a:rPr lang="en-US" sz="3200" b="1" kern="100" dirty="0">
                <a:effectLst/>
                <a:latin typeface="Calibri" panose="020F0502020204030204" pitchFamily="34" charset="0"/>
                <a:ea typeface="Calibri" panose="020F0502020204030204" pitchFamily="34" charset="0"/>
                <a:cs typeface="Times New Roman" panose="02020603050405020304" pitchFamily="18" charset="0"/>
              </a:rPr>
              <a:t>ion elements (pre-stressed cables) with compression elements (rigid rods) to achieve structural int</a:t>
            </a:r>
            <a:r>
              <a:rPr lang="en-US" sz="3200" b="1" i="1" u="sng" kern="100" dirty="0">
                <a:effectLst/>
                <a:latin typeface="Calibri" panose="020F0502020204030204" pitchFamily="34" charset="0"/>
                <a:ea typeface="Calibri" panose="020F0502020204030204" pitchFamily="34" charset="0"/>
                <a:cs typeface="Times New Roman" panose="02020603050405020304" pitchFamily="18" charset="0"/>
              </a:rPr>
              <a:t>egrity</a:t>
            </a:r>
            <a:r>
              <a:rPr lang="en-US" sz="3200" b="1" kern="100" dirty="0">
                <a:effectLst/>
                <a:latin typeface="Calibri" panose="020F0502020204030204" pitchFamily="34" charset="0"/>
                <a:ea typeface="Calibri" panose="020F0502020204030204" pitchFamily="34" charset="0"/>
                <a:cs typeface="Times New Roman" panose="02020603050405020304" pitchFamily="18" charset="0"/>
              </a:rPr>
              <a:t>. </a:t>
            </a:r>
          </a:p>
          <a:p>
            <a:pPr marL="457200" marR="0" indent="-457200">
              <a:spcBef>
                <a:spcPts val="0"/>
              </a:spcBef>
              <a:spcAft>
                <a:spcPts val="0"/>
              </a:spcAft>
              <a:buFont typeface="Arial" panose="020B0604020202020204" pitchFamily="34" charset="0"/>
              <a:buChar char="•"/>
            </a:pPr>
            <a:r>
              <a:rPr lang="en-US" sz="3200" b="1" kern="100" dirty="0">
                <a:latin typeface="Calibri" panose="020F0502020204030204" pitchFamily="34" charset="0"/>
                <a:ea typeface="Calibri" panose="020F0502020204030204" pitchFamily="34" charset="0"/>
                <a:cs typeface="Times New Roman" panose="02020603050405020304" pitchFamily="18" charset="0"/>
              </a:rPr>
              <a:t>Tensegrity occurs naturally in varying sizes (i.e. heavenly bodies acted upon by gravity to micro-scale biological organisms)</a:t>
            </a:r>
            <a:r>
              <a:rPr lang="en-US" sz="3200" b="1" kern="100" dirty="0">
                <a:effectLst/>
                <a:latin typeface="Calibri" panose="020F0502020204030204" pitchFamily="34" charset="0"/>
                <a:ea typeface="Calibri" panose="020F0502020204030204" pitchFamily="34" charset="0"/>
                <a:cs typeface="Times New Roman" panose="02020603050405020304" pitchFamily="18" charset="0"/>
              </a:rPr>
              <a:t>[1, 2]. </a:t>
            </a:r>
          </a:p>
        </p:txBody>
      </p:sp>
      <p:sp>
        <p:nvSpPr>
          <p:cNvPr id="3" name="TextBox 2">
            <a:extLst>
              <a:ext uri="{FF2B5EF4-FFF2-40B4-BE49-F238E27FC236}">
                <a16:creationId xmlns:a16="http://schemas.microsoft.com/office/drawing/2014/main" id="{D8F2CB06-781D-3DC7-DE99-A1D7AB6C77CE}"/>
              </a:ext>
            </a:extLst>
          </p:cNvPr>
          <p:cNvSpPr txBox="1"/>
          <p:nvPr/>
        </p:nvSpPr>
        <p:spPr>
          <a:xfrm>
            <a:off x="642425" y="6308079"/>
            <a:ext cx="11549575" cy="461665"/>
          </a:xfrm>
          <a:prstGeom prst="rect">
            <a:avLst/>
          </a:prstGeom>
          <a:noFill/>
        </p:spPr>
        <p:txBody>
          <a:bodyPr wrap="square" rtlCol="0">
            <a:spAutoFit/>
          </a:bodyPr>
          <a:lstStyle/>
          <a:p>
            <a:pPr marL="514350" indent="-514350" algn="just">
              <a:buAutoNum type="arabicPeriod"/>
            </a:pPr>
            <a:r>
              <a:rPr lang="en-IE" sz="1200" i="1" dirty="0" err="1"/>
              <a:t>Motro</a:t>
            </a:r>
            <a:r>
              <a:rPr lang="en-IE" sz="1200" i="1" dirty="0"/>
              <a:t>, R., 2003. Tensegrity: structural systems for the future. Elsevier</a:t>
            </a:r>
          </a:p>
          <a:p>
            <a:pPr marL="514350" indent="-514350" algn="just">
              <a:buFontTx/>
              <a:buAutoNum type="arabicPeriod"/>
            </a:pPr>
            <a:r>
              <a:rPr lang="en-IE" sz="1200" i="1" dirty="0" err="1"/>
              <a:t>Ingber</a:t>
            </a:r>
            <a:r>
              <a:rPr lang="en-IE" sz="1200" i="1" dirty="0"/>
              <a:t>, D. E., 1993. “Cellular Tensegrity: defining new rules of biological design that govern the cytoskeleton”. Journal of cell science, 104(3), pp. 613-627</a:t>
            </a:r>
          </a:p>
        </p:txBody>
      </p:sp>
      <p:sp>
        <p:nvSpPr>
          <p:cNvPr id="7" name="Rectangle: Rounded Corners 5">
            <a:extLst>
              <a:ext uri="{FF2B5EF4-FFF2-40B4-BE49-F238E27FC236}">
                <a16:creationId xmlns:a16="http://schemas.microsoft.com/office/drawing/2014/main" id="{8F522CD8-1756-0AB7-65C7-E19E0B927A4B}"/>
              </a:ext>
            </a:extLst>
          </p:cNvPr>
          <p:cNvSpPr/>
          <p:nvPr/>
        </p:nvSpPr>
        <p:spPr>
          <a:xfrm rot="3506964">
            <a:off x="6683162" y="3337004"/>
            <a:ext cx="5595553" cy="575462"/>
          </a:xfrm>
          <a:prstGeom prst="roundRect">
            <a:avLst/>
          </a:prstGeom>
          <a:noFill/>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Rounded Corners 5">
            <a:extLst>
              <a:ext uri="{FF2B5EF4-FFF2-40B4-BE49-F238E27FC236}">
                <a16:creationId xmlns:a16="http://schemas.microsoft.com/office/drawing/2014/main" id="{B7D8F326-D653-FF32-5B29-A1B8890587C8}"/>
              </a:ext>
            </a:extLst>
          </p:cNvPr>
          <p:cNvSpPr/>
          <p:nvPr/>
        </p:nvSpPr>
        <p:spPr>
          <a:xfrm rot="20382851">
            <a:off x="10104686" y="1653308"/>
            <a:ext cx="1704807" cy="482743"/>
          </a:xfrm>
          <a:prstGeom prst="roundRect">
            <a:avLst/>
          </a:prstGeom>
          <a:noFill/>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12CE0059-8AB4-CE7C-6CF7-25982809100D}"/>
              </a:ext>
            </a:extLst>
          </p:cNvPr>
          <p:cNvSpPr txBox="1"/>
          <p:nvPr/>
        </p:nvSpPr>
        <p:spPr>
          <a:xfrm>
            <a:off x="10985874" y="2372460"/>
            <a:ext cx="1058636" cy="461665"/>
          </a:xfrm>
          <a:prstGeom prst="rect">
            <a:avLst/>
          </a:prstGeom>
          <a:noFill/>
        </p:spPr>
        <p:txBody>
          <a:bodyPr wrap="square" rtlCol="0">
            <a:spAutoFit/>
          </a:bodyPr>
          <a:lstStyle/>
          <a:p>
            <a:r>
              <a:rPr lang="en-US" sz="2400" b="1" dirty="0">
                <a:latin typeface="Times New Roman" panose="02020603050405020304" pitchFamily="18" charset="0"/>
                <a:cs typeface="Times New Roman" panose="02020603050405020304" pitchFamily="18" charset="0"/>
              </a:rPr>
              <a:t>Cable</a:t>
            </a:r>
          </a:p>
        </p:txBody>
      </p:sp>
      <p:sp>
        <p:nvSpPr>
          <p:cNvPr id="10" name="TextBox 9">
            <a:extLst>
              <a:ext uri="{FF2B5EF4-FFF2-40B4-BE49-F238E27FC236}">
                <a16:creationId xmlns:a16="http://schemas.microsoft.com/office/drawing/2014/main" id="{CF42D0EE-F65B-7605-7404-5D4DF3DB5D9F}"/>
              </a:ext>
            </a:extLst>
          </p:cNvPr>
          <p:cNvSpPr txBox="1"/>
          <p:nvPr/>
        </p:nvSpPr>
        <p:spPr>
          <a:xfrm>
            <a:off x="7660988" y="2967335"/>
            <a:ext cx="906403" cy="461665"/>
          </a:xfrm>
          <a:prstGeom prst="rect">
            <a:avLst/>
          </a:prstGeom>
          <a:noFill/>
        </p:spPr>
        <p:txBody>
          <a:bodyPr wrap="square" rtlCol="0">
            <a:spAutoFit/>
          </a:bodyPr>
          <a:lstStyle/>
          <a:p>
            <a:r>
              <a:rPr lang="en-US" sz="2400" b="1" dirty="0">
                <a:latin typeface="Times New Roman" panose="02020603050405020304" pitchFamily="18" charset="0"/>
                <a:cs typeface="Times New Roman" panose="02020603050405020304" pitchFamily="18" charset="0"/>
              </a:rPr>
              <a:t>Link</a:t>
            </a:r>
          </a:p>
        </p:txBody>
      </p:sp>
      <p:sp>
        <p:nvSpPr>
          <p:cNvPr id="13" name="Slide Number Placeholder 1">
            <a:extLst>
              <a:ext uri="{FF2B5EF4-FFF2-40B4-BE49-F238E27FC236}">
                <a16:creationId xmlns:a16="http://schemas.microsoft.com/office/drawing/2014/main" id="{6F6A5282-9770-4026-AC2E-D472270B10CD}"/>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4851589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94249-483A-4532-9EE8-BDC7E48DE389}"/>
              </a:ext>
            </a:extLst>
          </p:cNvPr>
          <p:cNvSpPr>
            <a:spLocks noGrp="1"/>
          </p:cNvSpPr>
          <p:nvPr>
            <p:ph type="title"/>
          </p:nvPr>
        </p:nvSpPr>
        <p:spPr/>
        <p:txBody>
          <a:bodyPr>
            <a:normAutofit/>
          </a:bodyPr>
          <a:lstStyle/>
          <a:p>
            <a:r>
              <a:rPr lang="en-US" sz="5400" b="1" dirty="0">
                <a:solidFill>
                  <a:srgbClr val="000099"/>
                </a:solidFill>
                <a:latin typeface="+mn-lt"/>
                <a:cs typeface="Arial" panose="020B0604020202020204" pitchFamily="34" charset="0"/>
              </a:rPr>
              <a:t>Motivation</a:t>
            </a:r>
          </a:p>
        </p:txBody>
      </p:sp>
      <p:sp>
        <p:nvSpPr>
          <p:cNvPr id="4" name="Content Placeholder 3">
            <a:extLst>
              <a:ext uri="{FF2B5EF4-FFF2-40B4-BE49-F238E27FC236}">
                <a16:creationId xmlns:a16="http://schemas.microsoft.com/office/drawing/2014/main" id="{CE6D789F-4990-4CBE-886A-83BB70493E1A}"/>
              </a:ext>
            </a:extLst>
          </p:cNvPr>
          <p:cNvSpPr>
            <a:spLocks noGrp="1"/>
          </p:cNvSpPr>
          <p:nvPr>
            <p:ph idx="1"/>
          </p:nvPr>
        </p:nvSpPr>
        <p:spPr/>
        <p:txBody>
          <a:bodyPr>
            <a:normAutofit/>
          </a:bodyPr>
          <a:lstStyle/>
          <a:p>
            <a:pPr marL="0" indent="0">
              <a:spcAft>
                <a:spcPts val="600"/>
              </a:spcAft>
              <a:buNone/>
            </a:pPr>
            <a:r>
              <a:rPr lang="en-US" sz="3200" b="1" dirty="0"/>
              <a:t>Tensegrity mechanisms are</a:t>
            </a:r>
          </a:p>
          <a:p>
            <a:pPr lvl="1"/>
            <a:r>
              <a:rPr lang="en-US" sz="3200" b="1" dirty="0"/>
              <a:t>Packable &amp; portable</a:t>
            </a:r>
          </a:p>
          <a:p>
            <a:pPr lvl="1"/>
            <a:r>
              <a:rPr lang="en-US" sz="3200" b="1" dirty="0"/>
              <a:t>Internally stable (no gravity </a:t>
            </a:r>
            <a:br>
              <a:rPr lang="en-US" sz="3200" b="1" dirty="0"/>
            </a:br>
            <a:r>
              <a:rPr lang="en-US" sz="3200" b="1" dirty="0"/>
              <a:t>required for structural stability)</a:t>
            </a:r>
          </a:p>
          <a:p>
            <a:pPr lvl="1"/>
            <a:r>
              <a:rPr lang="en-US" sz="3200" b="1" dirty="0"/>
              <a:t>Modular and reconfigurable</a:t>
            </a:r>
          </a:p>
          <a:p>
            <a:pPr lvl="1"/>
            <a:r>
              <a:rPr lang="en-US" sz="3200" b="1" dirty="0"/>
              <a:t>High strength-to-weight ratio</a:t>
            </a:r>
          </a:p>
          <a:p>
            <a:pPr marL="0" indent="0">
              <a:buNone/>
            </a:pPr>
            <a:endParaRPr lang="en-US" sz="3200" b="1" u="sng" dirty="0"/>
          </a:p>
        </p:txBody>
      </p:sp>
      <p:sp>
        <p:nvSpPr>
          <p:cNvPr id="5" name="TextBox 4">
            <a:extLst>
              <a:ext uri="{FF2B5EF4-FFF2-40B4-BE49-F238E27FC236}">
                <a16:creationId xmlns:a16="http://schemas.microsoft.com/office/drawing/2014/main" id="{2A0B8216-8CE8-7DFA-D4D3-E912CC9572F3}"/>
              </a:ext>
            </a:extLst>
          </p:cNvPr>
          <p:cNvSpPr txBox="1"/>
          <p:nvPr/>
        </p:nvSpPr>
        <p:spPr>
          <a:xfrm>
            <a:off x="801241" y="5205047"/>
            <a:ext cx="10589519" cy="1077218"/>
          </a:xfrm>
          <a:prstGeom prst="rect">
            <a:avLst/>
          </a:prstGeom>
          <a:solidFill>
            <a:schemeClr val="accent4">
              <a:lumMod val="20000"/>
              <a:lumOff val="80000"/>
            </a:schemeClr>
          </a:solidFill>
        </p:spPr>
        <p:txBody>
          <a:bodyPr wrap="square">
            <a:spAutoFit/>
          </a:bodyPr>
          <a:lstStyle/>
          <a:p>
            <a:pPr marL="0" indent="0" algn="ctr">
              <a:buNone/>
            </a:pPr>
            <a:r>
              <a:rPr lang="en-US" sz="3200" b="1" u="sng" dirty="0"/>
              <a:t>Challenge</a:t>
            </a:r>
            <a:r>
              <a:rPr lang="en-US" sz="3200" b="1" dirty="0"/>
              <a:t>: They are difficult to fabricate and model given the antagonistic nature of compressive and tension elements.</a:t>
            </a:r>
          </a:p>
        </p:txBody>
      </p:sp>
      <p:pic>
        <p:nvPicPr>
          <p:cNvPr id="32" name="Picture 31">
            <a:extLst>
              <a:ext uri="{FF2B5EF4-FFF2-40B4-BE49-F238E27FC236}">
                <a16:creationId xmlns:a16="http://schemas.microsoft.com/office/drawing/2014/main" id="{0EC764AB-0EDA-1480-DBB9-89B05B5F5029}"/>
              </a:ext>
            </a:extLst>
          </p:cNvPr>
          <p:cNvPicPr>
            <a:picLocks noChangeAspect="1"/>
          </p:cNvPicPr>
          <p:nvPr/>
        </p:nvPicPr>
        <p:blipFill>
          <a:blip r:embed="rId3"/>
          <a:stretch>
            <a:fillRect/>
          </a:stretch>
        </p:blipFill>
        <p:spPr>
          <a:xfrm>
            <a:off x="8569078" y="946101"/>
            <a:ext cx="2869941" cy="2015500"/>
          </a:xfrm>
          <a:prstGeom prst="rect">
            <a:avLst/>
          </a:prstGeom>
        </p:spPr>
      </p:pic>
      <p:pic>
        <p:nvPicPr>
          <p:cNvPr id="45" name="Picture 44">
            <a:extLst>
              <a:ext uri="{FF2B5EF4-FFF2-40B4-BE49-F238E27FC236}">
                <a16:creationId xmlns:a16="http://schemas.microsoft.com/office/drawing/2014/main" id="{FA8270B8-2F41-4DB1-52A8-CD5C95D781F7}"/>
              </a:ext>
            </a:extLst>
          </p:cNvPr>
          <p:cNvPicPr>
            <a:picLocks noChangeAspect="1"/>
          </p:cNvPicPr>
          <p:nvPr/>
        </p:nvPicPr>
        <p:blipFill>
          <a:blip r:embed="rId4"/>
          <a:stretch>
            <a:fillRect/>
          </a:stretch>
        </p:blipFill>
        <p:spPr>
          <a:xfrm>
            <a:off x="6900786" y="2041277"/>
            <a:ext cx="1668292" cy="2110522"/>
          </a:xfrm>
          <a:prstGeom prst="rect">
            <a:avLst/>
          </a:prstGeom>
        </p:spPr>
      </p:pic>
      <p:pic>
        <p:nvPicPr>
          <p:cNvPr id="49" name="Picture 48">
            <a:extLst>
              <a:ext uri="{FF2B5EF4-FFF2-40B4-BE49-F238E27FC236}">
                <a16:creationId xmlns:a16="http://schemas.microsoft.com/office/drawing/2014/main" id="{B24F523F-0967-230E-62BC-4501C6988E4A}"/>
              </a:ext>
            </a:extLst>
          </p:cNvPr>
          <p:cNvPicPr>
            <a:picLocks noChangeAspect="1"/>
          </p:cNvPicPr>
          <p:nvPr/>
        </p:nvPicPr>
        <p:blipFill>
          <a:blip r:embed="rId5"/>
          <a:stretch>
            <a:fillRect/>
          </a:stretch>
        </p:blipFill>
        <p:spPr>
          <a:xfrm>
            <a:off x="8799047" y="2907975"/>
            <a:ext cx="2495209" cy="2253272"/>
          </a:xfrm>
          <a:prstGeom prst="rect">
            <a:avLst/>
          </a:prstGeom>
        </p:spPr>
      </p:pic>
      <p:sp>
        <p:nvSpPr>
          <p:cNvPr id="9" name="Slide Number Placeholder 1">
            <a:extLst>
              <a:ext uri="{FF2B5EF4-FFF2-40B4-BE49-F238E27FC236}">
                <a16:creationId xmlns:a16="http://schemas.microsoft.com/office/drawing/2014/main" id="{C013DE59-F08A-4234-B41C-82EF49CFDD5C}"/>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6732729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94249-483A-4532-9EE8-BDC7E48DE389}"/>
              </a:ext>
            </a:extLst>
          </p:cNvPr>
          <p:cNvSpPr>
            <a:spLocks noGrp="1"/>
          </p:cNvSpPr>
          <p:nvPr>
            <p:ph type="title"/>
          </p:nvPr>
        </p:nvSpPr>
        <p:spPr/>
        <p:txBody>
          <a:bodyPr>
            <a:normAutofit/>
          </a:bodyPr>
          <a:lstStyle/>
          <a:p>
            <a:r>
              <a:rPr lang="en-US" sz="5400" b="1" dirty="0" err="1">
                <a:solidFill>
                  <a:srgbClr val="000099"/>
                </a:solidFill>
                <a:latin typeface="+mn-lt"/>
                <a:cs typeface="Arial" panose="020B0604020202020204" pitchFamily="34" charset="0"/>
              </a:rPr>
              <a:t>DexTeR</a:t>
            </a:r>
            <a:endParaRPr lang="en-US" sz="5400" b="1" dirty="0">
              <a:solidFill>
                <a:srgbClr val="000099"/>
              </a:solidFill>
              <a:latin typeface="+mn-lt"/>
              <a:cs typeface="Arial" panose="020B0604020202020204" pitchFamily="34" charset="0"/>
            </a:endParaRPr>
          </a:p>
        </p:txBody>
      </p:sp>
      <p:pic>
        <p:nvPicPr>
          <p:cNvPr id="8" name="Content Placeholder 7" descr="A collage of several parts of a machine&#10;&#10;Description automatically generated">
            <a:extLst>
              <a:ext uri="{FF2B5EF4-FFF2-40B4-BE49-F238E27FC236}">
                <a16:creationId xmlns:a16="http://schemas.microsoft.com/office/drawing/2014/main" id="{E8D11615-A0E8-AA83-C733-E79BD0A40ACE}"/>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123813" y="1317010"/>
            <a:ext cx="7944372" cy="5039340"/>
          </a:xfrm>
        </p:spPr>
      </p:pic>
      <p:sp>
        <p:nvSpPr>
          <p:cNvPr id="4" name="Subtitle 2">
            <a:extLst>
              <a:ext uri="{FF2B5EF4-FFF2-40B4-BE49-F238E27FC236}">
                <a16:creationId xmlns:a16="http://schemas.microsoft.com/office/drawing/2014/main" id="{3A99D113-6360-F2B6-9DA9-3F849C331C24}"/>
              </a:ext>
            </a:extLst>
          </p:cNvPr>
          <p:cNvSpPr txBox="1">
            <a:spLocks/>
          </p:cNvSpPr>
          <p:nvPr/>
        </p:nvSpPr>
        <p:spPr>
          <a:xfrm>
            <a:off x="1169368" y="6376297"/>
            <a:ext cx="9853263" cy="36512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200" dirty="0">
                <a:latin typeface="Arial" panose="020B0604020202020204" pitchFamily="34" charset="0"/>
              </a:rPr>
              <a:t>C. Woods and V. Vikas, “Design and Modeling Framework for </a:t>
            </a:r>
            <a:r>
              <a:rPr lang="en-US" sz="1200" dirty="0" err="1">
                <a:latin typeface="Arial" panose="020B0604020202020204" pitchFamily="34" charset="0"/>
              </a:rPr>
              <a:t>DexTeR</a:t>
            </a:r>
            <a:r>
              <a:rPr lang="en-US" sz="1200" dirty="0">
                <a:latin typeface="Arial" panose="020B0604020202020204" pitchFamily="34" charset="0"/>
              </a:rPr>
              <a:t>: Dexterous Continuum Tensegrity Manipulator,” Journal of Mechanisms and Robotics, vol. 15, Mar. 2023.</a:t>
            </a:r>
            <a:endParaRPr lang="en-US" sz="1200" b="1" dirty="0">
              <a:solidFill>
                <a:srgbClr val="67143D"/>
              </a:solidFill>
              <a:cs typeface="Times New Roman" panose="02020603050405020304" pitchFamily="18" charset="0"/>
            </a:endParaRPr>
          </a:p>
        </p:txBody>
      </p:sp>
      <p:sp>
        <p:nvSpPr>
          <p:cNvPr id="6" name="Slide Number Placeholder 1">
            <a:extLst>
              <a:ext uri="{FF2B5EF4-FFF2-40B4-BE49-F238E27FC236}">
                <a16:creationId xmlns:a16="http://schemas.microsoft.com/office/drawing/2014/main" id="{586DE567-02BA-4255-BC9E-1B6142107D3A}"/>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7415905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267CCD3-E99C-980A-AB81-DDE54DFDD7C4}"/>
              </a:ext>
            </a:extLst>
          </p:cNvPr>
          <p:cNvSpPr>
            <a:spLocks noGrp="1"/>
          </p:cNvSpPr>
          <p:nvPr>
            <p:ph type="title"/>
          </p:nvPr>
        </p:nvSpPr>
        <p:spPr/>
        <p:txBody>
          <a:bodyPr/>
          <a:lstStyle/>
          <a:p>
            <a:r>
              <a:rPr lang="en-US" sz="4400" b="1" dirty="0" err="1">
                <a:solidFill>
                  <a:srgbClr val="000099"/>
                </a:solidFill>
                <a:latin typeface="+mn-lt"/>
                <a:cs typeface="Arial" panose="020B0604020202020204" pitchFamily="34" charset="0"/>
              </a:rPr>
              <a:t>DexTeR</a:t>
            </a:r>
            <a:r>
              <a:rPr lang="en-US" sz="4400" b="1">
                <a:solidFill>
                  <a:srgbClr val="000099"/>
                </a:solidFill>
                <a:latin typeface="+mn-lt"/>
                <a:cs typeface="Arial" panose="020B0604020202020204" pitchFamily="34" charset="0"/>
              </a:rPr>
              <a:t> Prototype</a:t>
            </a:r>
            <a:endParaRPr lang="en-US" dirty="0"/>
          </a:p>
        </p:txBody>
      </p:sp>
      <p:pic>
        <p:nvPicPr>
          <p:cNvPr id="7" name="OpenLoopVideo">
            <a:hlinkClick r:id="" action="ppaction://media"/>
            <a:extLst>
              <a:ext uri="{FF2B5EF4-FFF2-40B4-BE49-F238E27FC236}">
                <a16:creationId xmlns:a16="http://schemas.microsoft.com/office/drawing/2014/main" id="{FE71EE3B-E516-4671-5FC9-B1F6390A7ED4}"/>
              </a:ext>
            </a:extLst>
          </p:cNvPr>
          <p:cNvPicPr>
            <a:picLocks noGrp="1" noChangeAspect="1"/>
          </p:cNvPicPr>
          <p:nvPr>
            <p:ph idx="1"/>
            <a:videoFile r:link="rId1"/>
            <p:extLst>
              <p:ext uri="{DAA4B4D4-6D71-4841-9C94-3DE7FCFB9230}">
                <p14:media xmlns:p14="http://schemas.microsoft.com/office/powerpoint/2010/main" r:embed="rId2">
                  <p14:trim st="5766"/>
                </p14:media>
              </p:ext>
            </p:extLst>
          </p:nvPr>
        </p:nvPicPr>
        <p:blipFill>
          <a:blip r:embed="rId5"/>
          <a:stretch>
            <a:fillRect/>
          </a:stretch>
        </p:blipFill>
        <p:spPr>
          <a:xfrm>
            <a:off x="2227263" y="1838325"/>
            <a:ext cx="7735887" cy="4351338"/>
          </a:xfrm>
        </p:spPr>
      </p:pic>
      <p:pic>
        <p:nvPicPr>
          <p:cNvPr id="4" name="Picture 3" descr="A roller coaster ride with a black background&#10;&#10;Description automatically generated">
            <a:extLst>
              <a:ext uri="{FF2B5EF4-FFF2-40B4-BE49-F238E27FC236}">
                <a16:creationId xmlns:a16="http://schemas.microsoft.com/office/drawing/2014/main" id="{050AC07E-04BC-923C-18CC-BAB22EC27352}"/>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209800" y="1857375"/>
            <a:ext cx="7772400" cy="4372972"/>
          </a:xfrm>
          <a:prstGeom prst="rect">
            <a:avLst/>
          </a:prstGeom>
        </p:spPr>
      </p:pic>
      <p:sp>
        <p:nvSpPr>
          <p:cNvPr id="6" name="Slide Number Placeholder 1">
            <a:extLst>
              <a:ext uri="{FF2B5EF4-FFF2-40B4-BE49-F238E27FC236}">
                <a16:creationId xmlns:a16="http://schemas.microsoft.com/office/drawing/2014/main" id="{7E56C148-C571-4F94-A01C-5BDA97F425BF}"/>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054000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63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7"/>
                </p:tgtEl>
              </p:cMediaNode>
            </p:vide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94249-483A-4532-9EE8-BDC7E48DE389}"/>
              </a:ext>
            </a:extLst>
          </p:cNvPr>
          <p:cNvSpPr>
            <a:spLocks noGrp="1"/>
          </p:cNvSpPr>
          <p:nvPr>
            <p:ph type="title"/>
          </p:nvPr>
        </p:nvSpPr>
        <p:spPr/>
        <p:txBody>
          <a:bodyPr>
            <a:normAutofit/>
          </a:bodyPr>
          <a:lstStyle/>
          <a:p>
            <a:r>
              <a:rPr lang="en-US" sz="5400" b="1" dirty="0">
                <a:solidFill>
                  <a:srgbClr val="000099"/>
                </a:solidFill>
                <a:latin typeface="+mn-lt"/>
                <a:cs typeface="Arial" panose="020B0604020202020204" pitchFamily="34" charset="0"/>
              </a:rPr>
              <a:t>Mobile </a:t>
            </a:r>
            <a:r>
              <a:rPr lang="en-US" sz="5400" b="1" dirty="0" err="1">
                <a:solidFill>
                  <a:srgbClr val="000099"/>
                </a:solidFill>
                <a:latin typeface="+mn-lt"/>
                <a:cs typeface="Arial" panose="020B0604020202020204" pitchFamily="34" charset="0"/>
              </a:rPr>
              <a:t>DexTeR</a:t>
            </a:r>
            <a:endParaRPr lang="en-US" sz="5400" b="1" dirty="0">
              <a:solidFill>
                <a:srgbClr val="000099"/>
              </a:solidFill>
              <a:latin typeface="+mn-lt"/>
              <a:cs typeface="Arial" panose="020B0604020202020204" pitchFamily="34" charset="0"/>
            </a:endParaRPr>
          </a:p>
        </p:txBody>
      </p:sp>
      <p:pic>
        <p:nvPicPr>
          <p:cNvPr id="10" name="Picture 9">
            <a:extLst>
              <a:ext uri="{FF2B5EF4-FFF2-40B4-BE49-F238E27FC236}">
                <a16:creationId xmlns:a16="http://schemas.microsoft.com/office/drawing/2014/main" id="{2B6DD501-F13B-375E-DD08-CD138009E671}"/>
              </a:ext>
            </a:extLst>
          </p:cNvPr>
          <p:cNvPicPr>
            <a:picLocks noChangeAspect="1"/>
          </p:cNvPicPr>
          <p:nvPr/>
        </p:nvPicPr>
        <p:blipFill>
          <a:blip r:embed="rId3"/>
          <a:srcRect/>
          <a:stretch/>
        </p:blipFill>
        <p:spPr>
          <a:xfrm rot="16200000" flipH="1">
            <a:off x="781074" y="2001854"/>
            <a:ext cx="5054980" cy="3791235"/>
          </a:xfrm>
          <a:prstGeom prst="rect">
            <a:avLst/>
          </a:prstGeom>
          <a:ln w="28575">
            <a:solidFill>
              <a:schemeClr val="tx1"/>
            </a:solidFill>
          </a:ln>
        </p:spPr>
      </p:pic>
      <p:pic>
        <p:nvPicPr>
          <p:cNvPr id="6" name="Picture 5" descr="A graph of different sizes and colors&#10;&#10;Description automatically generated with medium confidence">
            <a:extLst>
              <a:ext uri="{FF2B5EF4-FFF2-40B4-BE49-F238E27FC236}">
                <a16:creationId xmlns:a16="http://schemas.microsoft.com/office/drawing/2014/main" id="{9540506D-2222-8F41-4AD8-D760E150854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134100" y="2952588"/>
            <a:ext cx="4427437" cy="3422080"/>
          </a:xfrm>
          <a:prstGeom prst="rect">
            <a:avLst/>
          </a:prstGeom>
          <a:ln w="28575">
            <a:solidFill>
              <a:schemeClr val="tx1"/>
            </a:solidFill>
          </a:ln>
        </p:spPr>
      </p:pic>
      <p:pic>
        <p:nvPicPr>
          <p:cNvPr id="8" name="Picture 7" descr="A collage of several images of a model&#10;&#10;Description automatically generated">
            <a:extLst>
              <a:ext uri="{FF2B5EF4-FFF2-40B4-BE49-F238E27FC236}">
                <a16:creationId xmlns:a16="http://schemas.microsoft.com/office/drawing/2014/main" id="{5D772740-876C-C3C2-4FC1-774B3EEB82C4}"/>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134100" y="365125"/>
            <a:ext cx="4427437" cy="2587463"/>
          </a:xfrm>
          <a:prstGeom prst="rect">
            <a:avLst/>
          </a:prstGeom>
          <a:ln w="28575">
            <a:solidFill>
              <a:schemeClr val="tx1"/>
            </a:solidFill>
          </a:ln>
        </p:spPr>
      </p:pic>
      <p:sp>
        <p:nvSpPr>
          <p:cNvPr id="13" name="TextBox 12">
            <a:extLst>
              <a:ext uri="{FF2B5EF4-FFF2-40B4-BE49-F238E27FC236}">
                <a16:creationId xmlns:a16="http://schemas.microsoft.com/office/drawing/2014/main" id="{358D61CF-57D2-50BA-43BA-D8848827CBEE}"/>
              </a:ext>
            </a:extLst>
          </p:cNvPr>
          <p:cNvSpPr txBox="1"/>
          <p:nvPr/>
        </p:nvSpPr>
        <p:spPr>
          <a:xfrm>
            <a:off x="1062990" y="6475254"/>
            <a:ext cx="10066020" cy="246221"/>
          </a:xfrm>
          <a:prstGeom prst="rect">
            <a:avLst/>
          </a:prstGeom>
          <a:noFill/>
        </p:spPr>
        <p:txBody>
          <a:bodyPr wrap="square">
            <a:spAutoFit/>
          </a:bodyPr>
          <a:lstStyle/>
          <a:p>
            <a:r>
              <a:rPr lang="en-US" sz="1000" i="1" dirty="0">
                <a:latin typeface="Arial" panose="020B0604020202020204" pitchFamily="34" charset="0"/>
              </a:rPr>
              <a:t>3</a:t>
            </a:r>
            <a:r>
              <a:rPr lang="en-US" sz="1000" i="1" dirty="0">
                <a:effectLst/>
                <a:latin typeface="Arial" panose="020B0604020202020204" pitchFamily="34" charset="0"/>
              </a:rPr>
              <a:t>. H. </a:t>
            </a:r>
            <a:r>
              <a:rPr lang="en-US" sz="1000" i="1" dirty="0" err="1">
                <a:effectLst/>
                <a:latin typeface="Arial" panose="020B0604020202020204" pitchFamily="34" charset="0"/>
              </a:rPr>
              <a:t>Bezawada</a:t>
            </a:r>
            <a:r>
              <a:rPr lang="en-US" sz="1000" i="1" dirty="0">
                <a:effectLst/>
                <a:latin typeface="Arial" panose="020B0604020202020204" pitchFamily="34" charset="0"/>
              </a:rPr>
              <a:t>, C. Woods and V. Vikas, ‘Shape reconstruction of soft manipulators using vision and</a:t>
            </a:r>
            <a:r>
              <a:rPr lang="en-US" sz="1000" i="1" dirty="0">
                <a:latin typeface="Arial" panose="020B0604020202020204" pitchFamily="34" charset="0"/>
              </a:rPr>
              <a:t> </a:t>
            </a:r>
            <a:r>
              <a:rPr lang="en-US" sz="1000" i="1" dirty="0">
                <a:effectLst/>
                <a:latin typeface="Arial" panose="020B0604020202020204" pitchFamily="34" charset="0"/>
              </a:rPr>
              <a:t>IMU feedback’, IEEE Robotics and Automation Letters (RA-L), July 2022. </a:t>
            </a:r>
            <a:endParaRPr lang="en-US" sz="1000" i="1" dirty="0"/>
          </a:p>
        </p:txBody>
      </p:sp>
      <p:sp>
        <p:nvSpPr>
          <p:cNvPr id="14" name="TextBox 13">
            <a:extLst>
              <a:ext uri="{FF2B5EF4-FFF2-40B4-BE49-F238E27FC236}">
                <a16:creationId xmlns:a16="http://schemas.microsoft.com/office/drawing/2014/main" id="{92D39157-FB99-C329-CB16-2555267ADAB6}"/>
              </a:ext>
            </a:extLst>
          </p:cNvPr>
          <p:cNvSpPr txBox="1"/>
          <p:nvPr/>
        </p:nvSpPr>
        <p:spPr>
          <a:xfrm>
            <a:off x="10561537" y="6055629"/>
            <a:ext cx="647700" cy="369332"/>
          </a:xfrm>
          <a:prstGeom prst="rect">
            <a:avLst/>
          </a:prstGeom>
          <a:noFill/>
        </p:spPr>
        <p:txBody>
          <a:bodyPr wrap="square">
            <a:spAutoFit/>
          </a:bodyPr>
          <a:lstStyle/>
          <a:p>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[3] </a:t>
            </a:r>
            <a:endParaRPr lang="en-US" dirty="0"/>
          </a:p>
        </p:txBody>
      </p:sp>
      <p:sp>
        <p:nvSpPr>
          <p:cNvPr id="9" name="Slide Number Placeholder 1">
            <a:extLst>
              <a:ext uri="{FF2B5EF4-FFF2-40B4-BE49-F238E27FC236}">
                <a16:creationId xmlns:a16="http://schemas.microsoft.com/office/drawing/2014/main" id="{1290CD6D-74C8-45D2-A9B5-CC9B8CC3A54B}"/>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9925237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5D73C-7F6C-42DB-B5AE-D19BD97FDA49}"/>
              </a:ext>
            </a:extLst>
          </p:cNvPr>
          <p:cNvSpPr>
            <a:spLocks noGrp="1"/>
          </p:cNvSpPr>
          <p:nvPr>
            <p:ph type="ctrTitle"/>
          </p:nvPr>
        </p:nvSpPr>
        <p:spPr>
          <a:xfrm>
            <a:off x="1026364" y="2196905"/>
            <a:ext cx="10139271" cy="718706"/>
          </a:xfrm>
        </p:spPr>
        <p:txBody>
          <a:bodyPr>
            <a:noAutofit/>
          </a:bodyPr>
          <a:lstStyle/>
          <a:p>
            <a:r>
              <a:rPr lang="en-US" sz="4800" b="1" dirty="0">
                <a:solidFill>
                  <a:srgbClr val="000099"/>
                </a:solidFill>
                <a:latin typeface="+mn-lt"/>
                <a:cs typeface="Arial" panose="020B0604020202020204" pitchFamily="34" charset="0"/>
              </a:rPr>
              <a:t>Tensegrity Assistance</a:t>
            </a:r>
            <a:endParaRPr lang="en-US" sz="4800" b="1" u="sng" dirty="0">
              <a:solidFill>
                <a:srgbClr val="000099"/>
              </a:solidFill>
              <a:latin typeface="+mn-lt"/>
              <a:cs typeface="Arial" panose="020B0604020202020204" pitchFamily="34" charset="0"/>
            </a:endParaRPr>
          </a:p>
        </p:txBody>
      </p:sp>
      <p:cxnSp>
        <p:nvCxnSpPr>
          <p:cNvPr id="9" name="Straight Connector 8">
            <a:extLst>
              <a:ext uri="{FF2B5EF4-FFF2-40B4-BE49-F238E27FC236}">
                <a16:creationId xmlns:a16="http://schemas.microsoft.com/office/drawing/2014/main" id="{D14E0A46-82F3-4298-AB8B-FF07131F067F}"/>
              </a:ext>
            </a:extLst>
          </p:cNvPr>
          <p:cNvCxnSpPr>
            <a:cxnSpLocks/>
          </p:cNvCxnSpPr>
          <p:nvPr/>
        </p:nvCxnSpPr>
        <p:spPr>
          <a:xfrm>
            <a:off x="0" y="2921330"/>
            <a:ext cx="12192000" cy="0"/>
          </a:xfrm>
          <a:prstGeom prst="line">
            <a:avLst/>
          </a:prstGeom>
          <a:ln w="28575">
            <a:solidFill>
              <a:srgbClr val="000099"/>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01E1A444-C238-46D8-A900-60DD81C532C2}"/>
              </a:ext>
            </a:extLst>
          </p:cNvPr>
          <p:cNvCxnSpPr>
            <a:cxnSpLocks/>
          </p:cNvCxnSpPr>
          <p:nvPr/>
        </p:nvCxnSpPr>
        <p:spPr>
          <a:xfrm>
            <a:off x="-5" y="2025843"/>
            <a:ext cx="12192000" cy="0"/>
          </a:xfrm>
          <a:prstGeom prst="line">
            <a:avLst/>
          </a:prstGeom>
          <a:ln w="28575">
            <a:solidFill>
              <a:srgbClr val="000099"/>
            </a:solidFill>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E77BCA61-4F59-48BA-8C19-59455E5EF08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55309" y="5261390"/>
            <a:ext cx="3036691" cy="1596610"/>
          </a:xfrm>
          <a:prstGeom prst="rect">
            <a:avLst/>
          </a:prstGeom>
        </p:spPr>
      </p:pic>
      <p:pic>
        <p:nvPicPr>
          <p:cNvPr id="10" name="Picture 9" descr="A red sign with white text&#10;&#10;Description automatically generated">
            <a:extLst>
              <a:ext uri="{FF2B5EF4-FFF2-40B4-BE49-F238E27FC236}">
                <a16:creationId xmlns:a16="http://schemas.microsoft.com/office/drawing/2014/main" id="{7EB4F706-6991-4E0D-8A76-0F5D22EAB21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8861" y="5261390"/>
            <a:ext cx="3994486" cy="1498636"/>
          </a:xfrm>
          <a:prstGeom prst="rect">
            <a:avLst/>
          </a:prstGeom>
        </p:spPr>
      </p:pic>
      <p:pic>
        <p:nvPicPr>
          <p:cNvPr id="11" name="Picture 10" descr="A logo of a state with a sun and a map&#10;&#10;Description automatically generated">
            <a:extLst>
              <a:ext uri="{FF2B5EF4-FFF2-40B4-BE49-F238E27FC236}">
                <a16:creationId xmlns:a16="http://schemas.microsoft.com/office/drawing/2014/main" id="{3E6043DE-9F25-41EA-9D22-70165358783F}"/>
              </a:ext>
            </a:extLst>
          </p:cNvPr>
          <p:cNvPicPr>
            <a:picLocks noChangeAspect="1"/>
          </p:cNvPicPr>
          <p:nvPr/>
        </p:nvPicPr>
        <p:blipFill>
          <a:blip r:embed="rId5"/>
          <a:stretch>
            <a:fillRect/>
          </a:stretch>
        </p:blipFill>
        <p:spPr>
          <a:xfrm>
            <a:off x="4739570" y="5208693"/>
            <a:ext cx="2712861" cy="1661012"/>
          </a:xfrm>
          <a:prstGeom prst="rect">
            <a:avLst/>
          </a:prstGeom>
        </p:spPr>
      </p:pic>
    </p:spTree>
    <p:extLst>
      <p:ext uri="{BB962C8B-B14F-4D97-AF65-F5344CB8AC3E}">
        <p14:creationId xmlns:p14="http://schemas.microsoft.com/office/powerpoint/2010/main" val="9714953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C3841-3956-AFAB-8882-F5C5455B35AD}"/>
              </a:ext>
            </a:extLst>
          </p:cNvPr>
          <p:cNvSpPr>
            <a:spLocks noGrp="1"/>
          </p:cNvSpPr>
          <p:nvPr>
            <p:ph type="title"/>
          </p:nvPr>
        </p:nvSpPr>
        <p:spPr/>
        <p:txBody>
          <a:bodyPr/>
          <a:lstStyle/>
          <a:p>
            <a:r>
              <a:rPr lang="en-US" sz="4400" b="1" dirty="0">
                <a:solidFill>
                  <a:srgbClr val="000099"/>
                </a:solidFill>
                <a:latin typeface="+mn-lt"/>
                <a:cs typeface="Arial" panose="020B0604020202020204" pitchFamily="34" charset="0"/>
              </a:rPr>
              <a:t>Motivation</a:t>
            </a:r>
            <a:endParaRPr lang="en-US" dirty="0"/>
          </a:p>
        </p:txBody>
      </p:sp>
      <p:sp>
        <p:nvSpPr>
          <p:cNvPr id="3" name="Content Placeholder 2">
            <a:extLst>
              <a:ext uri="{FF2B5EF4-FFF2-40B4-BE49-F238E27FC236}">
                <a16:creationId xmlns:a16="http://schemas.microsoft.com/office/drawing/2014/main" id="{D9F7A9FB-AE59-33A1-B2B4-DDE79BBA8E5E}"/>
              </a:ext>
            </a:extLst>
          </p:cNvPr>
          <p:cNvSpPr>
            <a:spLocks noGrp="1"/>
          </p:cNvSpPr>
          <p:nvPr>
            <p:ph idx="1"/>
          </p:nvPr>
        </p:nvSpPr>
        <p:spPr/>
        <p:txBody>
          <a:bodyPr/>
          <a:lstStyle/>
          <a:p>
            <a:r>
              <a:rPr lang="en-US" dirty="0"/>
              <a:t>Musculoskeletal disorders (MSDs) are the leading type of disability found worldwide.</a:t>
            </a:r>
          </a:p>
          <a:p>
            <a:r>
              <a:rPr lang="en-US" dirty="0"/>
              <a:t>CDC estimates 39% of adults suffer from lower back pain.</a:t>
            </a:r>
          </a:p>
          <a:p>
            <a:r>
              <a:rPr lang="en-US" dirty="0"/>
              <a:t>18-26% of adults suffer from shoulder pain.</a:t>
            </a:r>
          </a:p>
          <a:p>
            <a:r>
              <a:rPr lang="en-US" dirty="0"/>
              <a:t>Workers in healthcare, manufacturing, and construction have the most work-related injuries.</a:t>
            </a:r>
          </a:p>
          <a:p>
            <a:r>
              <a:rPr lang="en-US" dirty="0"/>
              <a:t>Current pain prevention techniques:</a:t>
            </a:r>
          </a:p>
          <a:p>
            <a:pPr lvl="1"/>
            <a:r>
              <a:rPr lang="en-US" dirty="0"/>
              <a:t>Ergonomic training, physical therapy, and chiropractic adjustments</a:t>
            </a:r>
          </a:p>
          <a:p>
            <a:r>
              <a:rPr lang="en-US" dirty="0"/>
              <a:t>Exo-suits and exoskeletons are becoming more viable solutions.</a:t>
            </a:r>
          </a:p>
        </p:txBody>
      </p:sp>
      <p:sp>
        <p:nvSpPr>
          <p:cNvPr id="5" name="Slide Number Placeholder 1">
            <a:extLst>
              <a:ext uri="{FF2B5EF4-FFF2-40B4-BE49-F238E27FC236}">
                <a16:creationId xmlns:a16="http://schemas.microsoft.com/office/drawing/2014/main" id="{77FBF011-F53C-4827-B595-4F8760896200}"/>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5820727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74B1B-CBE9-2BB1-3A43-0933EA139525}"/>
              </a:ext>
            </a:extLst>
          </p:cNvPr>
          <p:cNvSpPr>
            <a:spLocks noGrp="1"/>
          </p:cNvSpPr>
          <p:nvPr>
            <p:ph type="title"/>
          </p:nvPr>
        </p:nvSpPr>
        <p:spPr/>
        <p:txBody>
          <a:bodyPr/>
          <a:lstStyle/>
          <a:p>
            <a:r>
              <a:rPr lang="en-US" sz="4400" b="1" dirty="0">
                <a:solidFill>
                  <a:srgbClr val="000099"/>
                </a:solidFill>
                <a:latin typeface="+mn-lt"/>
                <a:cs typeface="Arial" panose="020B0604020202020204" pitchFamily="34" charset="0"/>
              </a:rPr>
              <a:t>Overview</a:t>
            </a:r>
            <a:endParaRPr lang="en-US" dirty="0"/>
          </a:p>
        </p:txBody>
      </p:sp>
      <p:pic>
        <p:nvPicPr>
          <p:cNvPr id="5" name="Content Placeholder 4" descr="A person wearing a harness&#10;&#10;Description automatically generated">
            <a:extLst>
              <a:ext uri="{FF2B5EF4-FFF2-40B4-BE49-F238E27FC236}">
                <a16:creationId xmlns:a16="http://schemas.microsoft.com/office/drawing/2014/main" id="{9A920301-2406-9358-E6BD-487BA630AB15}"/>
              </a:ext>
            </a:extLst>
          </p:cNvPr>
          <p:cNvPicPr>
            <a:picLocks noGrp="1" noChangeAspect="1"/>
          </p:cNvPicPr>
          <p:nvPr>
            <p:ph idx="1"/>
          </p:nvPr>
        </p:nvPicPr>
        <p:blipFill rotWithShape="1">
          <a:blip r:embed="rId3"/>
          <a:srcRect l="31443" r="23232"/>
          <a:stretch/>
        </p:blipFill>
        <p:spPr>
          <a:xfrm>
            <a:off x="169315" y="1508760"/>
            <a:ext cx="3093681" cy="3840480"/>
          </a:xfrm>
          <a:ln w="38100">
            <a:solidFill>
              <a:schemeClr val="tx1"/>
            </a:solidFill>
          </a:ln>
        </p:spPr>
      </p:pic>
      <p:pic>
        <p:nvPicPr>
          <p:cNvPr id="7" name="Picture 6" descr="A person wearing a device&#10;&#10;Description automatically generated">
            <a:extLst>
              <a:ext uri="{FF2B5EF4-FFF2-40B4-BE49-F238E27FC236}">
                <a16:creationId xmlns:a16="http://schemas.microsoft.com/office/drawing/2014/main" id="{4CE4BCEC-2AAF-75D7-FF3A-FC354FD51C2C}"/>
              </a:ext>
            </a:extLst>
          </p:cNvPr>
          <p:cNvPicPr>
            <a:picLocks noChangeAspect="1"/>
          </p:cNvPicPr>
          <p:nvPr/>
        </p:nvPicPr>
        <p:blipFill rotWithShape="1">
          <a:blip r:embed="rId4"/>
          <a:srcRect l="34477" r="26307"/>
          <a:stretch/>
        </p:blipFill>
        <p:spPr>
          <a:xfrm>
            <a:off x="3187699" y="1508760"/>
            <a:ext cx="2676666" cy="3840480"/>
          </a:xfrm>
          <a:prstGeom prst="rect">
            <a:avLst/>
          </a:prstGeom>
          <a:ln w="38100">
            <a:solidFill>
              <a:schemeClr val="tx1"/>
            </a:solidFill>
          </a:ln>
        </p:spPr>
      </p:pic>
      <p:pic>
        <p:nvPicPr>
          <p:cNvPr id="9" name="Picture 8" descr="A person wearing a machine&#10;&#10;Description automatically generated">
            <a:extLst>
              <a:ext uri="{FF2B5EF4-FFF2-40B4-BE49-F238E27FC236}">
                <a16:creationId xmlns:a16="http://schemas.microsoft.com/office/drawing/2014/main" id="{32E4E27F-77EC-C614-B018-8A02288C4324}"/>
              </a:ext>
            </a:extLst>
          </p:cNvPr>
          <p:cNvPicPr>
            <a:picLocks noChangeAspect="1"/>
          </p:cNvPicPr>
          <p:nvPr/>
        </p:nvPicPr>
        <p:blipFill rotWithShape="1">
          <a:blip r:embed="rId5"/>
          <a:srcRect r="9313"/>
          <a:stretch/>
        </p:blipFill>
        <p:spPr>
          <a:xfrm>
            <a:off x="5864365" y="1508760"/>
            <a:ext cx="6189788" cy="3840480"/>
          </a:xfrm>
          <a:prstGeom prst="rect">
            <a:avLst/>
          </a:prstGeom>
          <a:ln w="38100">
            <a:solidFill>
              <a:schemeClr val="tx1"/>
            </a:solidFill>
          </a:ln>
        </p:spPr>
      </p:pic>
      <p:sp>
        <p:nvSpPr>
          <p:cNvPr id="10" name="TextBox 9">
            <a:extLst>
              <a:ext uri="{FF2B5EF4-FFF2-40B4-BE49-F238E27FC236}">
                <a16:creationId xmlns:a16="http://schemas.microsoft.com/office/drawing/2014/main" id="{073E4905-D252-BF28-20A5-D486D27591F3}"/>
              </a:ext>
            </a:extLst>
          </p:cNvPr>
          <p:cNvSpPr txBox="1"/>
          <p:nvPr/>
        </p:nvSpPr>
        <p:spPr>
          <a:xfrm>
            <a:off x="710541" y="5538768"/>
            <a:ext cx="10307648" cy="954107"/>
          </a:xfrm>
          <a:prstGeom prst="rect">
            <a:avLst/>
          </a:prstGeom>
          <a:noFill/>
        </p:spPr>
        <p:txBody>
          <a:bodyPr wrap="square" rtlCol="0">
            <a:spAutoFit/>
          </a:bodyPr>
          <a:lstStyle/>
          <a:p>
            <a:pPr marL="514350" indent="-514350">
              <a:buAutoNum type="arabicPeriod"/>
            </a:pPr>
            <a:r>
              <a:rPr lang="en-US" sz="2800" dirty="0" err="1"/>
              <a:t>TeSSA</a:t>
            </a:r>
            <a:r>
              <a:rPr lang="en-US" sz="2800" dirty="0"/>
              <a:t>: </a:t>
            </a:r>
            <a:r>
              <a:rPr lang="en-US" sz="2800" b="1" u="sng" dirty="0"/>
              <a:t>Te</a:t>
            </a:r>
            <a:r>
              <a:rPr lang="en-US" sz="2800" dirty="0"/>
              <a:t>nsegrity </a:t>
            </a:r>
            <a:r>
              <a:rPr lang="en-US" sz="2800" b="1" u="sng" dirty="0"/>
              <a:t>S</a:t>
            </a:r>
            <a:r>
              <a:rPr lang="en-US" sz="2800" dirty="0"/>
              <a:t>houlder </a:t>
            </a:r>
            <a:r>
              <a:rPr lang="en-US" sz="2800" dirty="0" err="1"/>
              <a:t>exosuit</a:t>
            </a:r>
            <a:r>
              <a:rPr lang="en-US" sz="2800" dirty="0"/>
              <a:t> for </a:t>
            </a:r>
            <a:r>
              <a:rPr lang="en-US" sz="2800" b="1" u="sng" dirty="0"/>
              <a:t>S</a:t>
            </a:r>
            <a:r>
              <a:rPr lang="en-US" sz="2800" dirty="0"/>
              <a:t>houlder </a:t>
            </a:r>
            <a:r>
              <a:rPr lang="en-US" sz="2800" b="1" u="sng" dirty="0"/>
              <a:t>A</a:t>
            </a:r>
            <a:r>
              <a:rPr lang="en-US" sz="2800" dirty="0"/>
              <a:t>bduction</a:t>
            </a:r>
          </a:p>
          <a:p>
            <a:pPr marL="514350" indent="-514350">
              <a:buAutoNum type="arabicPeriod"/>
            </a:pPr>
            <a:r>
              <a:rPr lang="en-US" sz="2800" dirty="0" err="1"/>
              <a:t>WExTeR</a:t>
            </a:r>
            <a:r>
              <a:rPr lang="en-US" sz="2800" dirty="0"/>
              <a:t> Spine: </a:t>
            </a:r>
            <a:r>
              <a:rPr lang="en-US" sz="2800" b="1" u="sng" dirty="0"/>
              <a:t>W</a:t>
            </a:r>
            <a:r>
              <a:rPr lang="en-US" sz="2800" dirty="0"/>
              <a:t>earable </a:t>
            </a:r>
            <a:r>
              <a:rPr lang="en-US" sz="2800" b="1" u="sng" dirty="0"/>
              <a:t>Ex</a:t>
            </a:r>
            <a:r>
              <a:rPr lang="en-US" sz="2800" dirty="0"/>
              <a:t>ternal </a:t>
            </a:r>
            <a:r>
              <a:rPr lang="en-US" sz="2800" b="1" u="sng" dirty="0"/>
              <a:t>Te</a:t>
            </a:r>
            <a:r>
              <a:rPr lang="en-US" sz="2800" dirty="0"/>
              <a:t>nsegrity </a:t>
            </a:r>
            <a:r>
              <a:rPr lang="en-US" sz="2800" b="1" u="sng" dirty="0"/>
              <a:t>R</a:t>
            </a:r>
            <a:r>
              <a:rPr lang="en-US" sz="2800" dirty="0"/>
              <a:t>einforcement Spine</a:t>
            </a:r>
          </a:p>
        </p:txBody>
      </p:sp>
      <p:sp>
        <p:nvSpPr>
          <p:cNvPr id="3" name="Oval 2">
            <a:extLst>
              <a:ext uri="{FF2B5EF4-FFF2-40B4-BE49-F238E27FC236}">
                <a16:creationId xmlns:a16="http://schemas.microsoft.com/office/drawing/2014/main" id="{8C1DF046-604B-0E91-FEF4-6D914D8E6DF1}"/>
              </a:ext>
            </a:extLst>
          </p:cNvPr>
          <p:cNvSpPr/>
          <p:nvPr/>
        </p:nvSpPr>
        <p:spPr>
          <a:xfrm>
            <a:off x="1341958" y="1508760"/>
            <a:ext cx="748393" cy="562998"/>
          </a:xfrm>
          <a:custGeom>
            <a:avLst/>
            <a:gdLst>
              <a:gd name="connsiteX0" fmla="*/ 0 w 729575"/>
              <a:gd name="connsiteY0" fmla="*/ 354187 h 708373"/>
              <a:gd name="connsiteX1" fmla="*/ 364788 w 729575"/>
              <a:gd name="connsiteY1" fmla="*/ 0 h 708373"/>
              <a:gd name="connsiteX2" fmla="*/ 729576 w 729575"/>
              <a:gd name="connsiteY2" fmla="*/ 354187 h 708373"/>
              <a:gd name="connsiteX3" fmla="*/ 364788 w 729575"/>
              <a:gd name="connsiteY3" fmla="*/ 708374 h 708373"/>
              <a:gd name="connsiteX4" fmla="*/ 0 w 729575"/>
              <a:gd name="connsiteY4" fmla="*/ 354187 h 708373"/>
              <a:gd name="connsiteX0" fmla="*/ 12 w 729588"/>
              <a:gd name="connsiteY0" fmla="*/ 208273 h 562460"/>
              <a:gd name="connsiteX1" fmla="*/ 355072 w 729588"/>
              <a:gd name="connsiteY1" fmla="*/ 0 h 562460"/>
              <a:gd name="connsiteX2" fmla="*/ 729588 w 729588"/>
              <a:gd name="connsiteY2" fmla="*/ 208273 h 562460"/>
              <a:gd name="connsiteX3" fmla="*/ 364800 w 729588"/>
              <a:gd name="connsiteY3" fmla="*/ 562460 h 562460"/>
              <a:gd name="connsiteX4" fmla="*/ 12 w 729588"/>
              <a:gd name="connsiteY4" fmla="*/ 208273 h 562460"/>
              <a:gd name="connsiteX0" fmla="*/ 3726 w 734412"/>
              <a:gd name="connsiteY0" fmla="*/ 210143 h 564330"/>
              <a:gd name="connsiteX1" fmla="*/ 358786 w 734412"/>
              <a:gd name="connsiteY1" fmla="*/ 1870 h 564330"/>
              <a:gd name="connsiteX2" fmla="*/ 733302 w 734412"/>
              <a:gd name="connsiteY2" fmla="*/ 210143 h 564330"/>
              <a:gd name="connsiteX3" fmla="*/ 368514 w 734412"/>
              <a:gd name="connsiteY3" fmla="*/ 564330 h 564330"/>
              <a:gd name="connsiteX4" fmla="*/ 3726 w 734412"/>
              <a:gd name="connsiteY4" fmla="*/ 210143 h 564330"/>
              <a:gd name="connsiteX0" fmla="*/ 11865 w 748393"/>
              <a:gd name="connsiteY0" fmla="*/ 208811 h 562998"/>
              <a:gd name="connsiteX1" fmla="*/ 366925 w 748393"/>
              <a:gd name="connsiteY1" fmla="*/ 538 h 562998"/>
              <a:gd name="connsiteX2" fmla="*/ 741441 w 748393"/>
              <a:gd name="connsiteY2" fmla="*/ 208811 h 562998"/>
              <a:gd name="connsiteX3" fmla="*/ 376653 w 748393"/>
              <a:gd name="connsiteY3" fmla="*/ 562998 h 562998"/>
              <a:gd name="connsiteX4" fmla="*/ 11865 w 748393"/>
              <a:gd name="connsiteY4" fmla="*/ 208811 h 562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8393" h="562998">
                <a:moveTo>
                  <a:pt x="11865" y="208811"/>
                </a:moveTo>
                <a:cubicBezTo>
                  <a:pt x="10244" y="115068"/>
                  <a:pt x="-97189" y="-9190"/>
                  <a:pt x="366925" y="538"/>
                </a:cubicBezTo>
                <a:cubicBezTo>
                  <a:pt x="831039" y="10266"/>
                  <a:pt x="741441" y="13199"/>
                  <a:pt x="741441" y="208811"/>
                </a:cubicBezTo>
                <a:cubicBezTo>
                  <a:pt x="741441" y="404423"/>
                  <a:pt x="578120" y="562998"/>
                  <a:pt x="376653" y="562998"/>
                </a:cubicBezTo>
                <a:cubicBezTo>
                  <a:pt x="175186" y="562998"/>
                  <a:pt x="13486" y="302554"/>
                  <a:pt x="11865" y="208811"/>
                </a:cubicBezTo>
                <a:close/>
              </a:path>
            </a:pathLst>
          </a:custGeom>
          <a:solidFill>
            <a:schemeClr val="bg2"/>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sp>
        <p:nvSpPr>
          <p:cNvPr id="11" name="Slide Number Placeholder 1">
            <a:extLst>
              <a:ext uri="{FF2B5EF4-FFF2-40B4-BE49-F238E27FC236}">
                <a16:creationId xmlns:a16="http://schemas.microsoft.com/office/drawing/2014/main" id="{CBB5C915-C9A5-4FD8-AC2C-D48E98ECEC43}"/>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9842773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23" descr="A person wearing a harness&#10;&#10;Description automatically generated">
            <a:extLst>
              <a:ext uri="{FF2B5EF4-FFF2-40B4-BE49-F238E27FC236}">
                <a16:creationId xmlns:a16="http://schemas.microsoft.com/office/drawing/2014/main" id="{29D586FE-60AB-C421-36F9-E48E10EC0540}"/>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6884" r="27795"/>
          <a:stretch/>
        </p:blipFill>
        <p:spPr>
          <a:xfrm>
            <a:off x="1371600" y="1645940"/>
            <a:ext cx="4025900" cy="4998192"/>
          </a:xfrm>
          <a:prstGeom prst="rect">
            <a:avLst/>
          </a:prstGeom>
          <a:ln w="38100">
            <a:solidFill>
              <a:schemeClr val="tx1"/>
            </a:solidFill>
          </a:ln>
        </p:spPr>
      </p:pic>
      <p:sp>
        <p:nvSpPr>
          <p:cNvPr id="2" name="Title 1">
            <a:extLst>
              <a:ext uri="{FF2B5EF4-FFF2-40B4-BE49-F238E27FC236}">
                <a16:creationId xmlns:a16="http://schemas.microsoft.com/office/drawing/2014/main" id="{F481A35F-A974-E821-BC47-5D3CE7A462C1}"/>
              </a:ext>
            </a:extLst>
          </p:cNvPr>
          <p:cNvSpPr>
            <a:spLocks noGrp="1"/>
          </p:cNvSpPr>
          <p:nvPr>
            <p:ph type="title"/>
          </p:nvPr>
        </p:nvSpPr>
        <p:spPr/>
        <p:txBody>
          <a:bodyPr/>
          <a:lstStyle/>
          <a:p>
            <a:r>
              <a:rPr lang="en-US" sz="4400" b="1" dirty="0" err="1">
                <a:solidFill>
                  <a:srgbClr val="000099"/>
                </a:solidFill>
                <a:latin typeface="+mn-lt"/>
                <a:cs typeface="Arial" panose="020B0604020202020204" pitchFamily="34" charset="0"/>
              </a:rPr>
              <a:t>TeSSA</a:t>
            </a:r>
            <a:r>
              <a:rPr lang="en-US" b="1" dirty="0">
                <a:solidFill>
                  <a:srgbClr val="000099"/>
                </a:solidFill>
                <a:latin typeface="+mn-lt"/>
                <a:cs typeface="Arial" panose="020B0604020202020204" pitchFamily="34" charset="0"/>
              </a:rPr>
              <a:t>: </a:t>
            </a:r>
            <a:r>
              <a:rPr lang="en-US" sz="4400" b="1" dirty="0">
                <a:solidFill>
                  <a:srgbClr val="000099"/>
                </a:solidFill>
                <a:latin typeface="+mn-lt"/>
                <a:cs typeface="Arial" panose="020B0604020202020204" pitchFamily="34" charset="0"/>
              </a:rPr>
              <a:t>Arm Module</a:t>
            </a:r>
            <a:endParaRPr lang="en-US" dirty="0"/>
          </a:p>
        </p:txBody>
      </p:sp>
      <p:pic>
        <p:nvPicPr>
          <p:cNvPr id="7" name="Picture 6" descr="A person wearing white shorts&#10;&#10;Description automatically generated">
            <a:extLst>
              <a:ext uri="{FF2B5EF4-FFF2-40B4-BE49-F238E27FC236}">
                <a16:creationId xmlns:a16="http://schemas.microsoft.com/office/drawing/2014/main" id="{3C336D42-B195-87BD-F190-40F5BE1F4E6F}"/>
              </a:ext>
            </a:extLst>
          </p:cNvPr>
          <p:cNvPicPr>
            <a:picLocks noChangeAspect="1"/>
          </p:cNvPicPr>
          <p:nvPr/>
        </p:nvPicPr>
        <p:blipFill rotWithShape="1">
          <a:blip r:embed="rId4"/>
          <a:srcRect l="22213" r="31434"/>
          <a:stretch/>
        </p:blipFill>
        <p:spPr>
          <a:xfrm>
            <a:off x="6847677" y="2109309"/>
            <a:ext cx="3840480" cy="4661862"/>
          </a:xfrm>
          <a:prstGeom prst="rect">
            <a:avLst/>
          </a:prstGeom>
          <a:ln w="38100">
            <a:solidFill>
              <a:schemeClr val="accent4">
                <a:lumMod val="40000"/>
                <a:lumOff val="60000"/>
              </a:schemeClr>
            </a:solidFill>
          </a:ln>
        </p:spPr>
      </p:pic>
      <p:pic>
        <p:nvPicPr>
          <p:cNvPr id="10" name="Picture 9" descr="A picture containing indoor, black, old, dark&#10;&#10;Description automatically generated">
            <a:extLst>
              <a:ext uri="{FF2B5EF4-FFF2-40B4-BE49-F238E27FC236}">
                <a16:creationId xmlns:a16="http://schemas.microsoft.com/office/drawing/2014/main" id="{81370429-BFF7-6E5E-192F-88B27F15B8E9}"/>
              </a:ext>
            </a:extLst>
          </p:cNvPr>
          <p:cNvPicPr>
            <a:picLocks noChangeAspect="1"/>
          </p:cNvPicPr>
          <p:nvPr/>
        </p:nvPicPr>
        <p:blipFill rotWithShape="1">
          <a:blip r:embed="rId5"/>
          <a:srcRect l="5738" t="25535" r="5736" b="17873"/>
          <a:stretch/>
        </p:blipFill>
        <p:spPr>
          <a:xfrm rot="10800000">
            <a:off x="6832600" y="115564"/>
            <a:ext cx="3840480" cy="1841390"/>
          </a:xfrm>
          <a:prstGeom prst="rect">
            <a:avLst/>
          </a:prstGeom>
          <a:ln w="38100">
            <a:solidFill>
              <a:schemeClr val="tx1"/>
            </a:solidFill>
          </a:ln>
        </p:spPr>
      </p:pic>
      <p:sp>
        <p:nvSpPr>
          <p:cNvPr id="12" name="Freeform 11">
            <a:extLst>
              <a:ext uri="{FF2B5EF4-FFF2-40B4-BE49-F238E27FC236}">
                <a16:creationId xmlns:a16="http://schemas.microsoft.com/office/drawing/2014/main" id="{8457AA62-99CA-7134-F62D-1DDB6DFBB357}"/>
              </a:ext>
            </a:extLst>
          </p:cNvPr>
          <p:cNvSpPr/>
          <p:nvPr/>
        </p:nvSpPr>
        <p:spPr>
          <a:xfrm>
            <a:off x="9006677" y="2198210"/>
            <a:ext cx="393700" cy="2311400"/>
          </a:xfrm>
          <a:custGeom>
            <a:avLst/>
            <a:gdLst>
              <a:gd name="connsiteX0" fmla="*/ 393700 w 393700"/>
              <a:gd name="connsiteY0" fmla="*/ 2311400 h 2311400"/>
              <a:gd name="connsiteX1" fmla="*/ 279400 w 393700"/>
              <a:gd name="connsiteY1" fmla="*/ 1397000 h 2311400"/>
              <a:gd name="connsiteX2" fmla="*/ 0 w 393700"/>
              <a:gd name="connsiteY2" fmla="*/ 0 h 2311400"/>
            </a:gdLst>
            <a:ahLst/>
            <a:cxnLst>
              <a:cxn ang="0">
                <a:pos x="connsiteX0" y="connsiteY0"/>
              </a:cxn>
              <a:cxn ang="0">
                <a:pos x="connsiteX1" y="connsiteY1"/>
              </a:cxn>
              <a:cxn ang="0">
                <a:pos x="connsiteX2" y="connsiteY2"/>
              </a:cxn>
            </a:cxnLst>
            <a:rect l="l" t="t" r="r" b="b"/>
            <a:pathLst>
              <a:path w="393700" h="2311400">
                <a:moveTo>
                  <a:pt x="393700" y="2311400"/>
                </a:moveTo>
                <a:cubicBezTo>
                  <a:pt x="369358" y="2046816"/>
                  <a:pt x="345017" y="1782233"/>
                  <a:pt x="279400" y="1397000"/>
                </a:cubicBezTo>
                <a:cubicBezTo>
                  <a:pt x="213783" y="1011767"/>
                  <a:pt x="106891" y="505883"/>
                  <a:pt x="0" y="0"/>
                </a:cubicBezTo>
              </a:path>
            </a:pathLst>
          </a:custGeom>
          <a:solidFill>
            <a:srgbClr val="E4C9FF"/>
          </a:solidFill>
          <a:ln w="38100">
            <a:solidFill>
              <a:srgbClr val="E4C9FF"/>
            </a:solidFill>
          </a:ln>
          <a:effectLst>
            <a:outerShdw blurRad="63500" sx="102000" sy="102000" algn="ctr" rotWithShape="0">
              <a:prstClr val="black"/>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extBox 12">
            <a:extLst>
              <a:ext uri="{FF2B5EF4-FFF2-40B4-BE49-F238E27FC236}">
                <a16:creationId xmlns:a16="http://schemas.microsoft.com/office/drawing/2014/main" id="{660BC6FF-02FC-DADE-5CD0-5B3C8F5476FB}"/>
              </a:ext>
            </a:extLst>
          </p:cNvPr>
          <p:cNvSpPr txBox="1"/>
          <p:nvPr/>
        </p:nvSpPr>
        <p:spPr>
          <a:xfrm>
            <a:off x="8726092" y="4782931"/>
            <a:ext cx="1296334" cy="646331"/>
          </a:xfrm>
          <a:prstGeom prst="rect">
            <a:avLst/>
          </a:prstGeom>
          <a:noFill/>
          <a:effectLst>
            <a:outerShdw blurRad="127000" sx="102000" sy="102000" algn="ctr" rotWithShape="0">
              <a:prstClr val="black">
                <a:alpha val="40000"/>
              </a:prstClr>
            </a:outerShdw>
          </a:effectLst>
        </p:spPr>
        <p:txBody>
          <a:bodyPr wrap="square" rtlCol="0">
            <a:spAutoFit/>
          </a:bodyPr>
          <a:lstStyle/>
          <a:p>
            <a:r>
              <a:rPr lang="en-US" dirty="0">
                <a:solidFill>
                  <a:srgbClr val="E4C9FF"/>
                </a:solidFill>
                <a:effectLst>
                  <a:outerShdw blurRad="88900" algn="ctr" rotWithShape="0">
                    <a:prstClr val="black"/>
                  </a:outerShdw>
                </a:effectLst>
              </a:rPr>
              <a:t>Cable (Abduction)</a:t>
            </a:r>
          </a:p>
        </p:txBody>
      </p:sp>
      <p:sp>
        <p:nvSpPr>
          <p:cNvPr id="15" name="Freeform 14">
            <a:extLst>
              <a:ext uri="{FF2B5EF4-FFF2-40B4-BE49-F238E27FC236}">
                <a16:creationId xmlns:a16="http://schemas.microsoft.com/office/drawing/2014/main" id="{3E5597AE-0C89-33BF-AFDE-366E6F09A6AC}"/>
              </a:ext>
            </a:extLst>
          </p:cNvPr>
          <p:cNvSpPr/>
          <p:nvPr/>
        </p:nvSpPr>
        <p:spPr>
          <a:xfrm>
            <a:off x="7520777" y="2198210"/>
            <a:ext cx="50800" cy="977900"/>
          </a:xfrm>
          <a:custGeom>
            <a:avLst/>
            <a:gdLst>
              <a:gd name="connsiteX0" fmla="*/ 50800 w 50800"/>
              <a:gd name="connsiteY0" fmla="*/ 977900 h 977900"/>
              <a:gd name="connsiteX1" fmla="*/ 0 w 50800"/>
              <a:gd name="connsiteY1" fmla="*/ 533400 h 977900"/>
              <a:gd name="connsiteX2" fmla="*/ 50800 w 50800"/>
              <a:gd name="connsiteY2" fmla="*/ 0 h 977900"/>
            </a:gdLst>
            <a:ahLst/>
            <a:cxnLst>
              <a:cxn ang="0">
                <a:pos x="connsiteX0" y="connsiteY0"/>
              </a:cxn>
              <a:cxn ang="0">
                <a:pos x="connsiteX1" y="connsiteY1"/>
              </a:cxn>
              <a:cxn ang="0">
                <a:pos x="connsiteX2" y="connsiteY2"/>
              </a:cxn>
            </a:cxnLst>
            <a:rect l="l" t="t" r="r" b="b"/>
            <a:pathLst>
              <a:path w="50800" h="977900">
                <a:moveTo>
                  <a:pt x="50800" y="977900"/>
                </a:moveTo>
                <a:cubicBezTo>
                  <a:pt x="25400" y="837141"/>
                  <a:pt x="0" y="696383"/>
                  <a:pt x="0" y="533400"/>
                </a:cubicBezTo>
                <a:cubicBezTo>
                  <a:pt x="0" y="370417"/>
                  <a:pt x="25400" y="185208"/>
                  <a:pt x="50800" y="0"/>
                </a:cubicBezTo>
              </a:path>
            </a:pathLst>
          </a:custGeom>
          <a:noFill/>
          <a:ln w="38100">
            <a:solidFill>
              <a:schemeClr val="accent2">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lumMod val="50000"/>
                </a:schemeClr>
              </a:solidFill>
            </a:endParaRPr>
          </a:p>
        </p:txBody>
      </p:sp>
      <p:sp>
        <p:nvSpPr>
          <p:cNvPr id="21" name="Freeform 20">
            <a:extLst>
              <a:ext uri="{FF2B5EF4-FFF2-40B4-BE49-F238E27FC236}">
                <a16:creationId xmlns:a16="http://schemas.microsoft.com/office/drawing/2014/main" id="{379FC20A-8EC3-CCC1-26AC-9FBF88199AB1}"/>
              </a:ext>
            </a:extLst>
          </p:cNvPr>
          <p:cNvSpPr/>
          <p:nvPr/>
        </p:nvSpPr>
        <p:spPr>
          <a:xfrm>
            <a:off x="9959177" y="2172810"/>
            <a:ext cx="254000" cy="876300"/>
          </a:xfrm>
          <a:custGeom>
            <a:avLst/>
            <a:gdLst>
              <a:gd name="connsiteX0" fmla="*/ 0 w 254000"/>
              <a:gd name="connsiteY0" fmla="*/ 876300 h 876300"/>
              <a:gd name="connsiteX1" fmla="*/ 88900 w 254000"/>
              <a:gd name="connsiteY1" fmla="*/ 584200 h 876300"/>
              <a:gd name="connsiteX2" fmla="*/ 254000 w 254000"/>
              <a:gd name="connsiteY2" fmla="*/ 0 h 876300"/>
            </a:gdLst>
            <a:ahLst/>
            <a:cxnLst>
              <a:cxn ang="0">
                <a:pos x="connsiteX0" y="connsiteY0"/>
              </a:cxn>
              <a:cxn ang="0">
                <a:pos x="connsiteX1" y="connsiteY1"/>
              </a:cxn>
              <a:cxn ang="0">
                <a:pos x="connsiteX2" y="connsiteY2"/>
              </a:cxn>
            </a:cxnLst>
            <a:rect l="l" t="t" r="r" b="b"/>
            <a:pathLst>
              <a:path w="254000" h="876300">
                <a:moveTo>
                  <a:pt x="0" y="876300"/>
                </a:moveTo>
                <a:cubicBezTo>
                  <a:pt x="23283" y="803275"/>
                  <a:pt x="46567" y="730250"/>
                  <a:pt x="88900" y="584200"/>
                </a:cubicBezTo>
                <a:cubicBezTo>
                  <a:pt x="131233" y="438150"/>
                  <a:pt x="192616" y="219075"/>
                  <a:pt x="254000" y="0"/>
                </a:cubicBezTo>
              </a:path>
            </a:pathLst>
          </a:custGeom>
          <a:noFill/>
          <a:ln w="38100">
            <a:solidFill>
              <a:schemeClr val="accent2">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C00000"/>
              </a:solidFill>
            </a:endParaRPr>
          </a:p>
        </p:txBody>
      </p:sp>
      <p:sp>
        <p:nvSpPr>
          <p:cNvPr id="22" name="TextBox 21">
            <a:extLst>
              <a:ext uri="{FF2B5EF4-FFF2-40B4-BE49-F238E27FC236}">
                <a16:creationId xmlns:a16="http://schemas.microsoft.com/office/drawing/2014/main" id="{98807716-9BAD-5AD3-4BBA-99B1C2C1E8B3}"/>
              </a:ext>
            </a:extLst>
          </p:cNvPr>
          <p:cNvSpPr txBox="1"/>
          <p:nvPr/>
        </p:nvSpPr>
        <p:spPr>
          <a:xfrm>
            <a:off x="7716518" y="2109308"/>
            <a:ext cx="1048859" cy="646331"/>
          </a:xfrm>
          <a:prstGeom prst="rect">
            <a:avLst/>
          </a:prstGeom>
          <a:noFill/>
          <a:ln>
            <a:noFill/>
          </a:ln>
          <a:effectLst>
            <a:outerShdw blurRad="63500" sx="102000" sy="102000" algn="ctr" rotWithShape="0">
              <a:prstClr val="black"/>
            </a:outerShdw>
          </a:effectLst>
        </p:spPr>
        <p:txBody>
          <a:bodyPr wrap="square" rtlCol="0">
            <a:spAutoFit/>
          </a:bodyPr>
          <a:lstStyle/>
          <a:p>
            <a:r>
              <a:rPr lang="en-US" dirty="0">
                <a:solidFill>
                  <a:schemeClr val="accent2">
                    <a:lumMod val="50000"/>
                  </a:schemeClr>
                </a:solidFill>
                <a:effectLst>
                  <a:outerShdw blurRad="114300" algn="ctr" rotWithShape="0">
                    <a:schemeClr val="bg1"/>
                  </a:outerShdw>
                </a:effectLst>
              </a:rPr>
              <a:t>Cables (Flexion)</a:t>
            </a:r>
          </a:p>
        </p:txBody>
      </p:sp>
      <p:sp>
        <p:nvSpPr>
          <p:cNvPr id="25" name="Rectangle 24">
            <a:extLst>
              <a:ext uri="{FF2B5EF4-FFF2-40B4-BE49-F238E27FC236}">
                <a16:creationId xmlns:a16="http://schemas.microsoft.com/office/drawing/2014/main" id="{74F8CF38-673F-4812-CB9A-5BC3A57DB2F7}"/>
              </a:ext>
            </a:extLst>
          </p:cNvPr>
          <p:cNvSpPr/>
          <p:nvPr/>
        </p:nvSpPr>
        <p:spPr>
          <a:xfrm rot="2421088">
            <a:off x="7422690" y="182404"/>
            <a:ext cx="323822" cy="1895158"/>
          </a:xfrm>
          <a:prstGeom prst="rect">
            <a:avLst/>
          </a:prstGeom>
          <a:noFill/>
          <a:ln w="38100">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TextBox 25">
            <a:extLst>
              <a:ext uri="{FF2B5EF4-FFF2-40B4-BE49-F238E27FC236}">
                <a16:creationId xmlns:a16="http://schemas.microsoft.com/office/drawing/2014/main" id="{B9AB7C06-85E1-37E3-FBE0-ED9BB13B1A72}"/>
              </a:ext>
            </a:extLst>
          </p:cNvPr>
          <p:cNvSpPr txBox="1"/>
          <p:nvPr/>
        </p:nvSpPr>
        <p:spPr>
          <a:xfrm>
            <a:off x="6737835" y="301625"/>
            <a:ext cx="1282700" cy="369332"/>
          </a:xfrm>
          <a:prstGeom prst="rect">
            <a:avLst/>
          </a:prstGeom>
          <a:noFill/>
        </p:spPr>
        <p:txBody>
          <a:bodyPr wrap="square" rtlCol="0">
            <a:spAutoFit/>
          </a:bodyPr>
          <a:lstStyle/>
          <a:p>
            <a:r>
              <a:rPr lang="en-US" dirty="0">
                <a:solidFill>
                  <a:srgbClr val="00B0F0"/>
                </a:solidFill>
              </a:rPr>
              <a:t>Semi-Rigid</a:t>
            </a:r>
          </a:p>
        </p:txBody>
      </p:sp>
      <p:sp>
        <p:nvSpPr>
          <p:cNvPr id="27" name="Rectangle 26">
            <a:extLst>
              <a:ext uri="{FF2B5EF4-FFF2-40B4-BE49-F238E27FC236}">
                <a16:creationId xmlns:a16="http://schemas.microsoft.com/office/drawing/2014/main" id="{67F94615-60B1-6529-1485-F85102E71E6C}"/>
              </a:ext>
            </a:extLst>
          </p:cNvPr>
          <p:cNvSpPr/>
          <p:nvPr/>
        </p:nvSpPr>
        <p:spPr>
          <a:xfrm rot="20468148">
            <a:off x="9185882" y="439999"/>
            <a:ext cx="323822" cy="1342564"/>
          </a:xfrm>
          <a:prstGeom prst="rect">
            <a:avLst/>
          </a:prstGeom>
          <a:noFill/>
          <a:ln w="38100">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TextBox 27">
            <a:extLst>
              <a:ext uri="{FF2B5EF4-FFF2-40B4-BE49-F238E27FC236}">
                <a16:creationId xmlns:a16="http://schemas.microsoft.com/office/drawing/2014/main" id="{2B4FFAFA-49B0-DFD3-D523-82A66B7D0557}"/>
              </a:ext>
            </a:extLst>
          </p:cNvPr>
          <p:cNvSpPr txBox="1"/>
          <p:nvPr/>
        </p:nvSpPr>
        <p:spPr>
          <a:xfrm>
            <a:off x="8669192" y="1276609"/>
            <a:ext cx="1048859" cy="369332"/>
          </a:xfrm>
          <a:prstGeom prst="rect">
            <a:avLst/>
          </a:prstGeom>
          <a:noFill/>
        </p:spPr>
        <p:txBody>
          <a:bodyPr wrap="square" rtlCol="0">
            <a:spAutoFit/>
          </a:bodyPr>
          <a:lstStyle/>
          <a:p>
            <a:r>
              <a:rPr lang="en-US" dirty="0">
                <a:solidFill>
                  <a:srgbClr val="92D050"/>
                </a:solidFill>
              </a:rPr>
              <a:t>Rigid</a:t>
            </a:r>
          </a:p>
        </p:txBody>
      </p:sp>
      <p:sp>
        <p:nvSpPr>
          <p:cNvPr id="6" name="Oval 5">
            <a:extLst>
              <a:ext uri="{FF2B5EF4-FFF2-40B4-BE49-F238E27FC236}">
                <a16:creationId xmlns:a16="http://schemas.microsoft.com/office/drawing/2014/main" id="{6BF286E0-C765-F892-51B3-AAB04911028F}"/>
              </a:ext>
            </a:extLst>
          </p:cNvPr>
          <p:cNvSpPr/>
          <p:nvPr/>
        </p:nvSpPr>
        <p:spPr>
          <a:xfrm>
            <a:off x="3381788" y="1631909"/>
            <a:ext cx="824393" cy="788636"/>
          </a:xfrm>
          <a:custGeom>
            <a:avLst/>
            <a:gdLst>
              <a:gd name="connsiteX0" fmla="*/ 0 w 824264"/>
              <a:gd name="connsiteY0" fmla="*/ 505636 h 1011271"/>
              <a:gd name="connsiteX1" fmla="*/ 412132 w 824264"/>
              <a:gd name="connsiteY1" fmla="*/ 0 h 1011271"/>
              <a:gd name="connsiteX2" fmla="*/ 824264 w 824264"/>
              <a:gd name="connsiteY2" fmla="*/ 505636 h 1011271"/>
              <a:gd name="connsiteX3" fmla="*/ 412132 w 824264"/>
              <a:gd name="connsiteY3" fmla="*/ 1011272 h 1011271"/>
              <a:gd name="connsiteX4" fmla="*/ 0 w 824264"/>
              <a:gd name="connsiteY4" fmla="*/ 505636 h 1011271"/>
              <a:gd name="connsiteX0" fmla="*/ 7 w 824271"/>
              <a:gd name="connsiteY0" fmla="*/ 283000 h 788636"/>
              <a:gd name="connsiteX1" fmla="*/ 420091 w 824271"/>
              <a:gd name="connsiteY1" fmla="*/ 0 h 788636"/>
              <a:gd name="connsiteX2" fmla="*/ 824271 w 824271"/>
              <a:gd name="connsiteY2" fmla="*/ 283000 h 788636"/>
              <a:gd name="connsiteX3" fmla="*/ 412139 w 824271"/>
              <a:gd name="connsiteY3" fmla="*/ 788636 h 788636"/>
              <a:gd name="connsiteX4" fmla="*/ 7 w 824271"/>
              <a:gd name="connsiteY4" fmla="*/ 283000 h 788636"/>
              <a:gd name="connsiteX0" fmla="*/ 129 w 824393"/>
              <a:gd name="connsiteY0" fmla="*/ 283000 h 788636"/>
              <a:gd name="connsiteX1" fmla="*/ 380456 w 824393"/>
              <a:gd name="connsiteY1" fmla="*/ 0 h 788636"/>
              <a:gd name="connsiteX2" fmla="*/ 824393 w 824393"/>
              <a:gd name="connsiteY2" fmla="*/ 283000 h 788636"/>
              <a:gd name="connsiteX3" fmla="*/ 412261 w 824393"/>
              <a:gd name="connsiteY3" fmla="*/ 788636 h 788636"/>
              <a:gd name="connsiteX4" fmla="*/ 129 w 824393"/>
              <a:gd name="connsiteY4" fmla="*/ 283000 h 7886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4393" h="788636">
                <a:moveTo>
                  <a:pt x="129" y="283000"/>
                </a:moveTo>
                <a:cubicBezTo>
                  <a:pt x="-5172" y="151561"/>
                  <a:pt x="152842" y="0"/>
                  <a:pt x="380456" y="0"/>
                </a:cubicBezTo>
                <a:cubicBezTo>
                  <a:pt x="608070" y="0"/>
                  <a:pt x="824393" y="3745"/>
                  <a:pt x="824393" y="283000"/>
                </a:cubicBezTo>
                <a:cubicBezTo>
                  <a:pt x="824393" y="562255"/>
                  <a:pt x="639875" y="788636"/>
                  <a:pt x="412261" y="788636"/>
                </a:cubicBezTo>
                <a:cubicBezTo>
                  <a:pt x="184647" y="788636"/>
                  <a:pt x="5430" y="414439"/>
                  <a:pt x="129" y="283000"/>
                </a:cubicBezTo>
                <a:close/>
              </a:path>
            </a:pathLst>
          </a:custGeom>
          <a:solidFill>
            <a:schemeClr val="bg2"/>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AE47E338-7A7C-3B5C-D3E5-CCB86AC2EDC9}"/>
              </a:ext>
            </a:extLst>
          </p:cNvPr>
          <p:cNvCxnSpPr>
            <a:cxnSpLocks/>
          </p:cNvCxnSpPr>
          <p:nvPr/>
        </p:nvCxnSpPr>
        <p:spPr>
          <a:xfrm flipV="1">
            <a:off x="3525078" y="2095498"/>
            <a:ext cx="3307522" cy="1386737"/>
          </a:xfrm>
          <a:prstGeom prst="line">
            <a:avLst/>
          </a:prstGeom>
          <a:ln w="3810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350AA15-C571-71E3-5847-CFA479058AC6}"/>
              </a:ext>
            </a:extLst>
          </p:cNvPr>
          <p:cNvCxnSpPr>
            <a:cxnSpLocks/>
          </p:cNvCxnSpPr>
          <p:nvPr/>
        </p:nvCxnSpPr>
        <p:spPr>
          <a:xfrm>
            <a:off x="3525078" y="4727425"/>
            <a:ext cx="3307522" cy="2055251"/>
          </a:xfrm>
          <a:prstGeom prst="line">
            <a:avLst/>
          </a:prstGeom>
          <a:ln w="3810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1411D8F8-829B-17EA-1FAC-CB7C0B4725B6}"/>
              </a:ext>
            </a:extLst>
          </p:cNvPr>
          <p:cNvSpPr/>
          <p:nvPr/>
        </p:nvSpPr>
        <p:spPr>
          <a:xfrm>
            <a:off x="2356126" y="3482235"/>
            <a:ext cx="1168952" cy="1245190"/>
          </a:xfrm>
          <a:prstGeom prst="rect">
            <a:avLst/>
          </a:prstGeom>
          <a:noFill/>
          <a:ln w="38100">
            <a:solidFill>
              <a:schemeClr val="accent4">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Slide Number Placeholder 1">
            <a:extLst>
              <a:ext uri="{FF2B5EF4-FFF2-40B4-BE49-F238E27FC236}">
                <a16:creationId xmlns:a16="http://schemas.microsoft.com/office/drawing/2014/main" id="{5313C2C5-A757-4AF2-9791-F30729729AEC}"/>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5081030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C9852-415A-3F1F-350C-CB9D8CB16364}"/>
              </a:ext>
            </a:extLst>
          </p:cNvPr>
          <p:cNvSpPr>
            <a:spLocks noGrp="1"/>
          </p:cNvSpPr>
          <p:nvPr>
            <p:ph type="title"/>
          </p:nvPr>
        </p:nvSpPr>
        <p:spPr>
          <a:xfrm>
            <a:off x="799827" y="131656"/>
            <a:ext cx="10515600" cy="1325563"/>
          </a:xfrm>
        </p:spPr>
        <p:txBody>
          <a:bodyPr/>
          <a:lstStyle/>
          <a:p>
            <a:r>
              <a:rPr lang="en-US" sz="4400" b="1" dirty="0" err="1">
                <a:solidFill>
                  <a:srgbClr val="000099"/>
                </a:solidFill>
                <a:latin typeface="+mn-lt"/>
                <a:cs typeface="Arial" panose="020B0604020202020204" pitchFamily="34" charset="0"/>
              </a:rPr>
              <a:t>TeSSA</a:t>
            </a:r>
            <a:r>
              <a:rPr lang="en-US" sz="4400" b="1" dirty="0">
                <a:solidFill>
                  <a:srgbClr val="000099"/>
                </a:solidFill>
                <a:latin typeface="+mn-lt"/>
                <a:cs typeface="Arial" panose="020B0604020202020204" pitchFamily="34" charset="0"/>
              </a:rPr>
              <a:t>: Shoulder Module</a:t>
            </a:r>
            <a:endParaRPr lang="en-US" dirty="0"/>
          </a:p>
        </p:txBody>
      </p:sp>
      <p:pic>
        <p:nvPicPr>
          <p:cNvPr id="5" name="Content Placeholder 4" descr="A person wearing a chest harness&#10;&#10;Description automatically generated">
            <a:extLst>
              <a:ext uri="{FF2B5EF4-FFF2-40B4-BE49-F238E27FC236}">
                <a16:creationId xmlns:a16="http://schemas.microsoft.com/office/drawing/2014/main" id="{DA257E5C-BD61-C5E8-099B-5BCFC8B41F31}"/>
              </a:ext>
            </a:extLst>
          </p:cNvPr>
          <p:cNvPicPr>
            <a:picLocks noGrp="1" noChangeAspect="1"/>
          </p:cNvPicPr>
          <p:nvPr>
            <p:ph idx="1"/>
          </p:nvPr>
        </p:nvPicPr>
        <p:blipFill rotWithShape="1">
          <a:blip r:embed="rId3"/>
          <a:srcRect l="1148" r="18711"/>
          <a:stretch/>
        </p:blipFill>
        <p:spPr>
          <a:xfrm>
            <a:off x="409800" y="1411288"/>
            <a:ext cx="5209511" cy="3657600"/>
          </a:xfrm>
          <a:ln w="38100">
            <a:solidFill>
              <a:schemeClr val="tx1"/>
            </a:solidFill>
          </a:ln>
          <a:effectLst/>
        </p:spPr>
      </p:pic>
      <p:pic>
        <p:nvPicPr>
          <p:cNvPr id="9" name="Picture 8" descr="A back of a person with a harness attached to their back&#10;&#10;Description automatically generated">
            <a:extLst>
              <a:ext uri="{FF2B5EF4-FFF2-40B4-BE49-F238E27FC236}">
                <a16:creationId xmlns:a16="http://schemas.microsoft.com/office/drawing/2014/main" id="{518B29BF-30E9-A61D-C83F-C60BF1157DD4}"/>
              </a:ext>
            </a:extLst>
          </p:cNvPr>
          <p:cNvPicPr>
            <a:picLocks noChangeAspect="1"/>
          </p:cNvPicPr>
          <p:nvPr/>
        </p:nvPicPr>
        <p:blipFill rotWithShape="1">
          <a:blip r:embed="rId4"/>
          <a:srcRect r="7919"/>
          <a:stretch/>
        </p:blipFill>
        <p:spPr>
          <a:xfrm>
            <a:off x="5619311" y="1411288"/>
            <a:ext cx="5985691" cy="3657600"/>
          </a:xfrm>
          <a:prstGeom prst="rect">
            <a:avLst/>
          </a:prstGeom>
          <a:ln w="38100">
            <a:solidFill>
              <a:schemeClr val="tx1"/>
            </a:solidFill>
          </a:ln>
        </p:spPr>
      </p:pic>
      <p:sp>
        <p:nvSpPr>
          <p:cNvPr id="10" name="TextBox 9">
            <a:extLst>
              <a:ext uri="{FF2B5EF4-FFF2-40B4-BE49-F238E27FC236}">
                <a16:creationId xmlns:a16="http://schemas.microsoft.com/office/drawing/2014/main" id="{5F6FC779-DD14-0143-C4D8-085FB7EAD203}"/>
              </a:ext>
            </a:extLst>
          </p:cNvPr>
          <p:cNvSpPr txBox="1"/>
          <p:nvPr/>
        </p:nvSpPr>
        <p:spPr>
          <a:xfrm>
            <a:off x="368858" y="5342702"/>
            <a:ext cx="11236144" cy="954107"/>
          </a:xfrm>
          <a:prstGeom prst="rect">
            <a:avLst/>
          </a:prstGeom>
          <a:noFill/>
        </p:spPr>
        <p:txBody>
          <a:bodyPr wrap="square" rtlCol="0">
            <a:spAutoFit/>
          </a:bodyPr>
          <a:lstStyle/>
          <a:p>
            <a:pPr algn="ctr"/>
            <a:r>
              <a:rPr lang="en-US" sz="2800" dirty="0"/>
              <a:t>Shoulder module uses ratchets and locks for an adjustable system to be used to apply tension to aid in the process of shoulder abduction.</a:t>
            </a:r>
          </a:p>
        </p:txBody>
      </p:sp>
      <p:sp>
        <p:nvSpPr>
          <p:cNvPr id="11" name="Rectangle 10">
            <a:extLst>
              <a:ext uri="{FF2B5EF4-FFF2-40B4-BE49-F238E27FC236}">
                <a16:creationId xmlns:a16="http://schemas.microsoft.com/office/drawing/2014/main" id="{88439A85-D86C-256B-2675-5D37073C6454}"/>
              </a:ext>
            </a:extLst>
          </p:cNvPr>
          <p:cNvSpPr/>
          <p:nvPr/>
        </p:nvSpPr>
        <p:spPr>
          <a:xfrm rot="743735">
            <a:off x="903379" y="2159000"/>
            <a:ext cx="1031498" cy="1155700"/>
          </a:xfrm>
          <a:prstGeom prst="rect">
            <a:avLst/>
          </a:prstGeom>
          <a:noFill/>
          <a:ln w="3810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w="38100">
                <a:solidFill>
                  <a:schemeClr val="tx1"/>
                </a:solidFill>
              </a:ln>
            </a:endParaRPr>
          </a:p>
        </p:txBody>
      </p:sp>
      <p:sp>
        <p:nvSpPr>
          <p:cNvPr id="12" name="Rectangle 11">
            <a:extLst>
              <a:ext uri="{FF2B5EF4-FFF2-40B4-BE49-F238E27FC236}">
                <a16:creationId xmlns:a16="http://schemas.microsoft.com/office/drawing/2014/main" id="{50613BDA-325C-232A-77AF-2ED391F96DA8}"/>
              </a:ext>
            </a:extLst>
          </p:cNvPr>
          <p:cNvSpPr/>
          <p:nvPr/>
        </p:nvSpPr>
        <p:spPr>
          <a:xfrm rot="21106057">
            <a:off x="4533900" y="2260600"/>
            <a:ext cx="936844" cy="1054100"/>
          </a:xfrm>
          <a:prstGeom prst="rect">
            <a:avLst/>
          </a:prstGeom>
          <a:noFill/>
          <a:ln w="3810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w="38100">
                <a:solidFill>
                  <a:srgbClr val="00B0F0"/>
                </a:solidFill>
              </a:ln>
            </a:endParaRPr>
          </a:p>
        </p:txBody>
      </p:sp>
      <p:sp>
        <p:nvSpPr>
          <p:cNvPr id="13" name="TextBox 12">
            <a:extLst>
              <a:ext uri="{FF2B5EF4-FFF2-40B4-BE49-F238E27FC236}">
                <a16:creationId xmlns:a16="http://schemas.microsoft.com/office/drawing/2014/main" id="{903C77BC-9FC3-6E12-6579-F7A202E21CBB}"/>
              </a:ext>
            </a:extLst>
          </p:cNvPr>
          <p:cNvSpPr txBox="1"/>
          <p:nvPr/>
        </p:nvSpPr>
        <p:spPr>
          <a:xfrm>
            <a:off x="586998" y="1457219"/>
            <a:ext cx="1282700" cy="646331"/>
          </a:xfrm>
          <a:prstGeom prst="rect">
            <a:avLst/>
          </a:prstGeom>
          <a:noFill/>
        </p:spPr>
        <p:txBody>
          <a:bodyPr wrap="square" rtlCol="0">
            <a:spAutoFit/>
          </a:bodyPr>
          <a:lstStyle/>
          <a:p>
            <a:r>
              <a:rPr lang="en-US" dirty="0">
                <a:solidFill>
                  <a:srgbClr val="FFFF00"/>
                </a:solidFill>
              </a:rPr>
              <a:t>Ratchets (abduction)</a:t>
            </a:r>
          </a:p>
        </p:txBody>
      </p:sp>
      <p:sp>
        <p:nvSpPr>
          <p:cNvPr id="14" name="Rectangle 13">
            <a:extLst>
              <a:ext uri="{FF2B5EF4-FFF2-40B4-BE49-F238E27FC236}">
                <a16:creationId xmlns:a16="http://schemas.microsoft.com/office/drawing/2014/main" id="{2D73C519-E215-A49C-AD90-C00A1E62D8A5}"/>
              </a:ext>
            </a:extLst>
          </p:cNvPr>
          <p:cNvSpPr/>
          <p:nvPr/>
        </p:nvSpPr>
        <p:spPr>
          <a:xfrm rot="20106069">
            <a:off x="3910319" y="3281914"/>
            <a:ext cx="699328" cy="171142"/>
          </a:xfrm>
          <a:prstGeom prst="rect">
            <a:avLst/>
          </a:prstGeom>
          <a:noFill/>
          <a:ln w="38100">
            <a:solidFill>
              <a:schemeClr val="accent6">
                <a:lumMod val="60000"/>
                <a:lumOff val="40000"/>
              </a:schemeClr>
            </a:solidFill>
          </a:ln>
          <a:effectLst>
            <a:outerShdw blurRad="63500" sx="102000" sy="102000" algn="ctr" rotWithShape="0">
              <a:prstClr val="black"/>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92D050"/>
              </a:solidFill>
            </a:endParaRPr>
          </a:p>
        </p:txBody>
      </p:sp>
      <p:sp>
        <p:nvSpPr>
          <p:cNvPr id="16" name="Rectangle 15">
            <a:extLst>
              <a:ext uri="{FF2B5EF4-FFF2-40B4-BE49-F238E27FC236}">
                <a16:creationId xmlns:a16="http://schemas.microsoft.com/office/drawing/2014/main" id="{DC34DCAB-42E5-D1A9-FAC1-9C0482290052}"/>
              </a:ext>
            </a:extLst>
          </p:cNvPr>
          <p:cNvSpPr/>
          <p:nvPr/>
        </p:nvSpPr>
        <p:spPr>
          <a:xfrm rot="1643601">
            <a:off x="1850475" y="3244725"/>
            <a:ext cx="699328" cy="171142"/>
          </a:xfrm>
          <a:prstGeom prst="rect">
            <a:avLst/>
          </a:prstGeom>
          <a:noFill/>
          <a:ln w="38100">
            <a:solidFill>
              <a:schemeClr val="accent6">
                <a:lumMod val="60000"/>
                <a:lumOff val="40000"/>
              </a:schemeClr>
            </a:solidFill>
          </a:ln>
          <a:effectLst>
            <a:outerShdw blurRad="63500" sx="102000" sy="102000" algn="ctr" rotWithShape="0">
              <a:prstClr val="black"/>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92D050"/>
              </a:solidFill>
            </a:endParaRPr>
          </a:p>
        </p:txBody>
      </p:sp>
      <p:sp>
        <p:nvSpPr>
          <p:cNvPr id="18" name="TextBox 17">
            <a:extLst>
              <a:ext uri="{FF2B5EF4-FFF2-40B4-BE49-F238E27FC236}">
                <a16:creationId xmlns:a16="http://schemas.microsoft.com/office/drawing/2014/main" id="{6EE51E9F-1F60-FC73-6ECD-8CF137F24097}"/>
              </a:ext>
            </a:extLst>
          </p:cNvPr>
          <p:cNvSpPr txBox="1"/>
          <p:nvPr/>
        </p:nvSpPr>
        <p:spPr>
          <a:xfrm>
            <a:off x="3870248" y="3511875"/>
            <a:ext cx="1048859" cy="646331"/>
          </a:xfrm>
          <a:prstGeom prst="rect">
            <a:avLst/>
          </a:prstGeom>
          <a:noFill/>
        </p:spPr>
        <p:txBody>
          <a:bodyPr wrap="square" rtlCol="0">
            <a:spAutoFit/>
          </a:bodyPr>
          <a:lstStyle/>
          <a:p>
            <a:r>
              <a:rPr lang="en-US" dirty="0">
                <a:solidFill>
                  <a:schemeClr val="accent6">
                    <a:lumMod val="60000"/>
                    <a:lumOff val="40000"/>
                  </a:schemeClr>
                </a:solidFill>
                <a:effectLst>
                  <a:outerShdw blurRad="152400" algn="ctr" rotWithShape="0">
                    <a:prstClr val="black"/>
                  </a:outerShdw>
                </a:effectLst>
              </a:rPr>
              <a:t>Locks (Flexion)</a:t>
            </a:r>
          </a:p>
        </p:txBody>
      </p:sp>
      <p:sp>
        <p:nvSpPr>
          <p:cNvPr id="19" name="Freeform 18">
            <a:extLst>
              <a:ext uri="{FF2B5EF4-FFF2-40B4-BE49-F238E27FC236}">
                <a16:creationId xmlns:a16="http://schemas.microsoft.com/office/drawing/2014/main" id="{82A5FEA6-E90F-AB69-DA6E-D416C53C935B}"/>
              </a:ext>
            </a:extLst>
          </p:cNvPr>
          <p:cNvSpPr/>
          <p:nvPr/>
        </p:nvSpPr>
        <p:spPr>
          <a:xfrm>
            <a:off x="1752600" y="2044212"/>
            <a:ext cx="279400" cy="152888"/>
          </a:xfrm>
          <a:custGeom>
            <a:avLst/>
            <a:gdLst>
              <a:gd name="connsiteX0" fmla="*/ 0 w 279400"/>
              <a:gd name="connsiteY0" fmla="*/ 114788 h 152888"/>
              <a:gd name="connsiteX1" fmla="*/ 76200 w 279400"/>
              <a:gd name="connsiteY1" fmla="*/ 488 h 152888"/>
              <a:gd name="connsiteX2" fmla="*/ 190500 w 279400"/>
              <a:gd name="connsiteY2" fmla="*/ 76688 h 152888"/>
              <a:gd name="connsiteX3" fmla="*/ 279400 w 279400"/>
              <a:gd name="connsiteY3" fmla="*/ 152888 h 152888"/>
            </a:gdLst>
            <a:ahLst/>
            <a:cxnLst>
              <a:cxn ang="0">
                <a:pos x="connsiteX0" y="connsiteY0"/>
              </a:cxn>
              <a:cxn ang="0">
                <a:pos x="connsiteX1" y="connsiteY1"/>
              </a:cxn>
              <a:cxn ang="0">
                <a:pos x="connsiteX2" y="connsiteY2"/>
              </a:cxn>
              <a:cxn ang="0">
                <a:pos x="connsiteX3" y="connsiteY3"/>
              </a:cxn>
            </a:cxnLst>
            <a:rect l="l" t="t" r="r" b="b"/>
            <a:pathLst>
              <a:path w="279400" h="152888">
                <a:moveTo>
                  <a:pt x="0" y="114788"/>
                </a:moveTo>
                <a:cubicBezTo>
                  <a:pt x="22225" y="60813"/>
                  <a:pt x="44450" y="6838"/>
                  <a:pt x="76200" y="488"/>
                </a:cubicBezTo>
                <a:cubicBezTo>
                  <a:pt x="107950" y="-5862"/>
                  <a:pt x="156633" y="51288"/>
                  <a:pt x="190500" y="76688"/>
                </a:cubicBezTo>
                <a:cubicBezTo>
                  <a:pt x="224367" y="102088"/>
                  <a:pt x="245533" y="131721"/>
                  <a:pt x="279400" y="152888"/>
                </a:cubicBezTo>
              </a:path>
            </a:pathLst>
          </a:custGeom>
          <a:noFill/>
          <a:ln w="38100">
            <a:solidFill>
              <a:srgbClr val="00B0F0"/>
            </a:solidFill>
          </a:ln>
          <a:effectLst>
            <a:outerShdw blurRad="127000" algn="ctr" rotWithShape="0">
              <a:prstClr val="black"/>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C00000"/>
              </a:solidFill>
            </a:endParaRPr>
          </a:p>
        </p:txBody>
      </p:sp>
      <p:sp>
        <p:nvSpPr>
          <p:cNvPr id="23" name="Freeform 22">
            <a:extLst>
              <a:ext uri="{FF2B5EF4-FFF2-40B4-BE49-F238E27FC236}">
                <a16:creationId xmlns:a16="http://schemas.microsoft.com/office/drawing/2014/main" id="{B977E74B-D608-6989-66A8-0049232AB473}"/>
              </a:ext>
            </a:extLst>
          </p:cNvPr>
          <p:cNvSpPr/>
          <p:nvPr/>
        </p:nvSpPr>
        <p:spPr>
          <a:xfrm>
            <a:off x="2487503" y="2116667"/>
            <a:ext cx="298030" cy="635000"/>
          </a:xfrm>
          <a:custGeom>
            <a:avLst/>
            <a:gdLst>
              <a:gd name="connsiteX0" fmla="*/ 298030 w 298030"/>
              <a:gd name="connsiteY0" fmla="*/ 635000 h 635000"/>
              <a:gd name="connsiteX1" fmla="*/ 247230 w 298030"/>
              <a:gd name="connsiteY1" fmla="*/ 448733 h 635000"/>
              <a:gd name="connsiteX2" fmla="*/ 44030 w 298030"/>
              <a:gd name="connsiteY2" fmla="*/ 254000 h 635000"/>
              <a:gd name="connsiteX3" fmla="*/ 1697 w 298030"/>
              <a:gd name="connsiteY3" fmla="*/ 76200 h 635000"/>
              <a:gd name="connsiteX4" fmla="*/ 77897 w 298030"/>
              <a:gd name="connsiteY4" fmla="*/ 0 h 635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030" h="635000">
                <a:moveTo>
                  <a:pt x="298030" y="635000"/>
                </a:moveTo>
                <a:cubicBezTo>
                  <a:pt x="293796" y="573616"/>
                  <a:pt x="289563" y="512233"/>
                  <a:pt x="247230" y="448733"/>
                </a:cubicBezTo>
                <a:cubicBezTo>
                  <a:pt x="204897" y="385233"/>
                  <a:pt x="84952" y="316089"/>
                  <a:pt x="44030" y="254000"/>
                </a:cubicBezTo>
                <a:cubicBezTo>
                  <a:pt x="3108" y="191911"/>
                  <a:pt x="-3948" y="118533"/>
                  <a:pt x="1697" y="76200"/>
                </a:cubicBezTo>
                <a:cubicBezTo>
                  <a:pt x="7342" y="33867"/>
                  <a:pt x="39797" y="49389"/>
                  <a:pt x="77897" y="0"/>
                </a:cubicBezTo>
              </a:path>
            </a:pathLst>
          </a:custGeom>
          <a:noFill/>
          <a:ln w="38100">
            <a:solidFill>
              <a:srgbClr val="00B0F0"/>
            </a:solidFill>
          </a:ln>
          <a:effectLst>
            <a:outerShdw blurRad="127000" algn="ctr" rotWithShape="0">
              <a:prstClr val="black"/>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34A23DE7-8246-CB06-019C-2B3501705BE2}"/>
              </a:ext>
            </a:extLst>
          </p:cNvPr>
          <p:cNvSpPr/>
          <p:nvPr/>
        </p:nvSpPr>
        <p:spPr>
          <a:xfrm>
            <a:off x="3742267" y="2099733"/>
            <a:ext cx="308084" cy="753534"/>
          </a:xfrm>
          <a:custGeom>
            <a:avLst/>
            <a:gdLst>
              <a:gd name="connsiteX0" fmla="*/ 0 w 308084"/>
              <a:gd name="connsiteY0" fmla="*/ 753534 h 753534"/>
              <a:gd name="connsiteX1" fmla="*/ 67733 w 308084"/>
              <a:gd name="connsiteY1" fmla="*/ 567267 h 753534"/>
              <a:gd name="connsiteX2" fmla="*/ 270933 w 308084"/>
              <a:gd name="connsiteY2" fmla="*/ 304800 h 753534"/>
              <a:gd name="connsiteX3" fmla="*/ 304800 w 308084"/>
              <a:gd name="connsiteY3" fmla="*/ 76200 h 753534"/>
              <a:gd name="connsiteX4" fmla="*/ 228600 w 308084"/>
              <a:gd name="connsiteY4" fmla="*/ 0 h 7535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8084" h="753534">
                <a:moveTo>
                  <a:pt x="0" y="753534"/>
                </a:moveTo>
                <a:cubicBezTo>
                  <a:pt x="11289" y="697795"/>
                  <a:pt x="22578" y="642056"/>
                  <a:pt x="67733" y="567267"/>
                </a:cubicBezTo>
                <a:cubicBezTo>
                  <a:pt x="112888" y="492478"/>
                  <a:pt x="231422" y="386644"/>
                  <a:pt x="270933" y="304800"/>
                </a:cubicBezTo>
                <a:cubicBezTo>
                  <a:pt x="310444" y="222956"/>
                  <a:pt x="311856" y="127000"/>
                  <a:pt x="304800" y="76200"/>
                </a:cubicBezTo>
                <a:cubicBezTo>
                  <a:pt x="297745" y="25400"/>
                  <a:pt x="228600" y="0"/>
                  <a:pt x="228600" y="0"/>
                </a:cubicBezTo>
              </a:path>
            </a:pathLst>
          </a:custGeom>
          <a:noFill/>
          <a:ln w="38100">
            <a:solidFill>
              <a:srgbClr val="00B0F0"/>
            </a:solidFill>
          </a:ln>
          <a:effectLst>
            <a:outerShdw blurRad="127000" algn="ctr" rotWithShape="0">
              <a:prstClr val="black"/>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25">
            <a:extLst>
              <a:ext uri="{FF2B5EF4-FFF2-40B4-BE49-F238E27FC236}">
                <a16:creationId xmlns:a16="http://schemas.microsoft.com/office/drawing/2014/main" id="{D2B1FB17-42C2-ECF4-A8B5-552B095A8865}"/>
              </a:ext>
            </a:extLst>
          </p:cNvPr>
          <p:cNvSpPr/>
          <p:nvPr/>
        </p:nvSpPr>
        <p:spPr>
          <a:xfrm>
            <a:off x="4482016" y="2074216"/>
            <a:ext cx="504851" cy="172146"/>
          </a:xfrm>
          <a:custGeom>
            <a:avLst/>
            <a:gdLst>
              <a:gd name="connsiteX0" fmla="*/ 504851 w 504851"/>
              <a:gd name="connsiteY0" fmla="*/ 144051 h 172146"/>
              <a:gd name="connsiteX1" fmla="*/ 428651 w 504851"/>
              <a:gd name="connsiteY1" fmla="*/ 33984 h 172146"/>
              <a:gd name="connsiteX2" fmla="*/ 335517 w 504851"/>
              <a:gd name="connsiteY2" fmla="*/ 117 h 172146"/>
              <a:gd name="connsiteX3" fmla="*/ 259317 w 504851"/>
              <a:gd name="connsiteY3" fmla="*/ 42451 h 172146"/>
              <a:gd name="connsiteX4" fmla="*/ 174651 w 504851"/>
              <a:gd name="connsiteY4" fmla="*/ 93251 h 172146"/>
              <a:gd name="connsiteX5" fmla="*/ 5317 w 504851"/>
              <a:gd name="connsiteY5" fmla="*/ 160984 h 172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851" h="172146">
                <a:moveTo>
                  <a:pt x="504851" y="144051"/>
                </a:moveTo>
                <a:cubicBezTo>
                  <a:pt x="480862" y="101012"/>
                  <a:pt x="456873" y="57973"/>
                  <a:pt x="428651" y="33984"/>
                </a:cubicBezTo>
                <a:cubicBezTo>
                  <a:pt x="400429" y="9995"/>
                  <a:pt x="363739" y="-1294"/>
                  <a:pt x="335517" y="117"/>
                </a:cubicBezTo>
                <a:cubicBezTo>
                  <a:pt x="307295" y="1528"/>
                  <a:pt x="286128" y="26929"/>
                  <a:pt x="259317" y="42451"/>
                </a:cubicBezTo>
                <a:cubicBezTo>
                  <a:pt x="232506" y="57973"/>
                  <a:pt x="216984" y="73495"/>
                  <a:pt x="174651" y="93251"/>
                </a:cubicBezTo>
                <a:cubicBezTo>
                  <a:pt x="132318" y="113006"/>
                  <a:pt x="-31372" y="203317"/>
                  <a:pt x="5317" y="160984"/>
                </a:cubicBezTo>
              </a:path>
            </a:pathLst>
          </a:custGeom>
          <a:noFill/>
          <a:ln w="38100">
            <a:solidFill>
              <a:srgbClr val="00B0F0"/>
            </a:solidFill>
          </a:ln>
          <a:effectLst>
            <a:outerShdw blurRad="127000" algn="ctr" rotWithShape="0">
              <a:prstClr val="black"/>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TextBox 26">
            <a:extLst>
              <a:ext uri="{FF2B5EF4-FFF2-40B4-BE49-F238E27FC236}">
                <a16:creationId xmlns:a16="http://schemas.microsoft.com/office/drawing/2014/main" id="{B0AD2836-2747-71D7-3008-8255637A4C40}"/>
              </a:ext>
            </a:extLst>
          </p:cNvPr>
          <p:cNvSpPr txBox="1"/>
          <p:nvPr/>
        </p:nvSpPr>
        <p:spPr>
          <a:xfrm>
            <a:off x="4093091" y="1457219"/>
            <a:ext cx="1282700" cy="646331"/>
          </a:xfrm>
          <a:prstGeom prst="rect">
            <a:avLst/>
          </a:prstGeom>
          <a:noFill/>
        </p:spPr>
        <p:txBody>
          <a:bodyPr wrap="square" rtlCol="0">
            <a:spAutoFit/>
          </a:bodyPr>
          <a:lstStyle/>
          <a:p>
            <a:r>
              <a:rPr lang="en-US" dirty="0">
                <a:solidFill>
                  <a:srgbClr val="00B0F0"/>
                </a:solidFill>
                <a:effectLst>
                  <a:outerShdw blurRad="127840" algn="ctr" rotWithShape="0">
                    <a:prstClr val="black"/>
                  </a:outerShdw>
                </a:effectLst>
              </a:rPr>
              <a:t>Bowden cables</a:t>
            </a:r>
          </a:p>
        </p:txBody>
      </p:sp>
      <p:sp>
        <p:nvSpPr>
          <p:cNvPr id="29" name="Freeform 28">
            <a:extLst>
              <a:ext uri="{FF2B5EF4-FFF2-40B4-BE49-F238E27FC236}">
                <a16:creationId xmlns:a16="http://schemas.microsoft.com/office/drawing/2014/main" id="{E5289B01-68BE-6287-AB95-8623D448702C}"/>
              </a:ext>
            </a:extLst>
          </p:cNvPr>
          <p:cNvSpPr/>
          <p:nvPr/>
        </p:nvSpPr>
        <p:spPr>
          <a:xfrm>
            <a:off x="685800" y="3337560"/>
            <a:ext cx="640080" cy="594360"/>
          </a:xfrm>
          <a:custGeom>
            <a:avLst/>
            <a:gdLst>
              <a:gd name="connsiteX0" fmla="*/ 0 w 640080"/>
              <a:gd name="connsiteY0" fmla="*/ 594360 h 594360"/>
              <a:gd name="connsiteX1" fmla="*/ 283464 w 640080"/>
              <a:gd name="connsiteY1" fmla="*/ 320040 h 594360"/>
              <a:gd name="connsiteX2" fmla="*/ 640080 w 640080"/>
              <a:gd name="connsiteY2" fmla="*/ 0 h 594360"/>
            </a:gdLst>
            <a:ahLst/>
            <a:cxnLst>
              <a:cxn ang="0">
                <a:pos x="connsiteX0" y="connsiteY0"/>
              </a:cxn>
              <a:cxn ang="0">
                <a:pos x="connsiteX1" y="connsiteY1"/>
              </a:cxn>
              <a:cxn ang="0">
                <a:pos x="connsiteX2" y="connsiteY2"/>
              </a:cxn>
            </a:cxnLst>
            <a:rect l="l" t="t" r="r" b="b"/>
            <a:pathLst>
              <a:path w="640080" h="594360">
                <a:moveTo>
                  <a:pt x="0" y="594360"/>
                </a:moveTo>
                <a:cubicBezTo>
                  <a:pt x="88392" y="506730"/>
                  <a:pt x="176784" y="419100"/>
                  <a:pt x="283464" y="320040"/>
                </a:cubicBezTo>
                <a:cubicBezTo>
                  <a:pt x="390144" y="220980"/>
                  <a:pt x="545592" y="30480"/>
                  <a:pt x="640080" y="0"/>
                </a:cubicBezTo>
              </a:path>
            </a:pathLst>
          </a:custGeom>
          <a:solidFill>
            <a:schemeClr val="accent6">
              <a:lumMod val="60000"/>
              <a:lumOff val="40000"/>
            </a:schemeClr>
          </a:solidFill>
          <a:ln w="38100">
            <a:solidFill>
              <a:srgbClr val="FF0000"/>
            </a:solidFill>
          </a:ln>
          <a:effectLst>
            <a:outerShdw blurRad="127000" algn="ctr" rotWithShape="0">
              <a:schemeClr val="bg1"/>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29">
            <a:extLst>
              <a:ext uri="{FF2B5EF4-FFF2-40B4-BE49-F238E27FC236}">
                <a16:creationId xmlns:a16="http://schemas.microsoft.com/office/drawing/2014/main" id="{CED207BC-8A28-BFA1-B91C-3C393EC8D8C7}"/>
              </a:ext>
            </a:extLst>
          </p:cNvPr>
          <p:cNvSpPr/>
          <p:nvPr/>
        </p:nvSpPr>
        <p:spPr>
          <a:xfrm>
            <a:off x="5047488" y="3346704"/>
            <a:ext cx="402336" cy="585216"/>
          </a:xfrm>
          <a:custGeom>
            <a:avLst/>
            <a:gdLst>
              <a:gd name="connsiteX0" fmla="*/ 402336 w 402336"/>
              <a:gd name="connsiteY0" fmla="*/ 585216 h 585216"/>
              <a:gd name="connsiteX1" fmla="*/ 256032 w 402336"/>
              <a:gd name="connsiteY1" fmla="*/ 347472 h 585216"/>
              <a:gd name="connsiteX2" fmla="*/ 0 w 402336"/>
              <a:gd name="connsiteY2" fmla="*/ 0 h 585216"/>
            </a:gdLst>
            <a:ahLst/>
            <a:cxnLst>
              <a:cxn ang="0">
                <a:pos x="connsiteX0" y="connsiteY0"/>
              </a:cxn>
              <a:cxn ang="0">
                <a:pos x="connsiteX1" y="connsiteY1"/>
              </a:cxn>
              <a:cxn ang="0">
                <a:pos x="connsiteX2" y="connsiteY2"/>
              </a:cxn>
            </a:cxnLst>
            <a:rect l="l" t="t" r="r" b="b"/>
            <a:pathLst>
              <a:path w="402336" h="585216">
                <a:moveTo>
                  <a:pt x="402336" y="585216"/>
                </a:moveTo>
                <a:cubicBezTo>
                  <a:pt x="362712" y="515112"/>
                  <a:pt x="323088" y="445008"/>
                  <a:pt x="256032" y="347472"/>
                </a:cubicBezTo>
                <a:cubicBezTo>
                  <a:pt x="188976" y="249936"/>
                  <a:pt x="298704" y="423672"/>
                  <a:pt x="0" y="0"/>
                </a:cubicBezTo>
              </a:path>
            </a:pathLst>
          </a:custGeom>
          <a:solidFill>
            <a:schemeClr val="accent6">
              <a:lumMod val="60000"/>
              <a:lumOff val="40000"/>
            </a:schemeClr>
          </a:solidFill>
          <a:ln w="38100">
            <a:solidFill>
              <a:srgbClr val="FF0000"/>
            </a:solidFill>
          </a:ln>
          <a:effectLst>
            <a:outerShdw blurRad="127000" algn="ctr" rotWithShape="0">
              <a:schemeClr val="bg1"/>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30">
            <a:extLst>
              <a:ext uri="{FF2B5EF4-FFF2-40B4-BE49-F238E27FC236}">
                <a16:creationId xmlns:a16="http://schemas.microsoft.com/office/drawing/2014/main" id="{30672F66-35C2-3EA4-EBFA-CDAC6D1FDA16}"/>
              </a:ext>
            </a:extLst>
          </p:cNvPr>
          <p:cNvSpPr/>
          <p:nvPr/>
        </p:nvSpPr>
        <p:spPr>
          <a:xfrm>
            <a:off x="5637597" y="2359152"/>
            <a:ext cx="2006787" cy="1865431"/>
          </a:xfrm>
          <a:custGeom>
            <a:avLst/>
            <a:gdLst>
              <a:gd name="connsiteX0" fmla="*/ 2006787 w 2006787"/>
              <a:gd name="connsiteY0" fmla="*/ 0 h 1865431"/>
              <a:gd name="connsiteX1" fmla="*/ 927795 w 2006787"/>
              <a:gd name="connsiteY1" fmla="*/ 64008 h 1865431"/>
              <a:gd name="connsiteX2" fmla="*/ 580323 w 2006787"/>
              <a:gd name="connsiteY2" fmla="*/ 356616 h 1865431"/>
              <a:gd name="connsiteX3" fmla="*/ 196275 w 2006787"/>
              <a:gd name="connsiteY3" fmla="*/ 1124712 h 1865431"/>
              <a:gd name="connsiteX4" fmla="*/ 4251 w 2006787"/>
              <a:gd name="connsiteY4" fmla="*/ 1865376 h 18654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6787" h="1865431">
                <a:moveTo>
                  <a:pt x="2006787" y="0"/>
                </a:moveTo>
                <a:cubicBezTo>
                  <a:pt x="1586163" y="2286"/>
                  <a:pt x="1165539" y="4572"/>
                  <a:pt x="927795" y="64008"/>
                </a:cubicBezTo>
                <a:cubicBezTo>
                  <a:pt x="690051" y="123444"/>
                  <a:pt x="702243" y="179832"/>
                  <a:pt x="580323" y="356616"/>
                </a:cubicBezTo>
                <a:cubicBezTo>
                  <a:pt x="458403" y="533400"/>
                  <a:pt x="292287" y="873252"/>
                  <a:pt x="196275" y="1124712"/>
                </a:cubicBezTo>
                <a:cubicBezTo>
                  <a:pt x="100263" y="1376172"/>
                  <a:pt x="-24705" y="1871472"/>
                  <a:pt x="4251" y="1865376"/>
                </a:cubicBezTo>
              </a:path>
            </a:pathLst>
          </a:custGeom>
          <a:noFill/>
          <a:ln w="38100">
            <a:solidFill>
              <a:srgbClr val="FF0000"/>
            </a:solidFill>
          </a:ln>
          <a:effectLst>
            <a:outerShdw blurRad="127000" algn="ctr" rotWithShape="0">
              <a:schemeClr val="bg1"/>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33">
            <a:extLst>
              <a:ext uri="{FF2B5EF4-FFF2-40B4-BE49-F238E27FC236}">
                <a16:creationId xmlns:a16="http://schemas.microsoft.com/office/drawing/2014/main" id="{FF0DB554-544B-927C-7B13-E0DE655C2B15}"/>
              </a:ext>
            </a:extLst>
          </p:cNvPr>
          <p:cNvSpPr/>
          <p:nvPr/>
        </p:nvSpPr>
        <p:spPr>
          <a:xfrm>
            <a:off x="9939528" y="2478024"/>
            <a:ext cx="1645920" cy="2029968"/>
          </a:xfrm>
          <a:custGeom>
            <a:avLst/>
            <a:gdLst>
              <a:gd name="connsiteX0" fmla="*/ 0 w 1645920"/>
              <a:gd name="connsiteY0" fmla="*/ 0 h 2029968"/>
              <a:gd name="connsiteX1" fmla="*/ 877824 w 1645920"/>
              <a:gd name="connsiteY1" fmla="*/ 118872 h 2029968"/>
              <a:gd name="connsiteX2" fmla="*/ 1060704 w 1645920"/>
              <a:gd name="connsiteY2" fmla="*/ 228600 h 2029968"/>
              <a:gd name="connsiteX3" fmla="*/ 1344168 w 1645920"/>
              <a:gd name="connsiteY3" fmla="*/ 777240 h 2029968"/>
              <a:gd name="connsiteX4" fmla="*/ 1527048 w 1645920"/>
              <a:gd name="connsiteY4" fmla="*/ 1435608 h 2029968"/>
              <a:gd name="connsiteX5" fmla="*/ 1645920 w 1645920"/>
              <a:gd name="connsiteY5" fmla="*/ 2029968 h 2029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45920" h="2029968">
                <a:moveTo>
                  <a:pt x="0" y="0"/>
                </a:moveTo>
                <a:cubicBezTo>
                  <a:pt x="350520" y="40386"/>
                  <a:pt x="701040" y="80772"/>
                  <a:pt x="877824" y="118872"/>
                </a:cubicBezTo>
                <a:cubicBezTo>
                  <a:pt x="1054608" y="156972"/>
                  <a:pt x="982980" y="118872"/>
                  <a:pt x="1060704" y="228600"/>
                </a:cubicBezTo>
                <a:cubicBezTo>
                  <a:pt x="1138428" y="338328"/>
                  <a:pt x="1266444" y="576072"/>
                  <a:pt x="1344168" y="777240"/>
                </a:cubicBezTo>
                <a:cubicBezTo>
                  <a:pt x="1421892" y="978408"/>
                  <a:pt x="1476756" y="1226820"/>
                  <a:pt x="1527048" y="1435608"/>
                </a:cubicBezTo>
                <a:cubicBezTo>
                  <a:pt x="1577340" y="1644396"/>
                  <a:pt x="1611630" y="1837182"/>
                  <a:pt x="1645920" y="2029968"/>
                </a:cubicBezTo>
              </a:path>
            </a:pathLst>
          </a:custGeom>
          <a:noFill/>
          <a:ln w="38100">
            <a:solidFill>
              <a:srgbClr val="FF0000"/>
            </a:solidFill>
          </a:ln>
          <a:effectLst>
            <a:outerShdw blurRad="127000" algn="ctr" rotWithShape="0">
              <a:schemeClr val="bg1"/>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TextBox 34">
            <a:extLst>
              <a:ext uri="{FF2B5EF4-FFF2-40B4-BE49-F238E27FC236}">
                <a16:creationId xmlns:a16="http://schemas.microsoft.com/office/drawing/2014/main" id="{3E142FBC-4A85-8B95-26FE-86441638BE67}"/>
              </a:ext>
            </a:extLst>
          </p:cNvPr>
          <p:cNvSpPr txBox="1"/>
          <p:nvPr/>
        </p:nvSpPr>
        <p:spPr>
          <a:xfrm>
            <a:off x="7005357" y="2476500"/>
            <a:ext cx="1048859" cy="646331"/>
          </a:xfrm>
          <a:prstGeom prst="rect">
            <a:avLst/>
          </a:prstGeom>
          <a:noFill/>
        </p:spPr>
        <p:txBody>
          <a:bodyPr wrap="square" rtlCol="0">
            <a:spAutoFit/>
          </a:bodyPr>
          <a:lstStyle/>
          <a:p>
            <a:r>
              <a:rPr lang="en-US" dirty="0">
                <a:solidFill>
                  <a:srgbClr val="FF0000"/>
                </a:solidFill>
                <a:effectLst>
                  <a:outerShdw blurRad="127000" algn="ctr" rotWithShape="0">
                    <a:schemeClr val="bg1"/>
                  </a:outerShdw>
                </a:effectLst>
              </a:rPr>
              <a:t>Cables (Flexion)</a:t>
            </a:r>
          </a:p>
        </p:txBody>
      </p:sp>
      <p:sp>
        <p:nvSpPr>
          <p:cNvPr id="36" name="Freeform 35">
            <a:extLst>
              <a:ext uri="{FF2B5EF4-FFF2-40B4-BE49-F238E27FC236}">
                <a16:creationId xmlns:a16="http://schemas.microsoft.com/office/drawing/2014/main" id="{427FC622-0D52-6B89-5CB4-80E10380E91E}"/>
              </a:ext>
            </a:extLst>
          </p:cNvPr>
          <p:cNvSpPr/>
          <p:nvPr/>
        </p:nvSpPr>
        <p:spPr>
          <a:xfrm>
            <a:off x="5623560" y="1975104"/>
            <a:ext cx="941832" cy="1024128"/>
          </a:xfrm>
          <a:custGeom>
            <a:avLst/>
            <a:gdLst>
              <a:gd name="connsiteX0" fmla="*/ 941832 w 941832"/>
              <a:gd name="connsiteY0" fmla="*/ 0 h 1024128"/>
              <a:gd name="connsiteX1" fmla="*/ 0 w 941832"/>
              <a:gd name="connsiteY1" fmla="*/ 1024128 h 1024128"/>
            </a:gdLst>
            <a:ahLst/>
            <a:cxnLst>
              <a:cxn ang="0">
                <a:pos x="connsiteX0" y="connsiteY0"/>
              </a:cxn>
              <a:cxn ang="0">
                <a:pos x="connsiteX1" y="connsiteY1"/>
              </a:cxn>
            </a:cxnLst>
            <a:rect l="l" t="t" r="r" b="b"/>
            <a:pathLst>
              <a:path w="941832" h="1024128">
                <a:moveTo>
                  <a:pt x="941832" y="0"/>
                </a:moveTo>
                <a:cubicBezTo>
                  <a:pt x="502920" y="416052"/>
                  <a:pt x="64008" y="832104"/>
                  <a:pt x="0" y="1024128"/>
                </a:cubicBezTo>
              </a:path>
            </a:pathLst>
          </a:custGeom>
          <a:noFill/>
          <a:ln w="38100">
            <a:solidFill>
              <a:srgbClr val="CC99FF"/>
            </a:solidFill>
          </a:ln>
          <a:effectLst>
            <a:outerShdw blurRad="127000" algn="ctr" rotWithShape="0">
              <a:prstClr val="black"/>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36">
            <a:extLst>
              <a:ext uri="{FF2B5EF4-FFF2-40B4-BE49-F238E27FC236}">
                <a16:creationId xmlns:a16="http://schemas.microsoft.com/office/drawing/2014/main" id="{97C422A0-5769-8A75-A3A5-D88DAB3CDECB}"/>
              </a:ext>
            </a:extLst>
          </p:cNvPr>
          <p:cNvSpPr/>
          <p:nvPr/>
        </p:nvSpPr>
        <p:spPr>
          <a:xfrm>
            <a:off x="10799064" y="2093976"/>
            <a:ext cx="795528" cy="1325880"/>
          </a:xfrm>
          <a:custGeom>
            <a:avLst/>
            <a:gdLst>
              <a:gd name="connsiteX0" fmla="*/ 0 w 795528"/>
              <a:gd name="connsiteY0" fmla="*/ 0 h 1325880"/>
              <a:gd name="connsiteX1" fmla="*/ 795528 w 795528"/>
              <a:gd name="connsiteY1" fmla="*/ 1325880 h 1325880"/>
            </a:gdLst>
            <a:ahLst/>
            <a:cxnLst>
              <a:cxn ang="0">
                <a:pos x="connsiteX0" y="connsiteY0"/>
              </a:cxn>
              <a:cxn ang="0">
                <a:pos x="connsiteX1" y="connsiteY1"/>
              </a:cxn>
            </a:cxnLst>
            <a:rect l="l" t="t" r="r" b="b"/>
            <a:pathLst>
              <a:path w="795528" h="1325880">
                <a:moveTo>
                  <a:pt x="0" y="0"/>
                </a:moveTo>
                <a:cubicBezTo>
                  <a:pt x="359664" y="648462"/>
                  <a:pt x="719328" y="1296924"/>
                  <a:pt x="795528" y="1325880"/>
                </a:cubicBezTo>
              </a:path>
            </a:pathLst>
          </a:custGeom>
          <a:noFill/>
          <a:ln w="38100">
            <a:solidFill>
              <a:srgbClr val="CC99FF"/>
            </a:solidFill>
          </a:ln>
          <a:effectLst>
            <a:outerShdw blurRad="127000" algn="ctr" rotWithShape="0">
              <a:prstClr val="black"/>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TextBox 37">
            <a:extLst>
              <a:ext uri="{FF2B5EF4-FFF2-40B4-BE49-F238E27FC236}">
                <a16:creationId xmlns:a16="http://schemas.microsoft.com/office/drawing/2014/main" id="{1029BB6B-4684-2506-34F9-6E1A534047FC}"/>
              </a:ext>
            </a:extLst>
          </p:cNvPr>
          <p:cNvSpPr txBox="1"/>
          <p:nvPr/>
        </p:nvSpPr>
        <p:spPr>
          <a:xfrm>
            <a:off x="10308668" y="1379878"/>
            <a:ext cx="1296334" cy="646331"/>
          </a:xfrm>
          <a:prstGeom prst="rect">
            <a:avLst/>
          </a:prstGeom>
          <a:noFill/>
          <a:ln>
            <a:solidFill>
              <a:srgbClr val="CC99FF"/>
            </a:solidFill>
          </a:ln>
        </p:spPr>
        <p:txBody>
          <a:bodyPr wrap="square" rtlCol="0">
            <a:spAutoFit/>
          </a:bodyPr>
          <a:lstStyle/>
          <a:p>
            <a:r>
              <a:rPr lang="en-US" dirty="0">
                <a:solidFill>
                  <a:srgbClr val="CC99FF"/>
                </a:solidFill>
                <a:effectLst>
                  <a:outerShdw blurRad="127000" algn="ctr" rotWithShape="0">
                    <a:prstClr val="black"/>
                  </a:outerShdw>
                </a:effectLst>
              </a:rPr>
              <a:t>Cables (Abduction)</a:t>
            </a:r>
          </a:p>
        </p:txBody>
      </p:sp>
      <p:sp>
        <p:nvSpPr>
          <p:cNvPr id="28" name="Slide Number Placeholder 1">
            <a:extLst>
              <a:ext uri="{FF2B5EF4-FFF2-40B4-BE49-F238E27FC236}">
                <a16:creationId xmlns:a16="http://schemas.microsoft.com/office/drawing/2014/main" id="{79DD8145-D0D2-4908-8A8D-21F9FCD5FB7C}"/>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9355410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C9852-415A-3F1F-350C-CB9D8CB16364}"/>
              </a:ext>
            </a:extLst>
          </p:cNvPr>
          <p:cNvSpPr>
            <a:spLocks noGrp="1"/>
          </p:cNvSpPr>
          <p:nvPr>
            <p:ph type="title"/>
          </p:nvPr>
        </p:nvSpPr>
        <p:spPr/>
        <p:txBody>
          <a:bodyPr/>
          <a:lstStyle/>
          <a:p>
            <a:r>
              <a:rPr lang="en-US" sz="4400" b="1" dirty="0" err="1">
                <a:solidFill>
                  <a:srgbClr val="000099"/>
                </a:solidFill>
                <a:latin typeface="+mn-lt"/>
                <a:cs typeface="Arial" panose="020B0604020202020204" pitchFamily="34" charset="0"/>
              </a:rPr>
              <a:t>TeSSA</a:t>
            </a:r>
            <a:r>
              <a:rPr lang="en-US" b="1" dirty="0">
                <a:solidFill>
                  <a:srgbClr val="000099"/>
                </a:solidFill>
                <a:latin typeface="+mn-lt"/>
                <a:cs typeface="Arial" panose="020B0604020202020204" pitchFamily="34" charset="0"/>
              </a:rPr>
              <a:t>: </a:t>
            </a:r>
            <a:r>
              <a:rPr lang="en-US" sz="4400" b="1" dirty="0">
                <a:solidFill>
                  <a:srgbClr val="000099"/>
                </a:solidFill>
                <a:latin typeface="+mn-lt"/>
                <a:cs typeface="Arial" panose="020B0604020202020204" pitchFamily="34" charset="0"/>
              </a:rPr>
              <a:t>Pre-Stressed</a:t>
            </a:r>
            <a:endParaRPr lang="en-US" dirty="0"/>
          </a:p>
        </p:txBody>
      </p:sp>
      <p:pic>
        <p:nvPicPr>
          <p:cNvPr id="5" name="Content Placeholder 4" descr="A person wearing a harness&#10;&#10;Description automatically generated">
            <a:extLst>
              <a:ext uri="{FF2B5EF4-FFF2-40B4-BE49-F238E27FC236}">
                <a16:creationId xmlns:a16="http://schemas.microsoft.com/office/drawing/2014/main" id="{9D4111BA-D5DA-2220-327F-17D386389D60}"/>
              </a:ext>
            </a:extLst>
          </p:cNvPr>
          <p:cNvPicPr>
            <a:picLocks noGrp="1" noChangeAspect="1"/>
          </p:cNvPicPr>
          <p:nvPr>
            <p:ph idx="1"/>
          </p:nvPr>
        </p:nvPicPr>
        <p:blipFill rotWithShape="1">
          <a:blip r:embed="rId3"/>
          <a:srcRect l="26111" r="32340"/>
          <a:stretch/>
        </p:blipFill>
        <p:spPr>
          <a:xfrm>
            <a:off x="2835536" y="1371600"/>
            <a:ext cx="3038436" cy="4114800"/>
          </a:xfrm>
          <a:ln w="38100">
            <a:solidFill>
              <a:schemeClr val="tx1"/>
            </a:solidFill>
          </a:ln>
        </p:spPr>
      </p:pic>
      <p:pic>
        <p:nvPicPr>
          <p:cNvPr id="7" name="Picture 6" descr="A person wearing a harness&#10;&#10;Description automatically generated">
            <a:extLst>
              <a:ext uri="{FF2B5EF4-FFF2-40B4-BE49-F238E27FC236}">
                <a16:creationId xmlns:a16="http://schemas.microsoft.com/office/drawing/2014/main" id="{2C15BA33-77A7-7ACC-B8FC-7D6058049571}"/>
              </a:ext>
            </a:extLst>
          </p:cNvPr>
          <p:cNvPicPr>
            <a:picLocks noChangeAspect="1"/>
          </p:cNvPicPr>
          <p:nvPr/>
        </p:nvPicPr>
        <p:blipFill rotWithShape="1">
          <a:blip r:embed="rId4"/>
          <a:srcRect l="29172" r="29487"/>
          <a:stretch/>
        </p:blipFill>
        <p:spPr>
          <a:xfrm>
            <a:off x="5873972" y="1371600"/>
            <a:ext cx="3023199" cy="4114800"/>
          </a:xfrm>
          <a:prstGeom prst="rect">
            <a:avLst/>
          </a:prstGeom>
          <a:ln w="38100">
            <a:solidFill>
              <a:schemeClr val="tx1"/>
            </a:solidFill>
          </a:ln>
        </p:spPr>
      </p:pic>
      <p:sp>
        <p:nvSpPr>
          <p:cNvPr id="10" name="TextBox 9">
            <a:extLst>
              <a:ext uri="{FF2B5EF4-FFF2-40B4-BE49-F238E27FC236}">
                <a16:creationId xmlns:a16="http://schemas.microsoft.com/office/drawing/2014/main" id="{12A2B95B-3DBD-2E58-612D-9B999D8F10B9}"/>
              </a:ext>
            </a:extLst>
          </p:cNvPr>
          <p:cNvSpPr txBox="1"/>
          <p:nvPr/>
        </p:nvSpPr>
        <p:spPr>
          <a:xfrm>
            <a:off x="1334825" y="5690697"/>
            <a:ext cx="9522350" cy="954107"/>
          </a:xfrm>
          <a:prstGeom prst="rect">
            <a:avLst/>
          </a:prstGeom>
          <a:noFill/>
        </p:spPr>
        <p:txBody>
          <a:bodyPr wrap="square" rtlCol="0">
            <a:spAutoFit/>
          </a:bodyPr>
          <a:lstStyle/>
          <a:p>
            <a:pPr algn="ctr"/>
            <a:r>
              <a:rPr lang="en-US" sz="2800" dirty="0"/>
              <a:t>Adjusting </a:t>
            </a:r>
            <a:r>
              <a:rPr lang="en-US" sz="2800" dirty="0" err="1"/>
              <a:t>TeSSA</a:t>
            </a:r>
            <a:r>
              <a:rPr lang="en-US" sz="2800" dirty="0"/>
              <a:t> to increase the tension placed on the arm module changes the resting position of the wearer.</a:t>
            </a:r>
          </a:p>
        </p:txBody>
      </p:sp>
      <p:sp>
        <p:nvSpPr>
          <p:cNvPr id="3" name="Oval 2">
            <a:extLst>
              <a:ext uri="{FF2B5EF4-FFF2-40B4-BE49-F238E27FC236}">
                <a16:creationId xmlns:a16="http://schemas.microsoft.com/office/drawing/2014/main" id="{2667BA22-CA0D-91E8-6D1E-91BDEC35C79F}"/>
              </a:ext>
            </a:extLst>
          </p:cNvPr>
          <p:cNvSpPr/>
          <p:nvPr/>
        </p:nvSpPr>
        <p:spPr>
          <a:xfrm>
            <a:off x="4094812" y="1375682"/>
            <a:ext cx="666010" cy="623933"/>
          </a:xfrm>
          <a:custGeom>
            <a:avLst/>
            <a:gdLst>
              <a:gd name="connsiteX0" fmla="*/ 0 w 649224"/>
              <a:gd name="connsiteY0" fmla="*/ 370332 h 740664"/>
              <a:gd name="connsiteX1" fmla="*/ 324612 w 649224"/>
              <a:gd name="connsiteY1" fmla="*/ 0 h 740664"/>
              <a:gd name="connsiteX2" fmla="*/ 649224 w 649224"/>
              <a:gd name="connsiteY2" fmla="*/ 370332 h 740664"/>
              <a:gd name="connsiteX3" fmla="*/ 324612 w 649224"/>
              <a:gd name="connsiteY3" fmla="*/ 740664 h 740664"/>
              <a:gd name="connsiteX4" fmla="*/ 0 w 649224"/>
              <a:gd name="connsiteY4" fmla="*/ 370332 h 740664"/>
              <a:gd name="connsiteX0" fmla="*/ 14 w 649238"/>
              <a:gd name="connsiteY0" fmla="*/ 253600 h 623932"/>
              <a:gd name="connsiteX1" fmla="*/ 314898 w 649238"/>
              <a:gd name="connsiteY1" fmla="*/ 0 h 623932"/>
              <a:gd name="connsiteX2" fmla="*/ 649238 w 649238"/>
              <a:gd name="connsiteY2" fmla="*/ 253600 h 623932"/>
              <a:gd name="connsiteX3" fmla="*/ 324626 w 649238"/>
              <a:gd name="connsiteY3" fmla="*/ 623932 h 623932"/>
              <a:gd name="connsiteX4" fmla="*/ 14 w 649238"/>
              <a:gd name="connsiteY4" fmla="*/ 253600 h 623932"/>
              <a:gd name="connsiteX0" fmla="*/ 2873 w 652684"/>
              <a:gd name="connsiteY0" fmla="*/ 254025 h 624357"/>
              <a:gd name="connsiteX1" fmla="*/ 317757 w 652684"/>
              <a:gd name="connsiteY1" fmla="*/ 425 h 624357"/>
              <a:gd name="connsiteX2" fmla="*/ 652097 w 652684"/>
              <a:gd name="connsiteY2" fmla="*/ 254025 h 624357"/>
              <a:gd name="connsiteX3" fmla="*/ 327485 w 652684"/>
              <a:gd name="connsiteY3" fmla="*/ 624357 h 624357"/>
              <a:gd name="connsiteX4" fmla="*/ 2873 w 652684"/>
              <a:gd name="connsiteY4" fmla="*/ 254025 h 624357"/>
              <a:gd name="connsiteX0" fmla="*/ 10844 w 666010"/>
              <a:gd name="connsiteY0" fmla="*/ 253601 h 623933"/>
              <a:gd name="connsiteX1" fmla="*/ 325728 w 666010"/>
              <a:gd name="connsiteY1" fmla="*/ 1 h 623933"/>
              <a:gd name="connsiteX2" fmla="*/ 660068 w 666010"/>
              <a:gd name="connsiteY2" fmla="*/ 253601 h 623933"/>
              <a:gd name="connsiteX3" fmla="*/ 335456 w 666010"/>
              <a:gd name="connsiteY3" fmla="*/ 623933 h 623933"/>
              <a:gd name="connsiteX4" fmla="*/ 10844 w 666010"/>
              <a:gd name="connsiteY4" fmla="*/ 253601 h 623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010" h="623933">
                <a:moveTo>
                  <a:pt x="10844" y="253601"/>
                </a:moveTo>
                <a:cubicBezTo>
                  <a:pt x="9223" y="149612"/>
                  <a:pt x="-87013" y="2"/>
                  <a:pt x="325728" y="1"/>
                </a:cubicBezTo>
                <a:cubicBezTo>
                  <a:pt x="738469" y="0"/>
                  <a:pt x="660068" y="49072"/>
                  <a:pt x="660068" y="253601"/>
                </a:cubicBezTo>
                <a:cubicBezTo>
                  <a:pt x="660068" y="458130"/>
                  <a:pt x="514734" y="623933"/>
                  <a:pt x="335456" y="623933"/>
                </a:cubicBezTo>
                <a:cubicBezTo>
                  <a:pt x="156178" y="623933"/>
                  <a:pt x="12465" y="357590"/>
                  <a:pt x="10844" y="253601"/>
                </a:cubicBezTo>
                <a:close/>
              </a:path>
            </a:pathLst>
          </a:custGeom>
          <a:solidFill>
            <a:schemeClr val="bg2"/>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4" name="Oval 3">
            <a:extLst>
              <a:ext uri="{FF2B5EF4-FFF2-40B4-BE49-F238E27FC236}">
                <a16:creationId xmlns:a16="http://schemas.microsoft.com/office/drawing/2014/main" id="{444C7A34-0BAA-F9E9-8701-DDA1E3F490E4}"/>
              </a:ext>
            </a:extLst>
          </p:cNvPr>
          <p:cNvSpPr/>
          <p:nvPr/>
        </p:nvSpPr>
        <p:spPr>
          <a:xfrm>
            <a:off x="7051815" y="1371600"/>
            <a:ext cx="649224" cy="843884"/>
          </a:xfrm>
          <a:prstGeom prst="ellipse">
            <a:avLst/>
          </a:prstGeom>
          <a:solidFill>
            <a:schemeClr val="bg2"/>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9" name="Slide Number Placeholder 1">
            <a:extLst>
              <a:ext uri="{FF2B5EF4-FFF2-40B4-BE49-F238E27FC236}">
                <a16:creationId xmlns:a16="http://schemas.microsoft.com/office/drawing/2014/main" id="{BE19B14B-F4BC-4810-9180-D6E53FA73FCD}"/>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1020284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54274-8368-C7AF-2E64-09151B70E918}"/>
              </a:ext>
            </a:extLst>
          </p:cNvPr>
          <p:cNvSpPr>
            <a:spLocks noGrp="1"/>
          </p:cNvSpPr>
          <p:nvPr>
            <p:ph type="title"/>
          </p:nvPr>
        </p:nvSpPr>
        <p:spPr/>
        <p:txBody>
          <a:bodyPr/>
          <a:lstStyle/>
          <a:p>
            <a:r>
              <a:rPr lang="en-US" sz="4400" b="1" dirty="0" err="1">
                <a:solidFill>
                  <a:srgbClr val="000099"/>
                </a:solidFill>
                <a:latin typeface="+mn-lt"/>
                <a:cs typeface="Arial" panose="020B0604020202020204" pitchFamily="34" charset="0"/>
              </a:rPr>
              <a:t>TeSSA</a:t>
            </a:r>
            <a:r>
              <a:rPr lang="en-US" b="1" dirty="0">
                <a:solidFill>
                  <a:srgbClr val="000099"/>
                </a:solidFill>
                <a:latin typeface="+mn-lt"/>
                <a:cs typeface="Arial" panose="020B0604020202020204" pitchFamily="34" charset="0"/>
              </a:rPr>
              <a:t>: </a:t>
            </a:r>
            <a:r>
              <a:rPr lang="en-US" sz="4400" b="1" dirty="0">
                <a:solidFill>
                  <a:srgbClr val="000099"/>
                </a:solidFill>
                <a:latin typeface="+mn-lt"/>
                <a:cs typeface="Arial" panose="020B0604020202020204" pitchFamily="34" charset="0"/>
              </a:rPr>
              <a:t>Tasks</a:t>
            </a:r>
            <a:endParaRPr lang="en-US" dirty="0"/>
          </a:p>
        </p:txBody>
      </p:sp>
      <p:pic>
        <p:nvPicPr>
          <p:cNvPr id="5" name="Content Placeholder 4" descr="A person holding a large yellow and white machine&#10;&#10;Description automatically generated">
            <a:extLst>
              <a:ext uri="{FF2B5EF4-FFF2-40B4-BE49-F238E27FC236}">
                <a16:creationId xmlns:a16="http://schemas.microsoft.com/office/drawing/2014/main" id="{A33C5C19-9C11-A1FB-0864-26C927518A6F}"/>
              </a:ext>
            </a:extLst>
          </p:cNvPr>
          <p:cNvPicPr>
            <a:picLocks noGrp="1" noChangeAspect="1"/>
          </p:cNvPicPr>
          <p:nvPr>
            <p:ph idx="1"/>
          </p:nvPr>
        </p:nvPicPr>
        <p:blipFill rotWithShape="1">
          <a:blip r:embed="rId3"/>
          <a:srcRect l="11572" r="6481"/>
          <a:stretch/>
        </p:blipFill>
        <p:spPr>
          <a:xfrm>
            <a:off x="431800" y="1473493"/>
            <a:ext cx="6337300" cy="4351338"/>
          </a:xfrm>
          <a:ln w="38100">
            <a:solidFill>
              <a:schemeClr val="tx1"/>
            </a:solidFill>
          </a:ln>
        </p:spPr>
      </p:pic>
      <p:pic>
        <p:nvPicPr>
          <p:cNvPr id="7" name="Picture 6" descr="A person wearing harnesses and holding a machine&#10;&#10;Description automatically generated">
            <a:extLst>
              <a:ext uri="{FF2B5EF4-FFF2-40B4-BE49-F238E27FC236}">
                <a16:creationId xmlns:a16="http://schemas.microsoft.com/office/drawing/2014/main" id="{02C2559D-A5D4-64A8-80A0-FA0D80A512F6}"/>
              </a:ext>
            </a:extLst>
          </p:cNvPr>
          <p:cNvPicPr>
            <a:picLocks noChangeAspect="1"/>
          </p:cNvPicPr>
          <p:nvPr/>
        </p:nvPicPr>
        <p:blipFill rotWithShape="1">
          <a:blip r:embed="rId4"/>
          <a:srcRect l="13399" r="21405"/>
          <a:stretch/>
        </p:blipFill>
        <p:spPr>
          <a:xfrm>
            <a:off x="6769100" y="1473493"/>
            <a:ext cx="5043285" cy="4352544"/>
          </a:xfrm>
          <a:prstGeom prst="rect">
            <a:avLst/>
          </a:prstGeom>
          <a:ln w="38100">
            <a:solidFill>
              <a:schemeClr val="tx1"/>
            </a:solidFill>
          </a:ln>
        </p:spPr>
      </p:pic>
      <p:sp>
        <p:nvSpPr>
          <p:cNvPr id="9" name="TextBox 8">
            <a:extLst>
              <a:ext uri="{FF2B5EF4-FFF2-40B4-BE49-F238E27FC236}">
                <a16:creationId xmlns:a16="http://schemas.microsoft.com/office/drawing/2014/main" id="{057529D0-B553-B25F-C7E9-6BD6CD08BFEA}"/>
              </a:ext>
            </a:extLst>
          </p:cNvPr>
          <p:cNvSpPr txBox="1"/>
          <p:nvPr/>
        </p:nvSpPr>
        <p:spPr>
          <a:xfrm>
            <a:off x="1809750" y="6015692"/>
            <a:ext cx="8572500" cy="523220"/>
          </a:xfrm>
          <a:prstGeom prst="rect">
            <a:avLst/>
          </a:prstGeom>
          <a:noFill/>
        </p:spPr>
        <p:txBody>
          <a:bodyPr wrap="square" rtlCol="0">
            <a:spAutoFit/>
          </a:bodyPr>
          <a:lstStyle/>
          <a:p>
            <a:pPr algn="ctr"/>
            <a:r>
              <a:rPr lang="en-US" sz="2800" dirty="0" err="1"/>
              <a:t>TeSSA</a:t>
            </a:r>
            <a:r>
              <a:rPr lang="en-US" sz="2800" dirty="0"/>
              <a:t> can be worn to aid in tasks such as drilling. </a:t>
            </a:r>
          </a:p>
        </p:txBody>
      </p:sp>
      <p:sp>
        <p:nvSpPr>
          <p:cNvPr id="3" name="Oval 2">
            <a:extLst>
              <a:ext uri="{FF2B5EF4-FFF2-40B4-BE49-F238E27FC236}">
                <a16:creationId xmlns:a16="http://schemas.microsoft.com/office/drawing/2014/main" id="{5FCB3954-1977-215C-BCCA-CC6EEDF83D54}"/>
              </a:ext>
            </a:extLst>
          </p:cNvPr>
          <p:cNvSpPr/>
          <p:nvPr/>
        </p:nvSpPr>
        <p:spPr>
          <a:xfrm>
            <a:off x="2431998" y="1464831"/>
            <a:ext cx="860937" cy="429722"/>
          </a:xfrm>
          <a:custGeom>
            <a:avLst/>
            <a:gdLst>
              <a:gd name="connsiteX0" fmla="*/ 0 w 843534"/>
              <a:gd name="connsiteY0" fmla="*/ 396714 h 793428"/>
              <a:gd name="connsiteX1" fmla="*/ 421767 w 843534"/>
              <a:gd name="connsiteY1" fmla="*/ 0 h 793428"/>
              <a:gd name="connsiteX2" fmla="*/ 843534 w 843534"/>
              <a:gd name="connsiteY2" fmla="*/ 396714 h 793428"/>
              <a:gd name="connsiteX3" fmla="*/ 421767 w 843534"/>
              <a:gd name="connsiteY3" fmla="*/ 793428 h 793428"/>
              <a:gd name="connsiteX4" fmla="*/ 0 w 843534"/>
              <a:gd name="connsiteY4" fmla="*/ 396714 h 793428"/>
              <a:gd name="connsiteX0" fmla="*/ 194 w 843728"/>
              <a:gd name="connsiteY0" fmla="*/ 99390 h 496104"/>
              <a:gd name="connsiteX1" fmla="*/ 383050 w 843728"/>
              <a:gd name="connsiteY1" fmla="*/ 91782 h 496104"/>
              <a:gd name="connsiteX2" fmla="*/ 843728 w 843728"/>
              <a:gd name="connsiteY2" fmla="*/ 99390 h 496104"/>
              <a:gd name="connsiteX3" fmla="*/ 421961 w 843728"/>
              <a:gd name="connsiteY3" fmla="*/ 496104 h 496104"/>
              <a:gd name="connsiteX4" fmla="*/ 194 w 843728"/>
              <a:gd name="connsiteY4" fmla="*/ 99390 h 496104"/>
              <a:gd name="connsiteX0" fmla="*/ 125 w 843659"/>
              <a:gd name="connsiteY0" fmla="*/ 36467 h 434925"/>
              <a:gd name="connsiteX1" fmla="*/ 382981 w 843659"/>
              <a:gd name="connsiteY1" fmla="*/ 28859 h 434925"/>
              <a:gd name="connsiteX2" fmla="*/ 843659 w 843659"/>
              <a:gd name="connsiteY2" fmla="*/ 133744 h 434925"/>
              <a:gd name="connsiteX3" fmla="*/ 421892 w 843659"/>
              <a:gd name="connsiteY3" fmla="*/ 433181 h 434925"/>
              <a:gd name="connsiteX4" fmla="*/ 125 w 843659"/>
              <a:gd name="connsiteY4" fmla="*/ 36467 h 434925"/>
              <a:gd name="connsiteX0" fmla="*/ 415 w 843949"/>
              <a:gd name="connsiteY0" fmla="*/ 32514 h 430972"/>
              <a:gd name="connsiteX1" fmla="*/ 500003 w 843949"/>
              <a:gd name="connsiteY1" fmla="*/ 34634 h 430972"/>
              <a:gd name="connsiteX2" fmla="*/ 843949 w 843949"/>
              <a:gd name="connsiteY2" fmla="*/ 129791 h 430972"/>
              <a:gd name="connsiteX3" fmla="*/ 422182 w 843949"/>
              <a:gd name="connsiteY3" fmla="*/ 429228 h 430972"/>
              <a:gd name="connsiteX4" fmla="*/ 415 w 843949"/>
              <a:gd name="connsiteY4" fmla="*/ 32514 h 430972"/>
              <a:gd name="connsiteX0" fmla="*/ 0 w 843534"/>
              <a:gd name="connsiteY0" fmla="*/ 29041 h 427499"/>
              <a:gd name="connsiteX1" fmla="*/ 421767 w 843534"/>
              <a:gd name="connsiteY1" fmla="*/ 40888 h 427499"/>
              <a:gd name="connsiteX2" fmla="*/ 843534 w 843534"/>
              <a:gd name="connsiteY2" fmla="*/ 126318 h 427499"/>
              <a:gd name="connsiteX3" fmla="*/ 421767 w 843534"/>
              <a:gd name="connsiteY3" fmla="*/ 425755 h 427499"/>
              <a:gd name="connsiteX4" fmla="*/ 0 w 843534"/>
              <a:gd name="connsiteY4" fmla="*/ 29041 h 427499"/>
              <a:gd name="connsiteX0" fmla="*/ 0 w 843534"/>
              <a:gd name="connsiteY0" fmla="*/ 29616 h 428074"/>
              <a:gd name="connsiteX1" fmla="*/ 421767 w 843534"/>
              <a:gd name="connsiteY1" fmla="*/ 41463 h 428074"/>
              <a:gd name="connsiteX2" fmla="*/ 843534 w 843534"/>
              <a:gd name="connsiteY2" fmla="*/ 126893 h 428074"/>
              <a:gd name="connsiteX3" fmla="*/ 421767 w 843534"/>
              <a:gd name="connsiteY3" fmla="*/ 426330 h 428074"/>
              <a:gd name="connsiteX4" fmla="*/ 0 w 843534"/>
              <a:gd name="connsiteY4" fmla="*/ 29616 h 428074"/>
              <a:gd name="connsiteX0" fmla="*/ 307 w 843841"/>
              <a:gd name="connsiteY0" fmla="*/ 38559 h 437017"/>
              <a:gd name="connsiteX1" fmla="*/ 373435 w 843841"/>
              <a:gd name="connsiteY1" fmla="*/ 30951 h 437017"/>
              <a:gd name="connsiteX2" fmla="*/ 843841 w 843841"/>
              <a:gd name="connsiteY2" fmla="*/ 135836 h 437017"/>
              <a:gd name="connsiteX3" fmla="*/ 422074 w 843841"/>
              <a:gd name="connsiteY3" fmla="*/ 435273 h 437017"/>
              <a:gd name="connsiteX4" fmla="*/ 307 w 843841"/>
              <a:gd name="connsiteY4" fmla="*/ 38559 h 437017"/>
              <a:gd name="connsiteX0" fmla="*/ 307 w 844114"/>
              <a:gd name="connsiteY0" fmla="*/ 31264 h 429722"/>
              <a:gd name="connsiteX1" fmla="*/ 373435 w 844114"/>
              <a:gd name="connsiteY1" fmla="*/ 23656 h 429722"/>
              <a:gd name="connsiteX2" fmla="*/ 843841 w 844114"/>
              <a:gd name="connsiteY2" fmla="*/ 128541 h 429722"/>
              <a:gd name="connsiteX3" fmla="*/ 422074 w 844114"/>
              <a:gd name="connsiteY3" fmla="*/ 427978 h 429722"/>
              <a:gd name="connsiteX4" fmla="*/ 307 w 844114"/>
              <a:gd name="connsiteY4" fmla="*/ 31264 h 429722"/>
              <a:gd name="connsiteX0" fmla="*/ 307 w 860937"/>
              <a:gd name="connsiteY0" fmla="*/ 31264 h 429722"/>
              <a:gd name="connsiteX1" fmla="*/ 373435 w 860937"/>
              <a:gd name="connsiteY1" fmla="*/ 23656 h 429722"/>
              <a:gd name="connsiteX2" fmla="*/ 843841 w 860937"/>
              <a:gd name="connsiteY2" fmla="*/ 128541 h 429722"/>
              <a:gd name="connsiteX3" fmla="*/ 422074 w 860937"/>
              <a:gd name="connsiteY3" fmla="*/ 427978 h 429722"/>
              <a:gd name="connsiteX4" fmla="*/ 307 w 860937"/>
              <a:gd name="connsiteY4" fmla="*/ 31264 h 429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0937" h="429722">
                <a:moveTo>
                  <a:pt x="307" y="31264"/>
                </a:moveTo>
                <a:cubicBezTo>
                  <a:pt x="-7799" y="-36123"/>
                  <a:pt x="145297" y="26899"/>
                  <a:pt x="373435" y="23656"/>
                </a:cubicBezTo>
                <a:cubicBezTo>
                  <a:pt x="601573" y="20413"/>
                  <a:pt x="941118" y="-32192"/>
                  <a:pt x="843841" y="128541"/>
                </a:cubicBezTo>
                <a:cubicBezTo>
                  <a:pt x="843841" y="347640"/>
                  <a:pt x="562663" y="444191"/>
                  <a:pt x="422074" y="427978"/>
                </a:cubicBezTo>
                <a:cubicBezTo>
                  <a:pt x="281485" y="411765"/>
                  <a:pt x="8413" y="98651"/>
                  <a:pt x="307" y="31264"/>
                </a:cubicBezTo>
                <a:close/>
              </a:path>
            </a:pathLst>
          </a:custGeom>
          <a:solidFill>
            <a:schemeClr val="bg2"/>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4" name="Oval 3">
            <a:extLst>
              <a:ext uri="{FF2B5EF4-FFF2-40B4-BE49-F238E27FC236}">
                <a16:creationId xmlns:a16="http://schemas.microsoft.com/office/drawing/2014/main" id="{ED979006-4728-5828-F9B6-83F331A08781}"/>
              </a:ext>
            </a:extLst>
          </p:cNvPr>
          <p:cNvSpPr/>
          <p:nvPr/>
        </p:nvSpPr>
        <p:spPr>
          <a:xfrm>
            <a:off x="8950098" y="1460257"/>
            <a:ext cx="809598" cy="898269"/>
          </a:xfrm>
          <a:custGeom>
            <a:avLst/>
            <a:gdLst>
              <a:gd name="connsiteX0" fmla="*/ 0 w 809568"/>
              <a:gd name="connsiteY0" fmla="*/ 488891 h 977782"/>
              <a:gd name="connsiteX1" fmla="*/ 404784 w 809568"/>
              <a:gd name="connsiteY1" fmla="*/ 0 h 977782"/>
              <a:gd name="connsiteX2" fmla="*/ 809568 w 809568"/>
              <a:gd name="connsiteY2" fmla="*/ 488891 h 977782"/>
              <a:gd name="connsiteX3" fmla="*/ 404784 w 809568"/>
              <a:gd name="connsiteY3" fmla="*/ 977782 h 977782"/>
              <a:gd name="connsiteX4" fmla="*/ 0 w 809568"/>
              <a:gd name="connsiteY4" fmla="*/ 488891 h 977782"/>
              <a:gd name="connsiteX0" fmla="*/ 30 w 809598"/>
              <a:gd name="connsiteY0" fmla="*/ 409378 h 898269"/>
              <a:gd name="connsiteX1" fmla="*/ 388912 w 809598"/>
              <a:gd name="connsiteY1" fmla="*/ 0 h 898269"/>
              <a:gd name="connsiteX2" fmla="*/ 809598 w 809598"/>
              <a:gd name="connsiteY2" fmla="*/ 409378 h 898269"/>
              <a:gd name="connsiteX3" fmla="*/ 404814 w 809598"/>
              <a:gd name="connsiteY3" fmla="*/ 898269 h 898269"/>
              <a:gd name="connsiteX4" fmla="*/ 30 w 809598"/>
              <a:gd name="connsiteY4" fmla="*/ 409378 h 8982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9598" h="898269">
                <a:moveTo>
                  <a:pt x="30" y="409378"/>
                </a:moveTo>
                <a:cubicBezTo>
                  <a:pt x="-2620" y="259667"/>
                  <a:pt x="165356" y="0"/>
                  <a:pt x="388912" y="0"/>
                </a:cubicBezTo>
                <a:cubicBezTo>
                  <a:pt x="612468" y="0"/>
                  <a:pt x="809598" y="139371"/>
                  <a:pt x="809598" y="409378"/>
                </a:cubicBezTo>
                <a:cubicBezTo>
                  <a:pt x="809598" y="679385"/>
                  <a:pt x="628370" y="898269"/>
                  <a:pt x="404814" y="898269"/>
                </a:cubicBezTo>
                <a:cubicBezTo>
                  <a:pt x="181258" y="898269"/>
                  <a:pt x="2680" y="559089"/>
                  <a:pt x="30" y="409378"/>
                </a:cubicBezTo>
                <a:close/>
              </a:path>
            </a:pathLst>
          </a:custGeom>
          <a:solidFill>
            <a:schemeClr val="bg2"/>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10" name="Slide Number Placeholder 1">
            <a:extLst>
              <a:ext uri="{FF2B5EF4-FFF2-40B4-BE49-F238E27FC236}">
                <a16:creationId xmlns:a16="http://schemas.microsoft.com/office/drawing/2014/main" id="{5D390E75-C00F-4733-87DC-3A5DCAF2BAE8}"/>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59259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12EF6-A651-29F1-17B4-4ECB2DA62817}"/>
              </a:ext>
            </a:extLst>
          </p:cNvPr>
          <p:cNvSpPr>
            <a:spLocks noGrp="1"/>
          </p:cNvSpPr>
          <p:nvPr>
            <p:ph type="title"/>
          </p:nvPr>
        </p:nvSpPr>
        <p:spPr>
          <a:xfrm>
            <a:off x="1001684" y="170412"/>
            <a:ext cx="10178934" cy="1328730"/>
          </a:xfrm>
        </p:spPr>
        <p:txBody>
          <a:bodyPr vert="horz" lIns="91440" tIns="45720" rIns="91440" bIns="45720" rtlCol="0" anchor="b">
            <a:normAutofit/>
          </a:bodyPr>
          <a:lstStyle/>
          <a:p>
            <a:r>
              <a:rPr lang="en-US" sz="5400" b="1" dirty="0" err="1">
                <a:solidFill>
                  <a:srgbClr val="000099"/>
                </a:solidFill>
                <a:latin typeface="+mn-lt"/>
                <a:cs typeface="Arial" panose="020B0604020202020204" pitchFamily="34" charset="0"/>
              </a:rPr>
              <a:t>WExTeR</a:t>
            </a:r>
            <a:r>
              <a:rPr lang="en-US" sz="5400" b="1" dirty="0">
                <a:solidFill>
                  <a:srgbClr val="000099"/>
                </a:solidFill>
                <a:latin typeface="+mn-lt"/>
                <a:cs typeface="Arial" panose="020B0604020202020204" pitchFamily="34" charset="0"/>
              </a:rPr>
              <a:t> Spine</a:t>
            </a:r>
            <a:endParaRPr lang="en-US" sz="5200" kern="1200" dirty="0">
              <a:solidFill>
                <a:schemeClr val="tx1"/>
              </a:solidFill>
              <a:latin typeface="+mj-lt"/>
              <a:ea typeface="+mj-ea"/>
              <a:cs typeface="+mj-cs"/>
            </a:endParaRPr>
          </a:p>
        </p:txBody>
      </p:sp>
      <p:pic>
        <p:nvPicPr>
          <p:cNvPr id="7" name="Picture 6" descr="A person wearing a device attached to his back&#10;&#10;Description automatically generated">
            <a:extLst>
              <a:ext uri="{FF2B5EF4-FFF2-40B4-BE49-F238E27FC236}">
                <a16:creationId xmlns:a16="http://schemas.microsoft.com/office/drawing/2014/main" id="{86FFCE76-9B04-25A3-BF9B-943F15B610AD}"/>
              </a:ext>
            </a:extLst>
          </p:cNvPr>
          <p:cNvPicPr>
            <a:picLocks noChangeAspect="1"/>
          </p:cNvPicPr>
          <p:nvPr/>
        </p:nvPicPr>
        <p:blipFill rotWithShape="1">
          <a:blip r:embed="rId3"/>
          <a:srcRect l="28951" t="1" r="24874" b="-3"/>
          <a:stretch/>
        </p:blipFill>
        <p:spPr>
          <a:xfrm>
            <a:off x="4482548" y="1913920"/>
            <a:ext cx="2501900" cy="3047891"/>
          </a:xfrm>
          <a:prstGeom prst="rect">
            <a:avLst/>
          </a:prstGeom>
          <a:ln w="38100">
            <a:solidFill>
              <a:schemeClr val="tx1"/>
            </a:solidFill>
          </a:ln>
        </p:spPr>
      </p:pic>
      <p:pic>
        <p:nvPicPr>
          <p:cNvPr id="5" name="Content Placeholder 4" descr="A person wearing a harness&#10;&#10;Description automatically generated">
            <a:extLst>
              <a:ext uri="{FF2B5EF4-FFF2-40B4-BE49-F238E27FC236}">
                <a16:creationId xmlns:a16="http://schemas.microsoft.com/office/drawing/2014/main" id="{CC74521B-8B1B-B2C1-371B-457E06719383}"/>
              </a:ext>
            </a:extLst>
          </p:cNvPr>
          <p:cNvPicPr>
            <a:picLocks noGrp="1" noChangeAspect="1"/>
          </p:cNvPicPr>
          <p:nvPr>
            <p:ph idx="1"/>
          </p:nvPr>
        </p:nvPicPr>
        <p:blipFill rotWithShape="1">
          <a:blip r:embed="rId4"/>
          <a:srcRect l="26007" t="1" r="27777" b="-3"/>
          <a:stretch/>
        </p:blipFill>
        <p:spPr>
          <a:xfrm>
            <a:off x="1598032" y="1906524"/>
            <a:ext cx="2501900" cy="3045266"/>
          </a:xfrm>
          <a:prstGeom prst="rect">
            <a:avLst/>
          </a:prstGeom>
          <a:ln w="38100">
            <a:solidFill>
              <a:schemeClr val="tx1"/>
            </a:solidFill>
          </a:ln>
        </p:spPr>
      </p:pic>
      <p:pic>
        <p:nvPicPr>
          <p:cNvPr id="9" name="Picture 8" descr="A person wearing an orange shorts&#10;&#10;Description automatically generated">
            <a:extLst>
              <a:ext uri="{FF2B5EF4-FFF2-40B4-BE49-F238E27FC236}">
                <a16:creationId xmlns:a16="http://schemas.microsoft.com/office/drawing/2014/main" id="{604EC765-DAD2-6A0A-7DFA-BF7EE1511715}"/>
              </a:ext>
            </a:extLst>
          </p:cNvPr>
          <p:cNvPicPr>
            <a:picLocks noChangeAspect="1"/>
          </p:cNvPicPr>
          <p:nvPr/>
        </p:nvPicPr>
        <p:blipFill rotWithShape="1">
          <a:blip r:embed="rId5"/>
          <a:srcRect l="25398" r="18246"/>
          <a:stretch/>
        </p:blipFill>
        <p:spPr>
          <a:xfrm>
            <a:off x="7441647" y="1906524"/>
            <a:ext cx="3049799" cy="3044952"/>
          </a:xfrm>
          <a:prstGeom prst="rect">
            <a:avLst/>
          </a:prstGeom>
          <a:ln w="38100">
            <a:solidFill>
              <a:schemeClr val="accent4">
                <a:lumMod val="40000"/>
                <a:lumOff val="60000"/>
              </a:schemeClr>
            </a:solidFill>
          </a:ln>
        </p:spPr>
      </p:pic>
      <p:sp>
        <p:nvSpPr>
          <p:cNvPr id="10" name="Rectangle 9">
            <a:extLst>
              <a:ext uri="{FF2B5EF4-FFF2-40B4-BE49-F238E27FC236}">
                <a16:creationId xmlns:a16="http://schemas.microsoft.com/office/drawing/2014/main" id="{B63C0FB4-1473-349F-E50B-A60EC517C6C1}"/>
              </a:ext>
            </a:extLst>
          </p:cNvPr>
          <p:cNvSpPr/>
          <p:nvPr/>
        </p:nvSpPr>
        <p:spPr>
          <a:xfrm>
            <a:off x="5078011" y="3741690"/>
            <a:ext cx="1435100" cy="1185036"/>
          </a:xfrm>
          <a:prstGeom prst="rect">
            <a:avLst/>
          </a:prstGeom>
          <a:noFill/>
          <a:ln w="38100">
            <a:solidFill>
              <a:schemeClr val="accent4">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A3D772FF-7239-3084-B3A1-E5FA3B64F2C3}"/>
              </a:ext>
            </a:extLst>
          </p:cNvPr>
          <p:cNvCxnSpPr>
            <a:cxnSpLocks/>
          </p:cNvCxnSpPr>
          <p:nvPr/>
        </p:nvCxnSpPr>
        <p:spPr>
          <a:xfrm flipV="1">
            <a:off x="6501848" y="1906524"/>
            <a:ext cx="939799" cy="1861542"/>
          </a:xfrm>
          <a:prstGeom prst="line">
            <a:avLst/>
          </a:prstGeom>
          <a:ln w="3810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CAFE4C2-852F-9781-957E-9D7C888099FC}"/>
              </a:ext>
            </a:extLst>
          </p:cNvPr>
          <p:cNvCxnSpPr>
            <a:cxnSpLocks/>
          </p:cNvCxnSpPr>
          <p:nvPr/>
        </p:nvCxnSpPr>
        <p:spPr>
          <a:xfrm>
            <a:off x="6513111" y="4926726"/>
            <a:ext cx="928536" cy="42166"/>
          </a:xfrm>
          <a:prstGeom prst="line">
            <a:avLst/>
          </a:prstGeom>
          <a:ln w="3810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id="{7787936D-E025-AF23-B4F2-9F7CD4EF3076}"/>
              </a:ext>
            </a:extLst>
          </p:cNvPr>
          <p:cNvSpPr/>
          <p:nvPr/>
        </p:nvSpPr>
        <p:spPr>
          <a:xfrm rot="19821418">
            <a:off x="9002148" y="2736051"/>
            <a:ext cx="465943" cy="1614988"/>
          </a:xfrm>
          <a:prstGeom prst="ellipse">
            <a:avLst/>
          </a:prstGeom>
          <a:noFill/>
          <a:ln w="38100">
            <a:solidFill>
              <a:srgbClr val="7030A0"/>
            </a:solidFill>
          </a:ln>
          <a:effectLst>
            <a:outerShdw blurRad="63500" algn="ctr" rotWithShape="0">
              <a:schemeClr val="bg1">
                <a:alpha val="6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7889A58F-BDDE-3C4F-1CBF-24F25F5DFD97}"/>
              </a:ext>
            </a:extLst>
          </p:cNvPr>
          <p:cNvSpPr/>
          <p:nvPr/>
        </p:nvSpPr>
        <p:spPr>
          <a:xfrm rot="776752">
            <a:off x="7810830" y="2545297"/>
            <a:ext cx="465943" cy="1614988"/>
          </a:xfrm>
          <a:prstGeom prst="ellipse">
            <a:avLst/>
          </a:prstGeom>
          <a:noFill/>
          <a:ln w="38100">
            <a:solidFill>
              <a:srgbClr val="7030A0"/>
            </a:solidFill>
          </a:ln>
          <a:effectLst>
            <a:outerShdw blurRad="63500" algn="ctr" rotWithShape="0">
              <a:schemeClr val="bg1">
                <a:alpha val="6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002060"/>
              </a:solidFill>
            </a:endParaRPr>
          </a:p>
        </p:txBody>
      </p:sp>
      <p:sp>
        <p:nvSpPr>
          <p:cNvPr id="22" name="TextBox 21">
            <a:extLst>
              <a:ext uri="{FF2B5EF4-FFF2-40B4-BE49-F238E27FC236}">
                <a16:creationId xmlns:a16="http://schemas.microsoft.com/office/drawing/2014/main" id="{646297B4-59A4-41FA-EB63-C6340F215132}"/>
              </a:ext>
            </a:extLst>
          </p:cNvPr>
          <p:cNvSpPr txBox="1"/>
          <p:nvPr/>
        </p:nvSpPr>
        <p:spPr>
          <a:xfrm>
            <a:off x="7635235" y="4413199"/>
            <a:ext cx="1840280" cy="369332"/>
          </a:xfrm>
          <a:prstGeom prst="rect">
            <a:avLst/>
          </a:prstGeom>
          <a:noFill/>
          <a:ln>
            <a:noFill/>
          </a:ln>
        </p:spPr>
        <p:txBody>
          <a:bodyPr wrap="square" rtlCol="0">
            <a:spAutoFit/>
          </a:bodyPr>
          <a:lstStyle/>
          <a:p>
            <a:r>
              <a:rPr lang="en-US" dirty="0">
                <a:ln w="6350">
                  <a:solidFill>
                    <a:srgbClr val="00B0F0"/>
                  </a:solidFill>
                </a:ln>
                <a:solidFill>
                  <a:srgbClr val="7030A0"/>
                </a:solidFill>
              </a:rPr>
              <a:t>Anchors to Thighs</a:t>
            </a:r>
          </a:p>
        </p:txBody>
      </p:sp>
      <p:cxnSp>
        <p:nvCxnSpPr>
          <p:cNvPr id="24" name="Straight Arrow Connector 23">
            <a:extLst>
              <a:ext uri="{FF2B5EF4-FFF2-40B4-BE49-F238E27FC236}">
                <a16:creationId xmlns:a16="http://schemas.microsoft.com/office/drawing/2014/main" id="{98E41D1C-C726-C198-1076-86CFEC61288B}"/>
              </a:ext>
            </a:extLst>
          </p:cNvPr>
          <p:cNvCxnSpPr>
            <a:cxnSpLocks/>
          </p:cNvCxnSpPr>
          <p:nvPr/>
        </p:nvCxnSpPr>
        <p:spPr>
          <a:xfrm flipV="1">
            <a:off x="8606933" y="4009366"/>
            <a:ext cx="646482" cy="469725"/>
          </a:xfrm>
          <a:prstGeom prst="straightConnector1">
            <a:avLst/>
          </a:prstGeom>
          <a:ln w="38100">
            <a:solidFill>
              <a:srgbClr val="7030A0"/>
            </a:solidFill>
            <a:tailEnd type="triangle"/>
          </a:ln>
          <a:effectLst>
            <a:outerShdw blurRad="63500" algn="ctr" rotWithShape="0">
              <a:schemeClr val="bg1">
                <a:alpha val="68000"/>
              </a:schemeClr>
            </a:outerShdw>
          </a:effectLst>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84588DE2-C520-37CC-2959-AA6D90C76437}"/>
              </a:ext>
            </a:extLst>
          </p:cNvPr>
          <p:cNvCxnSpPr>
            <a:cxnSpLocks/>
          </p:cNvCxnSpPr>
          <p:nvPr/>
        </p:nvCxnSpPr>
        <p:spPr>
          <a:xfrm flipH="1" flipV="1">
            <a:off x="8043801" y="4009366"/>
            <a:ext cx="553230" cy="469725"/>
          </a:xfrm>
          <a:prstGeom prst="straightConnector1">
            <a:avLst/>
          </a:prstGeom>
          <a:ln w="38100">
            <a:solidFill>
              <a:srgbClr val="7030A0"/>
            </a:solidFill>
            <a:tailEnd type="triangle"/>
          </a:ln>
          <a:effectLst>
            <a:outerShdw blurRad="63500" algn="ctr" rotWithShape="0">
              <a:schemeClr val="bg1">
                <a:alpha val="68000"/>
              </a:schemeClr>
            </a:outerShdw>
          </a:effectLst>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083954A1-B3E2-E6B9-0A9D-64CA9DCBE0C0}"/>
              </a:ext>
            </a:extLst>
          </p:cNvPr>
          <p:cNvSpPr txBox="1"/>
          <p:nvPr/>
        </p:nvSpPr>
        <p:spPr>
          <a:xfrm>
            <a:off x="1804901" y="5296971"/>
            <a:ext cx="8572500" cy="954107"/>
          </a:xfrm>
          <a:prstGeom prst="rect">
            <a:avLst/>
          </a:prstGeom>
          <a:noFill/>
        </p:spPr>
        <p:txBody>
          <a:bodyPr wrap="square" rtlCol="0">
            <a:spAutoFit/>
          </a:bodyPr>
          <a:lstStyle/>
          <a:p>
            <a:pPr algn="ctr"/>
            <a:r>
              <a:rPr lang="en-US" sz="2800" dirty="0"/>
              <a:t>Bio-inspired spine that transmits loads from the torso and shoulders to the lower body (thighs). </a:t>
            </a:r>
          </a:p>
        </p:txBody>
      </p:sp>
      <p:sp>
        <p:nvSpPr>
          <p:cNvPr id="16" name="Slide Number Placeholder 1">
            <a:extLst>
              <a:ext uri="{FF2B5EF4-FFF2-40B4-BE49-F238E27FC236}">
                <a16:creationId xmlns:a16="http://schemas.microsoft.com/office/drawing/2014/main" id="{FF38EAA1-4810-4AB4-934E-943EBD275C60}"/>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7851203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DE90A-73F3-ACA2-53B2-6C099D38AD91}"/>
              </a:ext>
            </a:extLst>
          </p:cNvPr>
          <p:cNvSpPr>
            <a:spLocks noGrp="1"/>
          </p:cNvSpPr>
          <p:nvPr>
            <p:ph type="title"/>
          </p:nvPr>
        </p:nvSpPr>
        <p:spPr>
          <a:xfrm>
            <a:off x="838200" y="0"/>
            <a:ext cx="10515600" cy="1325563"/>
          </a:xfrm>
        </p:spPr>
        <p:txBody>
          <a:bodyPr/>
          <a:lstStyle/>
          <a:p>
            <a:r>
              <a:rPr lang="en-US" sz="4400" b="1" dirty="0" err="1">
                <a:solidFill>
                  <a:srgbClr val="000099"/>
                </a:solidFill>
                <a:latin typeface="+mn-lt"/>
                <a:cs typeface="Arial" panose="020B0604020202020204" pitchFamily="34" charset="0"/>
              </a:rPr>
              <a:t>WExTeR</a:t>
            </a:r>
            <a:r>
              <a:rPr lang="en-US" sz="4400" b="1" dirty="0">
                <a:solidFill>
                  <a:srgbClr val="000099"/>
                </a:solidFill>
                <a:latin typeface="+mn-lt"/>
                <a:cs typeface="Arial" panose="020B0604020202020204" pitchFamily="34" charset="0"/>
              </a:rPr>
              <a:t> Spine</a:t>
            </a:r>
            <a:r>
              <a:rPr lang="en-US" b="1" dirty="0">
                <a:solidFill>
                  <a:srgbClr val="000099"/>
                </a:solidFill>
                <a:latin typeface="+mn-lt"/>
                <a:cs typeface="Arial" panose="020B0604020202020204" pitchFamily="34" charset="0"/>
              </a:rPr>
              <a:t>: Pre-Stressed</a:t>
            </a:r>
            <a:endParaRPr lang="en-US" dirty="0"/>
          </a:p>
        </p:txBody>
      </p:sp>
      <p:pic>
        <p:nvPicPr>
          <p:cNvPr id="5" name="Content Placeholder 4" descr="A person wearing a harness&#10;&#10;Description automatically generated">
            <a:extLst>
              <a:ext uri="{FF2B5EF4-FFF2-40B4-BE49-F238E27FC236}">
                <a16:creationId xmlns:a16="http://schemas.microsoft.com/office/drawing/2014/main" id="{960AF169-05A8-CA0C-6957-EA4736FF2821}"/>
              </a:ext>
            </a:extLst>
          </p:cNvPr>
          <p:cNvPicPr>
            <a:picLocks noGrp="1" noChangeAspect="1"/>
          </p:cNvPicPr>
          <p:nvPr>
            <p:ph idx="1"/>
          </p:nvPr>
        </p:nvPicPr>
        <p:blipFill>
          <a:blip r:embed="rId3"/>
          <a:stretch>
            <a:fillRect/>
          </a:stretch>
        </p:blipFill>
        <p:spPr>
          <a:xfrm rot="16200000">
            <a:off x="7636321" y="2015625"/>
            <a:ext cx="4387821" cy="2468880"/>
          </a:xfrm>
          <a:ln w="38100">
            <a:solidFill>
              <a:schemeClr val="tx1"/>
            </a:solidFill>
          </a:ln>
        </p:spPr>
      </p:pic>
      <p:pic>
        <p:nvPicPr>
          <p:cNvPr id="7" name="Picture 6" descr="A person wearing a harness&#10;&#10;Description automatically generated">
            <a:extLst>
              <a:ext uri="{FF2B5EF4-FFF2-40B4-BE49-F238E27FC236}">
                <a16:creationId xmlns:a16="http://schemas.microsoft.com/office/drawing/2014/main" id="{DF1B9D49-B559-C51B-6F95-DFCAFF297BAC}"/>
              </a:ext>
            </a:extLst>
          </p:cNvPr>
          <p:cNvPicPr>
            <a:picLocks noChangeAspect="1"/>
          </p:cNvPicPr>
          <p:nvPr/>
        </p:nvPicPr>
        <p:blipFill>
          <a:blip r:embed="rId4"/>
          <a:stretch>
            <a:fillRect/>
          </a:stretch>
        </p:blipFill>
        <p:spPr>
          <a:xfrm rot="16200000">
            <a:off x="4710718" y="2015626"/>
            <a:ext cx="4387819" cy="2468880"/>
          </a:xfrm>
          <a:prstGeom prst="rect">
            <a:avLst/>
          </a:prstGeom>
          <a:ln w="38100">
            <a:solidFill>
              <a:schemeClr val="tx1"/>
            </a:solidFill>
          </a:ln>
        </p:spPr>
      </p:pic>
      <p:pic>
        <p:nvPicPr>
          <p:cNvPr id="9" name="Picture 8" descr="A person wearing a harness&#10;&#10;Description automatically generated">
            <a:extLst>
              <a:ext uri="{FF2B5EF4-FFF2-40B4-BE49-F238E27FC236}">
                <a16:creationId xmlns:a16="http://schemas.microsoft.com/office/drawing/2014/main" id="{7B03DF69-08E5-7FDE-4A2A-B06A717225CD}"/>
              </a:ext>
            </a:extLst>
          </p:cNvPr>
          <p:cNvPicPr>
            <a:picLocks noChangeAspect="1"/>
          </p:cNvPicPr>
          <p:nvPr/>
        </p:nvPicPr>
        <p:blipFill rotWithShape="1">
          <a:blip r:embed="rId5"/>
          <a:srcRect l="25654" r="18628"/>
          <a:stretch/>
        </p:blipFill>
        <p:spPr>
          <a:xfrm>
            <a:off x="838201" y="1056154"/>
            <a:ext cx="4346396" cy="4389120"/>
          </a:xfrm>
          <a:prstGeom prst="rect">
            <a:avLst/>
          </a:prstGeom>
          <a:ln w="38100">
            <a:solidFill>
              <a:schemeClr val="tx1"/>
            </a:solidFill>
          </a:ln>
        </p:spPr>
      </p:pic>
      <p:sp>
        <p:nvSpPr>
          <p:cNvPr id="3" name="Oval 2">
            <a:extLst>
              <a:ext uri="{FF2B5EF4-FFF2-40B4-BE49-F238E27FC236}">
                <a16:creationId xmlns:a16="http://schemas.microsoft.com/office/drawing/2014/main" id="{92B2AB1A-D0B2-1D78-684E-F4CB0A8AED9D}"/>
              </a:ext>
            </a:extLst>
          </p:cNvPr>
          <p:cNvSpPr/>
          <p:nvPr/>
        </p:nvSpPr>
        <p:spPr>
          <a:xfrm>
            <a:off x="6528816" y="1325562"/>
            <a:ext cx="533400" cy="708373"/>
          </a:xfrm>
          <a:prstGeom prst="ellipse">
            <a:avLst/>
          </a:prstGeom>
          <a:solidFill>
            <a:schemeClr val="bg2"/>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4" name="Oval 3">
            <a:extLst>
              <a:ext uri="{FF2B5EF4-FFF2-40B4-BE49-F238E27FC236}">
                <a16:creationId xmlns:a16="http://schemas.microsoft.com/office/drawing/2014/main" id="{ACE15FA4-7F59-2055-5781-938B8E666FC7}"/>
              </a:ext>
            </a:extLst>
          </p:cNvPr>
          <p:cNvSpPr/>
          <p:nvPr/>
        </p:nvSpPr>
        <p:spPr>
          <a:xfrm>
            <a:off x="3928872" y="2033935"/>
            <a:ext cx="972312" cy="708373"/>
          </a:xfrm>
          <a:prstGeom prst="ellipse">
            <a:avLst/>
          </a:prstGeom>
          <a:solidFill>
            <a:schemeClr val="bg2"/>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6" name="Oval 5">
            <a:extLst>
              <a:ext uri="{FF2B5EF4-FFF2-40B4-BE49-F238E27FC236}">
                <a16:creationId xmlns:a16="http://schemas.microsoft.com/office/drawing/2014/main" id="{F964E9A3-A3D1-4E9E-686F-A0E602D7C237}"/>
              </a:ext>
            </a:extLst>
          </p:cNvPr>
          <p:cNvSpPr/>
          <p:nvPr/>
        </p:nvSpPr>
        <p:spPr>
          <a:xfrm>
            <a:off x="9838944" y="2033934"/>
            <a:ext cx="292608" cy="544673"/>
          </a:xfrm>
          <a:prstGeom prst="ellipse">
            <a:avLst/>
          </a:prstGeom>
          <a:solidFill>
            <a:schemeClr val="bg2"/>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11" name="TextBox 10">
            <a:extLst>
              <a:ext uri="{FF2B5EF4-FFF2-40B4-BE49-F238E27FC236}">
                <a16:creationId xmlns:a16="http://schemas.microsoft.com/office/drawing/2014/main" id="{5CB22B72-586B-1C4D-DEFE-BA567CA92BC6}"/>
              </a:ext>
            </a:extLst>
          </p:cNvPr>
          <p:cNvSpPr txBox="1"/>
          <p:nvPr/>
        </p:nvSpPr>
        <p:spPr>
          <a:xfrm>
            <a:off x="1126204" y="5801844"/>
            <a:ext cx="9938468" cy="523220"/>
          </a:xfrm>
          <a:prstGeom prst="rect">
            <a:avLst/>
          </a:prstGeom>
          <a:noFill/>
        </p:spPr>
        <p:txBody>
          <a:bodyPr wrap="square" rtlCol="0">
            <a:spAutoFit/>
          </a:bodyPr>
          <a:lstStyle/>
          <a:p>
            <a:pPr algn="ctr"/>
            <a:r>
              <a:rPr lang="en-US" sz="2800" dirty="0"/>
              <a:t>Pre-stressed spine can aid the wearer with tasks above and in front.</a:t>
            </a:r>
          </a:p>
        </p:txBody>
      </p:sp>
      <p:sp>
        <p:nvSpPr>
          <p:cNvPr id="12" name="Slide Number Placeholder 1">
            <a:extLst>
              <a:ext uri="{FF2B5EF4-FFF2-40B4-BE49-F238E27FC236}">
                <a16:creationId xmlns:a16="http://schemas.microsoft.com/office/drawing/2014/main" id="{6A0B8D17-67A0-43AD-8D2D-E515860EBC0A}"/>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9065390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A97F9-40A5-F623-3A11-82FD9B457658}"/>
              </a:ext>
            </a:extLst>
          </p:cNvPr>
          <p:cNvSpPr>
            <a:spLocks noGrp="1"/>
          </p:cNvSpPr>
          <p:nvPr>
            <p:ph type="title"/>
          </p:nvPr>
        </p:nvSpPr>
        <p:spPr>
          <a:xfrm>
            <a:off x="577571" y="0"/>
            <a:ext cx="10515600" cy="982597"/>
          </a:xfrm>
        </p:spPr>
        <p:txBody>
          <a:bodyPr/>
          <a:lstStyle/>
          <a:p>
            <a:r>
              <a:rPr lang="en-US" sz="4400" b="1" dirty="0" err="1">
                <a:solidFill>
                  <a:srgbClr val="000099"/>
                </a:solidFill>
                <a:latin typeface="+mn-lt"/>
                <a:cs typeface="Arial" panose="020B0604020202020204" pitchFamily="34" charset="0"/>
              </a:rPr>
              <a:t>WExTeR</a:t>
            </a:r>
            <a:r>
              <a:rPr lang="en-US" sz="4400" b="1" dirty="0">
                <a:solidFill>
                  <a:srgbClr val="000099"/>
                </a:solidFill>
                <a:latin typeface="+mn-lt"/>
                <a:cs typeface="Arial" panose="020B0604020202020204" pitchFamily="34" charset="0"/>
              </a:rPr>
              <a:t> Spine: Tasks</a:t>
            </a:r>
            <a:endParaRPr lang="en-US" dirty="0"/>
          </a:p>
        </p:txBody>
      </p:sp>
      <p:pic>
        <p:nvPicPr>
          <p:cNvPr id="5" name="Content Placeholder 4" descr="A person wearing a device&#10;&#10;Description automatically generated">
            <a:extLst>
              <a:ext uri="{FF2B5EF4-FFF2-40B4-BE49-F238E27FC236}">
                <a16:creationId xmlns:a16="http://schemas.microsoft.com/office/drawing/2014/main" id="{1B939353-DB70-F1F6-12B4-9BE814B172A7}"/>
              </a:ext>
            </a:extLst>
          </p:cNvPr>
          <p:cNvPicPr>
            <a:picLocks noGrp="1" noChangeAspect="1"/>
          </p:cNvPicPr>
          <p:nvPr>
            <p:ph idx="1"/>
          </p:nvPr>
        </p:nvPicPr>
        <p:blipFill>
          <a:blip r:embed="rId3"/>
          <a:stretch>
            <a:fillRect/>
          </a:stretch>
        </p:blipFill>
        <p:spPr>
          <a:xfrm rot="16200000">
            <a:off x="80468" y="1900053"/>
            <a:ext cx="4657140" cy="2620417"/>
          </a:xfrm>
          <a:ln w="38100">
            <a:solidFill>
              <a:schemeClr val="tx1"/>
            </a:solidFill>
          </a:ln>
        </p:spPr>
      </p:pic>
      <p:pic>
        <p:nvPicPr>
          <p:cNvPr id="7" name="Picture 6" descr="A person with a device attached to his back&#10;&#10;Description automatically generated">
            <a:extLst>
              <a:ext uri="{FF2B5EF4-FFF2-40B4-BE49-F238E27FC236}">
                <a16:creationId xmlns:a16="http://schemas.microsoft.com/office/drawing/2014/main" id="{5322F1EE-4854-0288-525E-3C1F65593577}"/>
              </a:ext>
            </a:extLst>
          </p:cNvPr>
          <p:cNvPicPr>
            <a:picLocks noChangeAspect="1"/>
          </p:cNvPicPr>
          <p:nvPr/>
        </p:nvPicPr>
        <p:blipFill>
          <a:blip r:embed="rId4"/>
          <a:stretch>
            <a:fillRect/>
          </a:stretch>
        </p:blipFill>
        <p:spPr>
          <a:xfrm>
            <a:off x="3719247" y="881692"/>
            <a:ext cx="4138454" cy="2328570"/>
          </a:xfrm>
          <a:prstGeom prst="rect">
            <a:avLst/>
          </a:prstGeom>
          <a:ln w="38100">
            <a:solidFill>
              <a:schemeClr val="tx1"/>
            </a:solidFill>
          </a:ln>
        </p:spPr>
      </p:pic>
      <p:pic>
        <p:nvPicPr>
          <p:cNvPr id="9" name="Picture 8" descr="A person holding a yellow container&#10;&#10;Description automatically generated">
            <a:extLst>
              <a:ext uri="{FF2B5EF4-FFF2-40B4-BE49-F238E27FC236}">
                <a16:creationId xmlns:a16="http://schemas.microsoft.com/office/drawing/2014/main" id="{7C60E0C9-D94C-DE66-ACFE-549D97CC0A86}"/>
              </a:ext>
            </a:extLst>
          </p:cNvPr>
          <p:cNvPicPr>
            <a:picLocks noChangeAspect="1"/>
          </p:cNvPicPr>
          <p:nvPr/>
        </p:nvPicPr>
        <p:blipFill>
          <a:blip r:embed="rId5"/>
          <a:stretch>
            <a:fillRect/>
          </a:stretch>
        </p:blipFill>
        <p:spPr>
          <a:xfrm>
            <a:off x="3719247" y="3210262"/>
            <a:ext cx="4138454" cy="2328570"/>
          </a:xfrm>
          <a:prstGeom prst="rect">
            <a:avLst/>
          </a:prstGeom>
          <a:ln w="38100">
            <a:solidFill>
              <a:schemeClr val="tx1"/>
            </a:solidFill>
          </a:ln>
        </p:spPr>
      </p:pic>
      <p:pic>
        <p:nvPicPr>
          <p:cNvPr id="11" name="Picture 10" descr="A person holding a yellow container&#10;&#10;Description automatically generated">
            <a:extLst>
              <a:ext uri="{FF2B5EF4-FFF2-40B4-BE49-F238E27FC236}">
                <a16:creationId xmlns:a16="http://schemas.microsoft.com/office/drawing/2014/main" id="{7BB4C054-D960-9FCE-CB3C-59F1C5CA8983}"/>
              </a:ext>
            </a:extLst>
          </p:cNvPr>
          <p:cNvPicPr>
            <a:picLocks noChangeAspect="1"/>
          </p:cNvPicPr>
          <p:nvPr/>
        </p:nvPicPr>
        <p:blipFill>
          <a:blip r:embed="rId6"/>
          <a:stretch>
            <a:fillRect/>
          </a:stretch>
        </p:blipFill>
        <p:spPr>
          <a:xfrm rot="16200000">
            <a:off x="6839339" y="1900052"/>
            <a:ext cx="4657141" cy="2620418"/>
          </a:xfrm>
          <a:prstGeom prst="rect">
            <a:avLst/>
          </a:prstGeom>
          <a:ln w="38100">
            <a:solidFill>
              <a:schemeClr val="tx1"/>
            </a:solidFill>
          </a:ln>
        </p:spPr>
      </p:pic>
      <p:sp>
        <p:nvSpPr>
          <p:cNvPr id="3" name="Oval 2">
            <a:extLst>
              <a:ext uri="{FF2B5EF4-FFF2-40B4-BE49-F238E27FC236}">
                <a16:creationId xmlns:a16="http://schemas.microsoft.com/office/drawing/2014/main" id="{AD78B81F-89A3-E032-8500-B747ED469E87}"/>
              </a:ext>
            </a:extLst>
          </p:cNvPr>
          <p:cNvSpPr/>
          <p:nvPr/>
        </p:nvSpPr>
        <p:spPr>
          <a:xfrm>
            <a:off x="2514104" y="1155914"/>
            <a:ext cx="533400" cy="708373"/>
          </a:xfrm>
          <a:prstGeom prst="ellipse">
            <a:avLst/>
          </a:prstGeom>
          <a:solidFill>
            <a:schemeClr val="bg2"/>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4" name="Oval 3">
            <a:extLst>
              <a:ext uri="{FF2B5EF4-FFF2-40B4-BE49-F238E27FC236}">
                <a16:creationId xmlns:a16="http://schemas.microsoft.com/office/drawing/2014/main" id="{AE152CA0-6C22-5661-20D4-CA0A1C05A730}"/>
              </a:ext>
            </a:extLst>
          </p:cNvPr>
          <p:cNvSpPr/>
          <p:nvPr/>
        </p:nvSpPr>
        <p:spPr>
          <a:xfrm>
            <a:off x="8787384" y="1155915"/>
            <a:ext cx="533400" cy="708373"/>
          </a:xfrm>
          <a:prstGeom prst="ellipse">
            <a:avLst/>
          </a:prstGeom>
          <a:solidFill>
            <a:schemeClr val="bg2"/>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6" name="Oval 5">
            <a:extLst>
              <a:ext uri="{FF2B5EF4-FFF2-40B4-BE49-F238E27FC236}">
                <a16:creationId xmlns:a16="http://schemas.microsoft.com/office/drawing/2014/main" id="{549488FB-1ACD-5880-52B8-045BCA90BDA7}"/>
              </a:ext>
            </a:extLst>
          </p:cNvPr>
          <p:cNvSpPr/>
          <p:nvPr/>
        </p:nvSpPr>
        <p:spPr>
          <a:xfrm>
            <a:off x="4850030" y="1337605"/>
            <a:ext cx="533400" cy="436332"/>
          </a:xfrm>
          <a:prstGeom prst="ellipse">
            <a:avLst/>
          </a:prstGeom>
          <a:solidFill>
            <a:schemeClr val="bg2"/>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8" name="Oval 7">
            <a:extLst>
              <a:ext uri="{FF2B5EF4-FFF2-40B4-BE49-F238E27FC236}">
                <a16:creationId xmlns:a16="http://schemas.microsoft.com/office/drawing/2014/main" id="{17910309-D0CE-2F50-33E3-B01B4A9914CC}"/>
              </a:ext>
            </a:extLst>
          </p:cNvPr>
          <p:cNvSpPr/>
          <p:nvPr/>
        </p:nvSpPr>
        <p:spPr>
          <a:xfrm>
            <a:off x="5116730" y="3574238"/>
            <a:ext cx="533400" cy="427364"/>
          </a:xfrm>
          <a:prstGeom prst="ellipse">
            <a:avLst/>
          </a:prstGeom>
          <a:solidFill>
            <a:schemeClr val="bg2"/>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10" name="TextBox 9">
            <a:extLst>
              <a:ext uri="{FF2B5EF4-FFF2-40B4-BE49-F238E27FC236}">
                <a16:creationId xmlns:a16="http://schemas.microsoft.com/office/drawing/2014/main" id="{7B1EDCBE-B565-1707-D742-23A1AEF5DC21}"/>
              </a:ext>
            </a:extLst>
          </p:cNvPr>
          <p:cNvSpPr txBox="1"/>
          <p:nvPr/>
        </p:nvSpPr>
        <p:spPr>
          <a:xfrm>
            <a:off x="1059259" y="932159"/>
            <a:ext cx="525162" cy="338554"/>
          </a:xfrm>
          <a:prstGeom prst="rect">
            <a:avLst/>
          </a:prstGeom>
          <a:noFill/>
        </p:spPr>
        <p:txBody>
          <a:bodyPr wrap="square" rtlCol="0">
            <a:spAutoFit/>
          </a:bodyPr>
          <a:lstStyle/>
          <a:p>
            <a:r>
              <a:rPr lang="en-US" sz="1600" b="1" dirty="0">
                <a:latin typeface="Times New Roman" panose="02020603050405020304" pitchFamily="18" charset="0"/>
                <a:cs typeface="Times New Roman" panose="02020603050405020304" pitchFamily="18" charset="0"/>
              </a:rPr>
              <a:t>(a)</a:t>
            </a:r>
          </a:p>
        </p:txBody>
      </p:sp>
      <p:sp>
        <p:nvSpPr>
          <p:cNvPr id="13" name="TextBox 12">
            <a:extLst>
              <a:ext uri="{FF2B5EF4-FFF2-40B4-BE49-F238E27FC236}">
                <a16:creationId xmlns:a16="http://schemas.microsoft.com/office/drawing/2014/main" id="{39C344C6-5554-7555-911E-1EC58B2114A7}"/>
              </a:ext>
            </a:extLst>
          </p:cNvPr>
          <p:cNvSpPr txBox="1"/>
          <p:nvPr/>
        </p:nvSpPr>
        <p:spPr>
          <a:xfrm>
            <a:off x="3758817" y="927301"/>
            <a:ext cx="525162"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(b)</a:t>
            </a:r>
          </a:p>
        </p:txBody>
      </p:sp>
      <p:sp>
        <p:nvSpPr>
          <p:cNvPr id="14" name="TextBox 13">
            <a:extLst>
              <a:ext uri="{FF2B5EF4-FFF2-40B4-BE49-F238E27FC236}">
                <a16:creationId xmlns:a16="http://schemas.microsoft.com/office/drawing/2014/main" id="{707C9FA1-8A0B-3FFF-6146-D76DF3C9340D}"/>
              </a:ext>
            </a:extLst>
          </p:cNvPr>
          <p:cNvSpPr txBox="1"/>
          <p:nvPr/>
        </p:nvSpPr>
        <p:spPr>
          <a:xfrm>
            <a:off x="3719291" y="3193914"/>
            <a:ext cx="525162"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(c)</a:t>
            </a:r>
          </a:p>
        </p:txBody>
      </p:sp>
      <p:sp>
        <p:nvSpPr>
          <p:cNvPr id="15" name="TextBox 14">
            <a:extLst>
              <a:ext uri="{FF2B5EF4-FFF2-40B4-BE49-F238E27FC236}">
                <a16:creationId xmlns:a16="http://schemas.microsoft.com/office/drawing/2014/main" id="{1B7E2233-A2D7-4915-8FF1-2E35300E09E0}"/>
              </a:ext>
            </a:extLst>
          </p:cNvPr>
          <p:cNvSpPr txBox="1"/>
          <p:nvPr/>
        </p:nvSpPr>
        <p:spPr>
          <a:xfrm>
            <a:off x="7909751" y="927301"/>
            <a:ext cx="525162" cy="338554"/>
          </a:xfrm>
          <a:prstGeom prst="rect">
            <a:avLst/>
          </a:prstGeom>
          <a:noFill/>
        </p:spPr>
        <p:txBody>
          <a:bodyPr wrap="square" rtlCol="0">
            <a:spAutoFit/>
          </a:bodyPr>
          <a:lstStyle/>
          <a:p>
            <a:r>
              <a:rPr lang="en-US" sz="1600" dirty="0">
                <a:latin typeface="Times New Roman" panose="02020603050405020304" pitchFamily="18" charset="0"/>
                <a:cs typeface="Times New Roman" panose="02020603050405020304" pitchFamily="18" charset="0"/>
              </a:rPr>
              <a:t>(d)</a:t>
            </a:r>
          </a:p>
        </p:txBody>
      </p:sp>
      <p:sp>
        <p:nvSpPr>
          <p:cNvPr id="19" name="TextBox 18">
            <a:extLst>
              <a:ext uri="{FF2B5EF4-FFF2-40B4-BE49-F238E27FC236}">
                <a16:creationId xmlns:a16="http://schemas.microsoft.com/office/drawing/2014/main" id="{0C82BE5A-A5FF-304A-59B3-40F856CC6185}"/>
              </a:ext>
            </a:extLst>
          </p:cNvPr>
          <p:cNvSpPr txBox="1"/>
          <p:nvPr/>
        </p:nvSpPr>
        <p:spPr>
          <a:xfrm>
            <a:off x="1126204" y="5801844"/>
            <a:ext cx="9938468" cy="954107"/>
          </a:xfrm>
          <a:prstGeom prst="rect">
            <a:avLst/>
          </a:prstGeom>
          <a:noFill/>
        </p:spPr>
        <p:txBody>
          <a:bodyPr wrap="square" rtlCol="0">
            <a:spAutoFit/>
          </a:bodyPr>
          <a:lstStyle/>
          <a:p>
            <a:pPr algn="ctr"/>
            <a:r>
              <a:rPr lang="en-US" sz="2800" dirty="0" err="1"/>
              <a:t>WExTeR</a:t>
            </a:r>
            <a:r>
              <a:rPr lang="en-US" sz="2800" dirty="0"/>
              <a:t> Spine reduces the load on the wearer’s back due to the transmission of forces to the thighs rather than the lower back.</a:t>
            </a:r>
          </a:p>
        </p:txBody>
      </p:sp>
      <p:sp>
        <p:nvSpPr>
          <p:cNvPr id="17" name="Slide Number Placeholder 1">
            <a:extLst>
              <a:ext uri="{FF2B5EF4-FFF2-40B4-BE49-F238E27FC236}">
                <a16:creationId xmlns:a16="http://schemas.microsoft.com/office/drawing/2014/main" id="{465CDD5D-4CF3-409D-88F2-737CF848C0B7}"/>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29177301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74B1B-CBE9-2BB1-3A43-0933EA139525}"/>
              </a:ext>
            </a:extLst>
          </p:cNvPr>
          <p:cNvSpPr>
            <a:spLocks noGrp="1"/>
          </p:cNvSpPr>
          <p:nvPr>
            <p:ph type="title"/>
          </p:nvPr>
        </p:nvSpPr>
        <p:spPr/>
        <p:txBody>
          <a:bodyPr/>
          <a:lstStyle/>
          <a:p>
            <a:r>
              <a:rPr lang="en-US" b="1" dirty="0">
                <a:solidFill>
                  <a:srgbClr val="000099"/>
                </a:solidFill>
                <a:latin typeface="+mn-lt"/>
                <a:cs typeface="Arial" panose="020B0604020202020204" pitchFamily="34" charset="0"/>
              </a:rPr>
              <a:t>Integrating </a:t>
            </a:r>
            <a:r>
              <a:rPr lang="en-US" b="1" dirty="0" err="1">
                <a:solidFill>
                  <a:srgbClr val="000099"/>
                </a:solidFill>
                <a:latin typeface="+mn-lt"/>
                <a:cs typeface="Arial" panose="020B0604020202020204" pitchFamily="34" charset="0"/>
              </a:rPr>
              <a:t>TeSSA</a:t>
            </a:r>
            <a:r>
              <a:rPr lang="en-US" b="1" dirty="0">
                <a:solidFill>
                  <a:srgbClr val="000099"/>
                </a:solidFill>
                <a:latin typeface="+mn-lt"/>
                <a:cs typeface="Arial" panose="020B0604020202020204" pitchFamily="34" charset="0"/>
              </a:rPr>
              <a:t> and </a:t>
            </a:r>
            <a:r>
              <a:rPr lang="en-US" b="1" dirty="0" err="1">
                <a:solidFill>
                  <a:srgbClr val="000099"/>
                </a:solidFill>
                <a:latin typeface="+mn-lt"/>
                <a:cs typeface="Arial" panose="020B0604020202020204" pitchFamily="34" charset="0"/>
              </a:rPr>
              <a:t>WExTeR</a:t>
            </a:r>
            <a:r>
              <a:rPr lang="en-US" b="1" dirty="0">
                <a:solidFill>
                  <a:srgbClr val="000099"/>
                </a:solidFill>
                <a:latin typeface="+mn-lt"/>
                <a:cs typeface="Arial" panose="020B0604020202020204" pitchFamily="34" charset="0"/>
              </a:rPr>
              <a:t> Spine</a:t>
            </a:r>
            <a:endParaRPr lang="en-US" dirty="0"/>
          </a:p>
        </p:txBody>
      </p:sp>
      <p:pic>
        <p:nvPicPr>
          <p:cNvPr id="8" name="Content Placeholder 4" descr="A person wearing a harness&#10;&#10;Description automatically generated">
            <a:extLst>
              <a:ext uri="{FF2B5EF4-FFF2-40B4-BE49-F238E27FC236}">
                <a16:creationId xmlns:a16="http://schemas.microsoft.com/office/drawing/2014/main" id="{A1702577-A708-718F-DDB3-9AE71421B57C}"/>
              </a:ext>
            </a:extLst>
          </p:cNvPr>
          <p:cNvPicPr>
            <a:picLocks noChangeAspect="1"/>
          </p:cNvPicPr>
          <p:nvPr/>
        </p:nvPicPr>
        <p:blipFill rotWithShape="1">
          <a:blip r:embed="rId3"/>
          <a:srcRect l="31443" r="23232"/>
          <a:stretch/>
        </p:blipFill>
        <p:spPr>
          <a:xfrm>
            <a:off x="153581" y="1690688"/>
            <a:ext cx="3093681" cy="3840480"/>
          </a:xfrm>
          <a:prstGeom prst="rect">
            <a:avLst/>
          </a:prstGeom>
          <a:ln w="38100">
            <a:solidFill>
              <a:schemeClr val="tx1"/>
            </a:solidFill>
          </a:ln>
        </p:spPr>
      </p:pic>
      <p:pic>
        <p:nvPicPr>
          <p:cNvPr id="11" name="Picture 10" descr="A person wearing a device&#10;&#10;Description automatically generated">
            <a:extLst>
              <a:ext uri="{FF2B5EF4-FFF2-40B4-BE49-F238E27FC236}">
                <a16:creationId xmlns:a16="http://schemas.microsoft.com/office/drawing/2014/main" id="{1A1EF035-9964-BDD8-9DC0-E505F2C2F53C}"/>
              </a:ext>
            </a:extLst>
          </p:cNvPr>
          <p:cNvPicPr>
            <a:picLocks noChangeAspect="1"/>
          </p:cNvPicPr>
          <p:nvPr/>
        </p:nvPicPr>
        <p:blipFill rotWithShape="1">
          <a:blip r:embed="rId4"/>
          <a:srcRect l="34477" r="26307"/>
          <a:stretch/>
        </p:blipFill>
        <p:spPr>
          <a:xfrm>
            <a:off x="3171965" y="1690688"/>
            <a:ext cx="2676666" cy="3840480"/>
          </a:xfrm>
          <a:prstGeom prst="rect">
            <a:avLst/>
          </a:prstGeom>
          <a:ln w="38100">
            <a:solidFill>
              <a:schemeClr val="tx1"/>
            </a:solidFill>
          </a:ln>
        </p:spPr>
      </p:pic>
      <p:pic>
        <p:nvPicPr>
          <p:cNvPr id="12" name="Picture 11" descr="A person wearing a machine&#10;&#10;Description automatically generated">
            <a:extLst>
              <a:ext uri="{FF2B5EF4-FFF2-40B4-BE49-F238E27FC236}">
                <a16:creationId xmlns:a16="http://schemas.microsoft.com/office/drawing/2014/main" id="{81AD8C6B-CC68-EE18-1779-99D2FBB041E2}"/>
              </a:ext>
            </a:extLst>
          </p:cNvPr>
          <p:cNvPicPr>
            <a:picLocks noChangeAspect="1"/>
          </p:cNvPicPr>
          <p:nvPr/>
        </p:nvPicPr>
        <p:blipFill rotWithShape="1">
          <a:blip r:embed="rId5"/>
          <a:srcRect r="9313"/>
          <a:stretch/>
        </p:blipFill>
        <p:spPr>
          <a:xfrm>
            <a:off x="5848631" y="1690688"/>
            <a:ext cx="6189788" cy="3840480"/>
          </a:xfrm>
          <a:prstGeom prst="rect">
            <a:avLst/>
          </a:prstGeom>
          <a:ln w="38100">
            <a:solidFill>
              <a:schemeClr val="tx1"/>
            </a:solidFill>
          </a:ln>
        </p:spPr>
      </p:pic>
      <p:sp>
        <p:nvSpPr>
          <p:cNvPr id="13" name="Oval 2">
            <a:extLst>
              <a:ext uri="{FF2B5EF4-FFF2-40B4-BE49-F238E27FC236}">
                <a16:creationId xmlns:a16="http://schemas.microsoft.com/office/drawing/2014/main" id="{5D7FB672-9F68-48C6-3FFB-231401170254}"/>
              </a:ext>
            </a:extLst>
          </p:cNvPr>
          <p:cNvSpPr/>
          <p:nvPr/>
        </p:nvSpPr>
        <p:spPr>
          <a:xfrm>
            <a:off x="1326224" y="1690688"/>
            <a:ext cx="748393" cy="562998"/>
          </a:xfrm>
          <a:custGeom>
            <a:avLst/>
            <a:gdLst>
              <a:gd name="connsiteX0" fmla="*/ 0 w 729575"/>
              <a:gd name="connsiteY0" fmla="*/ 354187 h 708373"/>
              <a:gd name="connsiteX1" fmla="*/ 364788 w 729575"/>
              <a:gd name="connsiteY1" fmla="*/ 0 h 708373"/>
              <a:gd name="connsiteX2" fmla="*/ 729576 w 729575"/>
              <a:gd name="connsiteY2" fmla="*/ 354187 h 708373"/>
              <a:gd name="connsiteX3" fmla="*/ 364788 w 729575"/>
              <a:gd name="connsiteY3" fmla="*/ 708374 h 708373"/>
              <a:gd name="connsiteX4" fmla="*/ 0 w 729575"/>
              <a:gd name="connsiteY4" fmla="*/ 354187 h 708373"/>
              <a:gd name="connsiteX0" fmla="*/ 12 w 729588"/>
              <a:gd name="connsiteY0" fmla="*/ 208273 h 562460"/>
              <a:gd name="connsiteX1" fmla="*/ 355072 w 729588"/>
              <a:gd name="connsiteY1" fmla="*/ 0 h 562460"/>
              <a:gd name="connsiteX2" fmla="*/ 729588 w 729588"/>
              <a:gd name="connsiteY2" fmla="*/ 208273 h 562460"/>
              <a:gd name="connsiteX3" fmla="*/ 364800 w 729588"/>
              <a:gd name="connsiteY3" fmla="*/ 562460 h 562460"/>
              <a:gd name="connsiteX4" fmla="*/ 12 w 729588"/>
              <a:gd name="connsiteY4" fmla="*/ 208273 h 562460"/>
              <a:gd name="connsiteX0" fmla="*/ 3726 w 734412"/>
              <a:gd name="connsiteY0" fmla="*/ 210143 h 564330"/>
              <a:gd name="connsiteX1" fmla="*/ 358786 w 734412"/>
              <a:gd name="connsiteY1" fmla="*/ 1870 h 564330"/>
              <a:gd name="connsiteX2" fmla="*/ 733302 w 734412"/>
              <a:gd name="connsiteY2" fmla="*/ 210143 h 564330"/>
              <a:gd name="connsiteX3" fmla="*/ 368514 w 734412"/>
              <a:gd name="connsiteY3" fmla="*/ 564330 h 564330"/>
              <a:gd name="connsiteX4" fmla="*/ 3726 w 734412"/>
              <a:gd name="connsiteY4" fmla="*/ 210143 h 564330"/>
              <a:gd name="connsiteX0" fmla="*/ 11865 w 748393"/>
              <a:gd name="connsiteY0" fmla="*/ 208811 h 562998"/>
              <a:gd name="connsiteX1" fmla="*/ 366925 w 748393"/>
              <a:gd name="connsiteY1" fmla="*/ 538 h 562998"/>
              <a:gd name="connsiteX2" fmla="*/ 741441 w 748393"/>
              <a:gd name="connsiteY2" fmla="*/ 208811 h 562998"/>
              <a:gd name="connsiteX3" fmla="*/ 376653 w 748393"/>
              <a:gd name="connsiteY3" fmla="*/ 562998 h 562998"/>
              <a:gd name="connsiteX4" fmla="*/ 11865 w 748393"/>
              <a:gd name="connsiteY4" fmla="*/ 208811 h 562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8393" h="562998">
                <a:moveTo>
                  <a:pt x="11865" y="208811"/>
                </a:moveTo>
                <a:cubicBezTo>
                  <a:pt x="10244" y="115068"/>
                  <a:pt x="-97189" y="-9190"/>
                  <a:pt x="366925" y="538"/>
                </a:cubicBezTo>
                <a:cubicBezTo>
                  <a:pt x="831039" y="10266"/>
                  <a:pt x="741441" y="13199"/>
                  <a:pt x="741441" y="208811"/>
                </a:cubicBezTo>
                <a:cubicBezTo>
                  <a:pt x="741441" y="404423"/>
                  <a:pt x="578120" y="562998"/>
                  <a:pt x="376653" y="562998"/>
                </a:cubicBezTo>
                <a:cubicBezTo>
                  <a:pt x="175186" y="562998"/>
                  <a:pt x="13486" y="302554"/>
                  <a:pt x="11865" y="208811"/>
                </a:cubicBezTo>
                <a:close/>
              </a:path>
            </a:pathLst>
          </a:custGeom>
          <a:solidFill>
            <a:schemeClr val="bg2"/>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sp>
        <p:nvSpPr>
          <p:cNvPr id="18" name="TextBox 17">
            <a:extLst>
              <a:ext uri="{FF2B5EF4-FFF2-40B4-BE49-F238E27FC236}">
                <a16:creationId xmlns:a16="http://schemas.microsoft.com/office/drawing/2014/main" id="{002E784B-BDD4-6E99-0D54-32F81E506868}"/>
              </a:ext>
            </a:extLst>
          </p:cNvPr>
          <p:cNvSpPr txBox="1"/>
          <p:nvPr/>
        </p:nvSpPr>
        <p:spPr>
          <a:xfrm>
            <a:off x="879397" y="5738748"/>
            <a:ext cx="9938468" cy="954107"/>
          </a:xfrm>
          <a:prstGeom prst="rect">
            <a:avLst/>
          </a:prstGeom>
          <a:noFill/>
        </p:spPr>
        <p:txBody>
          <a:bodyPr wrap="square" rtlCol="0">
            <a:spAutoFit/>
          </a:bodyPr>
          <a:lstStyle/>
          <a:p>
            <a:pPr algn="ctr"/>
            <a:r>
              <a:rPr lang="en-US" sz="2800" dirty="0" err="1"/>
              <a:t>TeSSA</a:t>
            </a:r>
            <a:r>
              <a:rPr lang="en-US" sz="2800" dirty="0"/>
              <a:t> and </a:t>
            </a:r>
            <a:r>
              <a:rPr lang="en-US" sz="2800" dirty="0" err="1"/>
              <a:t>WExTeR</a:t>
            </a:r>
            <a:r>
              <a:rPr lang="en-US" sz="2800" dirty="0"/>
              <a:t> Spine can be used together as a versatile </a:t>
            </a:r>
          </a:p>
          <a:p>
            <a:pPr algn="ctr"/>
            <a:r>
              <a:rPr lang="en-US" sz="2800" dirty="0" err="1"/>
              <a:t>exo</a:t>
            </a:r>
            <a:r>
              <a:rPr lang="en-US" sz="2800" dirty="0"/>
              <a:t>-suit that can be used for a variety of task.</a:t>
            </a:r>
          </a:p>
        </p:txBody>
      </p:sp>
      <p:sp>
        <p:nvSpPr>
          <p:cNvPr id="9" name="Slide Number Placeholder 1">
            <a:extLst>
              <a:ext uri="{FF2B5EF4-FFF2-40B4-BE49-F238E27FC236}">
                <a16:creationId xmlns:a16="http://schemas.microsoft.com/office/drawing/2014/main" id="{3840C27C-B4E4-4FAC-A58C-6E49F00CF2F7}"/>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6707076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13EB559-F7F9-85E4-AC20-6905282720D8}"/>
              </a:ext>
            </a:extLst>
          </p:cNvPr>
          <p:cNvSpPr>
            <a:spLocks noGrp="1"/>
          </p:cNvSpPr>
          <p:nvPr>
            <p:ph sz="half" idx="1"/>
          </p:nvPr>
        </p:nvSpPr>
        <p:spPr/>
        <p:txBody>
          <a:bodyPr/>
          <a:lstStyle/>
          <a:p>
            <a:r>
              <a:rPr lang="en-US" dirty="0"/>
              <a:t>Thanks!</a:t>
            </a:r>
          </a:p>
          <a:p>
            <a:pPr lvl="1"/>
            <a:r>
              <a:rPr lang="en-US" dirty="0" err="1"/>
              <a:t>EPSCoR</a:t>
            </a:r>
            <a:endParaRPr lang="en-US" dirty="0"/>
          </a:p>
          <a:p>
            <a:pPr lvl="1"/>
            <a:r>
              <a:rPr lang="en-US" dirty="0"/>
              <a:t>The University of Alabama</a:t>
            </a:r>
          </a:p>
          <a:p>
            <a:pPr lvl="1"/>
            <a:r>
              <a:rPr lang="en-US" dirty="0"/>
              <a:t>Alabama</a:t>
            </a:r>
          </a:p>
          <a:p>
            <a:r>
              <a:rPr lang="en-US" dirty="0"/>
              <a:t>Moving Forward</a:t>
            </a:r>
          </a:p>
          <a:p>
            <a:pPr lvl="1"/>
            <a:r>
              <a:rPr lang="en-US" dirty="0"/>
              <a:t>Potential business ventures</a:t>
            </a:r>
          </a:p>
          <a:p>
            <a:pPr lvl="2"/>
            <a:r>
              <a:rPr lang="en-US" dirty="0"/>
              <a:t>Mobile robotic helper</a:t>
            </a:r>
          </a:p>
          <a:p>
            <a:pPr lvl="2"/>
            <a:r>
              <a:rPr lang="en-US" dirty="0"/>
              <a:t>Exo-suits</a:t>
            </a:r>
          </a:p>
        </p:txBody>
      </p:sp>
      <p:sp>
        <p:nvSpPr>
          <p:cNvPr id="4" name="Title 1">
            <a:extLst>
              <a:ext uri="{FF2B5EF4-FFF2-40B4-BE49-F238E27FC236}">
                <a16:creationId xmlns:a16="http://schemas.microsoft.com/office/drawing/2014/main" id="{DBB295E8-C345-F98D-AED8-D6292C631D72}"/>
              </a:ext>
            </a:extLst>
          </p:cNvPr>
          <p:cNvSpPr txBox="1">
            <a:spLocks/>
          </p:cNvSpPr>
          <p:nvPr/>
        </p:nvSpPr>
        <p:spPr>
          <a:xfrm>
            <a:off x="838200" y="500062"/>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a:solidFill>
                  <a:srgbClr val="000099"/>
                </a:solidFill>
                <a:latin typeface="+mn-lt"/>
                <a:cs typeface="Arial" panose="020B0604020202020204" pitchFamily="34" charset="0"/>
              </a:rPr>
              <a:t>Giving Back</a:t>
            </a:r>
            <a:endParaRPr lang="en-US" dirty="0"/>
          </a:p>
        </p:txBody>
      </p:sp>
      <p:pic>
        <p:nvPicPr>
          <p:cNvPr id="14" name="Content Placeholder 4" descr="A person wearing a harness&#10;&#10;Description automatically generated">
            <a:extLst>
              <a:ext uri="{FF2B5EF4-FFF2-40B4-BE49-F238E27FC236}">
                <a16:creationId xmlns:a16="http://schemas.microsoft.com/office/drawing/2014/main" id="{476553B3-8332-A624-DCBF-18F3FF5786C2}"/>
              </a:ext>
            </a:extLst>
          </p:cNvPr>
          <p:cNvPicPr>
            <a:picLocks noChangeAspect="1"/>
          </p:cNvPicPr>
          <p:nvPr/>
        </p:nvPicPr>
        <p:blipFill rotWithShape="1">
          <a:blip r:embed="rId3"/>
          <a:srcRect l="31443" r="23232"/>
          <a:stretch/>
        </p:blipFill>
        <p:spPr>
          <a:xfrm>
            <a:off x="8395059" y="500062"/>
            <a:ext cx="3535636" cy="4389120"/>
          </a:xfrm>
          <a:prstGeom prst="rect">
            <a:avLst/>
          </a:prstGeom>
          <a:ln w="38100">
            <a:solidFill>
              <a:schemeClr val="tx1"/>
            </a:solidFill>
          </a:ln>
        </p:spPr>
      </p:pic>
      <p:sp>
        <p:nvSpPr>
          <p:cNvPr id="15" name="Oval 2">
            <a:extLst>
              <a:ext uri="{FF2B5EF4-FFF2-40B4-BE49-F238E27FC236}">
                <a16:creationId xmlns:a16="http://schemas.microsoft.com/office/drawing/2014/main" id="{6D131AE2-F8B6-74AE-66F5-D47F06F8E0B5}"/>
              </a:ext>
            </a:extLst>
          </p:cNvPr>
          <p:cNvSpPr/>
          <p:nvPr/>
        </p:nvSpPr>
        <p:spPr>
          <a:xfrm>
            <a:off x="9804160" y="500062"/>
            <a:ext cx="826843" cy="617310"/>
          </a:xfrm>
          <a:custGeom>
            <a:avLst/>
            <a:gdLst>
              <a:gd name="connsiteX0" fmla="*/ 0 w 729575"/>
              <a:gd name="connsiteY0" fmla="*/ 354187 h 708373"/>
              <a:gd name="connsiteX1" fmla="*/ 364788 w 729575"/>
              <a:gd name="connsiteY1" fmla="*/ 0 h 708373"/>
              <a:gd name="connsiteX2" fmla="*/ 729576 w 729575"/>
              <a:gd name="connsiteY2" fmla="*/ 354187 h 708373"/>
              <a:gd name="connsiteX3" fmla="*/ 364788 w 729575"/>
              <a:gd name="connsiteY3" fmla="*/ 708374 h 708373"/>
              <a:gd name="connsiteX4" fmla="*/ 0 w 729575"/>
              <a:gd name="connsiteY4" fmla="*/ 354187 h 708373"/>
              <a:gd name="connsiteX0" fmla="*/ 12 w 729588"/>
              <a:gd name="connsiteY0" fmla="*/ 208273 h 562460"/>
              <a:gd name="connsiteX1" fmla="*/ 355072 w 729588"/>
              <a:gd name="connsiteY1" fmla="*/ 0 h 562460"/>
              <a:gd name="connsiteX2" fmla="*/ 729588 w 729588"/>
              <a:gd name="connsiteY2" fmla="*/ 208273 h 562460"/>
              <a:gd name="connsiteX3" fmla="*/ 364800 w 729588"/>
              <a:gd name="connsiteY3" fmla="*/ 562460 h 562460"/>
              <a:gd name="connsiteX4" fmla="*/ 12 w 729588"/>
              <a:gd name="connsiteY4" fmla="*/ 208273 h 562460"/>
              <a:gd name="connsiteX0" fmla="*/ 3726 w 734412"/>
              <a:gd name="connsiteY0" fmla="*/ 210143 h 564330"/>
              <a:gd name="connsiteX1" fmla="*/ 358786 w 734412"/>
              <a:gd name="connsiteY1" fmla="*/ 1870 h 564330"/>
              <a:gd name="connsiteX2" fmla="*/ 733302 w 734412"/>
              <a:gd name="connsiteY2" fmla="*/ 210143 h 564330"/>
              <a:gd name="connsiteX3" fmla="*/ 368514 w 734412"/>
              <a:gd name="connsiteY3" fmla="*/ 564330 h 564330"/>
              <a:gd name="connsiteX4" fmla="*/ 3726 w 734412"/>
              <a:gd name="connsiteY4" fmla="*/ 210143 h 564330"/>
              <a:gd name="connsiteX0" fmla="*/ 11865 w 748393"/>
              <a:gd name="connsiteY0" fmla="*/ 208811 h 562998"/>
              <a:gd name="connsiteX1" fmla="*/ 366925 w 748393"/>
              <a:gd name="connsiteY1" fmla="*/ 538 h 562998"/>
              <a:gd name="connsiteX2" fmla="*/ 741441 w 748393"/>
              <a:gd name="connsiteY2" fmla="*/ 208811 h 562998"/>
              <a:gd name="connsiteX3" fmla="*/ 376653 w 748393"/>
              <a:gd name="connsiteY3" fmla="*/ 562998 h 562998"/>
              <a:gd name="connsiteX4" fmla="*/ 11865 w 748393"/>
              <a:gd name="connsiteY4" fmla="*/ 208811 h 562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8393" h="562998">
                <a:moveTo>
                  <a:pt x="11865" y="208811"/>
                </a:moveTo>
                <a:cubicBezTo>
                  <a:pt x="10244" y="115068"/>
                  <a:pt x="-97189" y="-9190"/>
                  <a:pt x="366925" y="538"/>
                </a:cubicBezTo>
                <a:cubicBezTo>
                  <a:pt x="831039" y="10266"/>
                  <a:pt x="741441" y="13199"/>
                  <a:pt x="741441" y="208811"/>
                </a:cubicBezTo>
                <a:cubicBezTo>
                  <a:pt x="741441" y="404423"/>
                  <a:pt x="578120" y="562998"/>
                  <a:pt x="376653" y="562998"/>
                </a:cubicBezTo>
                <a:cubicBezTo>
                  <a:pt x="175186" y="562998"/>
                  <a:pt x="13486" y="302554"/>
                  <a:pt x="11865" y="208811"/>
                </a:cubicBezTo>
                <a:close/>
              </a:path>
            </a:pathLst>
          </a:custGeom>
          <a:solidFill>
            <a:schemeClr val="bg2"/>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C4E7191D-1AE3-416A-39F7-5FADF873EFA5}"/>
              </a:ext>
            </a:extLst>
          </p:cNvPr>
          <p:cNvPicPr>
            <a:picLocks noChangeAspect="1"/>
          </p:cNvPicPr>
          <p:nvPr/>
        </p:nvPicPr>
        <p:blipFill>
          <a:blip r:embed="rId4"/>
          <a:srcRect/>
          <a:stretch/>
        </p:blipFill>
        <p:spPr>
          <a:xfrm rot="16200000" flipH="1">
            <a:off x="4554579" y="1048702"/>
            <a:ext cx="4389120" cy="3291840"/>
          </a:xfrm>
          <a:prstGeom prst="rect">
            <a:avLst/>
          </a:prstGeom>
          <a:ln w="38100">
            <a:solidFill>
              <a:schemeClr val="tx1"/>
            </a:solidFill>
          </a:ln>
        </p:spPr>
      </p:pic>
      <p:pic>
        <p:nvPicPr>
          <p:cNvPr id="10" name="Picture 9">
            <a:extLst>
              <a:ext uri="{FF2B5EF4-FFF2-40B4-BE49-F238E27FC236}">
                <a16:creationId xmlns:a16="http://schemas.microsoft.com/office/drawing/2014/main" id="{D339E026-466B-4CFF-98D8-7BA6B436E5EC}"/>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155309" y="5261390"/>
            <a:ext cx="3036691" cy="1596610"/>
          </a:xfrm>
          <a:prstGeom prst="rect">
            <a:avLst/>
          </a:prstGeom>
        </p:spPr>
      </p:pic>
      <p:pic>
        <p:nvPicPr>
          <p:cNvPr id="11" name="Picture 10" descr="A red sign with white text&#10;&#10;Description automatically generated">
            <a:extLst>
              <a:ext uri="{FF2B5EF4-FFF2-40B4-BE49-F238E27FC236}">
                <a16:creationId xmlns:a16="http://schemas.microsoft.com/office/drawing/2014/main" id="{9AE0D403-C608-480B-A033-CF226612F94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08861" y="5261390"/>
            <a:ext cx="3994486" cy="1498636"/>
          </a:xfrm>
          <a:prstGeom prst="rect">
            <a:avLst/>
          </a:prstGeom>
        </p:spPr>
      </p:pic>
      <p:pic>
        <p:nvPicPr>
          <p:cNvPr id="13" name="Picture 12" descr="A logo of a state with a sun and a map&#10;&#10;Description automatically generated">
            <a:extLst>
              <a:ext uri="{FF2B5EF4-FFF2-40B4-BE49-F238E27FC236}">
                <a16:creationId xmlns:a16="http://schemas.microsoft.com/office/drawing/2014/main" id="{15F76F03-F626-411C-B919-19EC58A07F1C}"/>
              </a:ext>
            </a:extLst>
          </p:cNvPr>
          <p:cNvPicPr>
            <a:picLocks noChangeAspect="1"/>
          </p:cNvPicPr>
          <p:nvPr/>
        </p:nvPicPr>
        <p:blipFill>
          <a:blip r:embed="rId7"/>
          <a:stretch>
            <a:fillRect/>
          </a:stretch>
        </p:blipFill>
        <p:spPr>
          <a:xfrm>
            <a:off x="4739570" y="5208693"/>
            <a:ext cx="2712861" cy="1661012"/>
          </a:xfrm>
          <a:prstGeom prst="rect">
            <a:avLst/>
          </a:prstGeom>
        </p:spPr>
      </p:pic>
    </p:spTree>
    <p:extLst>
      <p:ext uri="{BB962C8B-B14F-4D97-AF65-F5344CB8AC3E}">
        <p14:creationId xmlns:p14="http://schemas.microsoft.com/office/powerpoint/2010/main" val="183775674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94249-483A-4532-9EE8-BDC7E48DE389}"/>
              </a:ext>
            </a:extLst>
          </p:cNvPr>
          <p:cNvSpPr>
            <a:spLocks noGrp="1"/>
          </p:cNvSpPr>
          <p:nvPr>
            <p:ph type="title"/>
          </p:nvPr>
        </p:nvSpPr>
        <p:spPr/>
        <p:txBody>
          <a:bodyPr>
            <a:normAutofit/>
          </a:bodyPr>
          <a:lstStyle/>
          <a:p>
            <a:r>
              <a:rPr lang="en-US" sz="5400" b="1" dirty="0">
                <a:solidFill>
                  <a:srgbClr val="000099"/>
                </a:solidFill>
                <a:latin typeface="+mn-lt"/>
                <a:cs typeface="Arial" panose="020B0604020202020204" pitchFamily="34" charset="0"/>
              </a:rPr>
              <a:t>Questions?</a:t>
            </a:r>
          </a:p>
        </p:txBody>
      </p:sp>
      <p:pic>
        <p:nvPicPr>
          <p:cNvPr id="6" name="Content Placeholder 5" descr="A wooden elephant model on a shelf&#10;&#10;Description automatically generated">
            <a:extLst>
              <a:ext uri="{FF2B5EF4-FFF2-40B4-BE49-F238E27FC236}">
                <a16:creationId xmlns:a16="http://schemas.microsoft.com/office/drawing/2014/main" id="{8CCED7B8-4B17-A45D-7DB8-A8334390CAC0}"/>
              </a:ext>
            </a:extLst>
          </p:cNvPr>
          <p:cNvPicPr>
            <a:picLocks noGrp="1" noChangeAspect="1"/>
          </p:cNvPicPr>
          <p:nvPr>
            <p:ph sz="half" idx="1"/>
          </p:nvPr>
        </p:nvPicPr>
        <p:blipFill rotWithShape="1">
          <a:blip r:embed="rId3" cstate="print">
            <a:extLst>
              <a:ext uri="{28A0092B-C50C-407E-A947-70E740481C1C}">
                <a14:useLocalDpi xmlns:a14="http://schemas.microsoft.com/office/drawing/2010/main" val="0"/>
              </a:ext>
            </a:extLst>
          </a:blip>
          <a:srcRect t="17717" b="21537"/>
          <a:stretch/>
        </p:blipFill>
        <p:spPr>
          <a:xfrm>
            <a:off x="978041" y="1442435"/>
            <a:ext cx="10235918" cy="4663440"/>
          </a:xfrm>
          <a:effectLst>
            <a:outerShdw blurRad="63500" sx="102000" sy="102000" algn="ctr" rotWithShape="0">
              <a:prstClr val="black">
                <a:alpha val="40000"/>
              </a:prstClr>
            </a:outerShdw>
          </a:effectLst>
        </p:spPr>
      </p:pic>
      <p:sp>
        <p:nvSpPr>
          <p:cNvPr id="14" name="TextBox 13">
            <a:extLst>
              <a:ext uri="{FF2B5EF4-FFF2-40B4-BE49-F238E27FC236}">
                <a16:creationId xmlns:a16="http://schemas.microsoft.com/office/drawing/2014/main" id="{ADD147CA-28CC-425E-70AA-E3A6184A8441}"/>
              </a:ext>
            </a:extLst>
          </p:cNvPr>
          <p:cNvSpPr txBox="1"/>
          <p:nvPr/>
        </p:nvSpPr>
        <p:spPr>
          <a:xfrm>
            <a:off x="4849906" y="6138932"/>
            <a:ext cx="2492188" cy="707886"/>
          </a:xfrm>
          <a:prstGeom prst="rect">
            <a:avLst/>
          </a:prstGeom>
          <a:noFill/>
        </p:spPr>
        <p:txBody>
          <a:bodyPr wrap="square">
            <a:spAutoFit/>
          </a:bodyPr>
          <a:lstStyle/>
          <a:p>
            <a:r>
              <a:rPr lang="en-US" sz="4000" b="1" dirty="0">
                <a:solidFill>
                  <a:srgbClr val="C00000"/>
                </a:solidFill>
                <a:latin typeface="+mn-lt"/>
                <a:cs typeface="Arial" panose="020B0604020202020204" pitchFamily="34" charset="0"/>
              </a:rPr>
              <a:t>ROLL TIDE!</a:t>
            </a:r>
            <a:endParaRPr lang="en-US" sz="4000" dirty="0">
              <a:solidFill>
                <a:srgbClr val="C00000"/>
              </a:solidFill>
            </a:endParaRPr>
          </a:p>
        </p:txBody>
      </p:sp>
      <p:sp>
        <p:nvSpPr>
          <p:cNvPr id="7" name="Slide Number Placeholder 1">
            <a:extLst>
              <a:ext uri="{FF2B5EF4-FFF2-40B4-BE49-F238E27FC236}">
                <a16:creationId xmlns:a16="http://schemas.microsoft.com/office/drawing/2014/main" id="{21AAD624-2BEC-46ED-8492-D011AC19BFC3}"/>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42142990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2"/>
          <p:cNvSpPr txBox="1">
            <a:spLocks noChangeArrowheads="1"/>
          </p:cNvSpPr>
          <p:nvPr/>
        </p:nvSpPr>
        <p:spPr>
          <a:xfrm>
            <a:off x="1826154" y="534909"/>
            <a:ext cx="8539692" cy="1365222"/>
          </a:xfrm>
          <a:prstGeom prst="rect">
            <a:avLst/>
          </a:prstGeom>
        </p:spPr>
        <p:txBody>
          <a:bodyPr vert="horz" anchor="b">
            <a:noAutofit/>
          </a:bodyPr>
          <a:lstStyle>
            <a:lvl1pPr algn="l" rtl="0" eaLnBrk="1" latinLnBrk="0" hangingPunct="1">
              <a:spcBef>
                <a:spcPct val="0"/>
              </a:spcBef>
              <a:buNone/>
              <a:defRPr sz="4400" kern="1200" cap="all" baseline="0">
                <a:solidFill>
                  <a:schemeClr val="tx2"/>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b="1" i="0" u="none" strike="noStrike" kern="1200" cap="all" spc="0" normalizeH="0" baseline="0" noProof="0" dirty="0">
                <a:ln>
                  <a:noFill/>
                </a:ln>
                <a:solidFill>
                  <a:srgbClr val="4472C4"/>
                </a:solidFill>
                <a:effectLst/>
                <a:uLnTx/>
                <a:uFillTx/>
                <a:latin typeface="+mn-lt"/>
              </a:rPr>
              <a:t>VIII.   Decision</a:t>
            </a:r>
            <a:r>
              <a:rPr kumimoji="0" lang="en-US" b="1" i="0" u="none" strike="noStrike" kern="1200" cap="all" spc="300" normalizeH="0" baseline="0" noProof="0" dirty="0">
                <a:ln>
                  <a:noFill/>
                </a:ln>
                <a:solidFill>
                  <a:srgbClr val="4472C4"/>
                </a:solidFill>
                <a:effectLst/>
                <a:uLnTx/>
                <a:uFillTx/>
                <a:latin typeface="+mn-lt"/>
              </a:rPr>
              <a:t> </a:t>
            </a:r>
            <a:r>
              <a:rPr kumimoji="0" lang="en-US" b="1" i="0" u="none" strike="noStrike" kern="1200" cap="all" spc="0" normalizeH="0" baseline="0" noProof="0" dirty="0">
                <a:ln>
                  <a:noFill/>
                </a:ln>
                <a:solidFill>
                  <a:srgbClr val="4472C4"/>
                </a:solidFill>
                <a:effectLst/>
                <a:uLnTx/>
                <a:uFillTx/>
                <a:latin typeface="+mn-lt"/>
              </a:rPr>
              <a:t>ITEMS</a:t>
            </a:r>
            <a:br>
              <a:rPr kumimoji="0" lang="en-US" b="1" i="0" u="none" strike="noStrike" kern="1200" cap="all" spc="0" normalizeH="0" baseline="0" noProof="0" dirty="0">
                <a:ln>
                  <a:noFill/>
                </a:ln>
                <a:solidFill>
                  <a:srgbClr val="0070C0"/>
                </a:solidFill>
                <a:effectLst/>
                <a:uLnTx/>
                <a:uFillTx/>
                <a:latin typeface="+mn-lt"/>
              </a:rPr>
            </a:br>
            <a:r>
              <a:rPr kumimoji="0" lang="en-US" b="1" i="0" u="none" strike="noStrike" kern="1200" cap="all" spc="0" normalizeH="0" baseline="0" noProof="0" dirty="0">
                <a:ln>
                  <a:noFill/>
                </a:ln>
                <a:solidFill>
                  <a:srgbClr val="00B0F0"/>
                </a:solidFill>
                <a:effectLst/>
                <a:uLnTx/>
                <a:uFillTx/>
                <a:latin typeface="Tw Cen MT"/>
                <a:ea typeface="+mj-ea"/>
                <a:cs typeface="+mj-cs"/>
              </a:rPr>
              <a:t> </a:t>
            </a:r>
            <a:endParaRPr kumimoji="0" lang="en-US" b="0" i="0" u="none" strike="noStrike" kern="1200" cap="all" spc="0" normalizeH="0" baseline="0" noProof="0" dirty="0">
              <a:ln>
                <a:noFill/>
              </a:ln>
              <a:solidFill>
                <a:srgbClr val="4F271C"/>
              </a:solidFill>
              <a:effectLst/>
              <a:uLnTx/>
              <a:uFillTx/>
              <a:latin typeface="Tw Cen MT"/>
              <a:ea typeface="+mj-ea"/>
              <a:cs typeface="+mj-cs"/>
            </a:endParaRPr>
          </a:p>
        </p:txBody>
      </p:sp>
      <p:pic>
        <p:nvPicPr>
          <p:cNvPr id="8194" name="Picture 2" descr="See the source image">
            <a:extLst>
              <a:ext uri="{FF2B5EF4-FFF2-40B4-BE49-F238E27FC236}">
                <a16:creationId xmlns:a16="http://schemas.microsoft.com/office/drawing/2014/main" id="{AEDDD4B3-42D8-4802-B57C-ACA62E7FC9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38421" y="2000663"/>
            <a:ext cx="4715159" cy="3143439"/>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4" name="Slide Number Placeholder 1">
            <a:extLst>
              <a:ext uri="{FF2B5EF4-FFF2-40B4-BE49-F238E27FC236}">
                <a16:creationId xmlns:a16="http://schemas.microsoft.com/office/drawing/2014/main" id="{2644D670-D0A9-40C2-BF1B-26D9F0EF3043}"/>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94004177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077B0D6B-9EDA-42B5-A963-13B2F60C039B}"/>
              </a:ext>
            </a:extLst>
          </p:cNvPr>
          <p:cNvSpPr txBox="1"/>
          <p:nvPr/>
        </p:nvSpPr>
        <p:spPr>
          <a:xfrm>
            <a:off x="2469856" y="1357243"/>
            <a:ext cx="7252289" cy="584775"/>
          </a:xfrm>
          <a:prstGeom prst="rect">
            <a:avLst/>
          </a:prstGeom>
          <a:noFill/>
        </p:spPr>
        <p:txBody>
          <a:bodyPr wrap="square">
            <a:spAutoFit/>
          </a:bodyPr>
          <a:lstStyle/>
          <a:p>
            <a:pPr marR="0" lvl="0" algn="ctr" defTabSz="457200" rtl="0" eaLnBrk="1" fontAlgn="auto" latinLnBrk="0" hangingPunct="1">
              <a:lnSpc>
                <a:spcPct val="100000"/>
              </a:lnSpc>
              <a:spcBef>
                <a:spcPts val="0"/>
              </a:spcBef>
              <a:spcAft>
                <a:spcPts val="0"/>
              </a:spcAft>
              <a:buClrTx/>
              <a:buSzTx/>
              <a:buFontTx/>
              <a:buNone/>
              <a:tabLst>
                <a:tab pos="27432" algn="l"/>
                <a:tab pos="-1731873600" algn="l"/>
                <a:tab pos="6542532" algn="r"/>
              </a:tabLst>
              <a:defRPr/>
            </a:pPr>
            <a:r>
              <a:rPr kumimoji="0" lang="en-US" sz="3200" b="0" i="1" u="none" strike="noStrike" kern="1400" cap="none" spc="0" normalizeH="0" baseline="0" noProof="0" dirty="0">
                <a:ln>
                  <a:noFill/>
                </a:ln>
                <a:solidFill>
                  <a:srgbClr val="4472C4"/>
                </a:solidFill>
                <a:effectLst/>
                <a:uLnTx/>
                <a:uFillTx/>
                <a:latin typeface="Calibri" panose="020F0502020204030204"/>
                <a:ea typeface="+mn-ea"/>
                <a:cs typeface="+mn-cs"/>
              </a:rPr>
              <a:t>Staff Presenter:  </a:t>
            </a:r>
            <a:r>
              <a:rPr lang="en-US" sz="3200" i="1" kern="1400" dirty="0">
                <a:solidFill>
                  <a:srgbClr val="4472C4"/>
                </a:solidFill>
                <a:latin typeface="Calibri" panose="020F0502020204030204"/>
              </a:rPr>
              <a:t>Mrs. Margaret Gunter</a:t>
            </a:r>
            <a:endParaRPr kumimoji="0" lang="en-US" sz="3200" b="0" i="1" u="none" strike="noStrike" kern="1400" cap="none" spc="0" normalizeH="0" baseline="0" noProof="0" dirty="0">
              <a:ln>
                <a:noFill/>
              </a:ln>
              <a:solidFill>
                <a:srgbClr val="4472C4"/>
              </a:solidFill>
              <a:effectLst/>
              <a:uLnTx/>
              <a:uFillTx/>
              <a:latin typeface="Calibri" panose="020F0502020204030204"/>
              <a:ea typeface="+mn-ea"/>
              <a:cs typeface="+mn-cs"/>
            </a:endParaRPr>
          </a:p>
        </p:txBody>
      </p:sp>
      <p:pic>
        <p:nvPicPr>
          <p:cNvPr id="5" name="Picture 2">
            <a:extLst>
              <a:ext uri="{FF2B5EF4-FFF2-40B4-BE49-F238E27FC236}">
                <a16:creationId xmlns:a16="http://schemas.microsoft.com/office/drawing/2014/main" id="{E5A8832A-0328-44DC-9B28-62114D674BF4}"/>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6702" r="1078"/>
          <a:stretch/>
        </p:blipFill>
        <p:spPr bwMode="auto">
          <a:xfrm>
            <a:off x="2369416" y="2104876"/>
            <a:ext cx="3368951" cy="4480560"/>
          </a:xfrm>
          <a:prstGeom prst="rect">
            <a:avLst/>
          </a:prstGeom>
          <a:noFill/>
          <a:ln>
            <a:noFill/>
          </a:ln>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676A55"/>
                </a:solidFill>
              </a14:hiddenFill>
            </a:ext>
            <a:ext uri="{91240B29-F687-4F45-9708-019B960494DF}">
              <a14:hiddenLine xmlns:a14="http://schemas.microsoft.com/office/drawing/2010/main" w="25400" algn="ctr">
                <a:solidFill>
                  <a:srgbClr val="000000"/>
                </a:solidFill>
                <a:miter lim="800000"/>
                <a:headEnd/>
                <a:tailEnd/>
              </a14:hiddenLine>
            </a:ext>
          </a:extLst>
        </p:spPr>
      </p:pic>
      <p:sp>
        <p:nvSpPr>
          <p:cNvPr id="7" name="Rectangle 2">
            <a:extLst>
              <a:ext uri="{FF2B5EF4-FFF2-40B4-BE49-F238E27FC236}">
                <a16:creationId xmlns:a16="http://schemas.microsoft.com/office/drawing/2014/main" id="{329F7DEA-18F4-48BD-9D16-2BB66E686391}"/>
              </a:ext>
            </a:extLst>
          </p:cNvPr>
          <p:cNvSpPr txBox="1">
            <a:spLocks noChangeArrowheads="1"/>
          </p:cNvSpPr>
          <p:nvPr/>
        </p:nvSpPr>
        <p:spPr>
          <a:xfrm>
            <a:off x="1524000" y="206641"/>
            <a:ext cx="9144000" cy="1030231"/>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en-US" sz="3600" b="1" dirty="0">
                <a:solidFill>
                  <a:srgbClr val="4472C4"/>
                </a:solidFill>
                <a:latin typeface="+mn-lt"/>
                <a:cs typeface="Arial" panose="020B0604020202020204" pitchFamily="34" charset="0"/>
              </a:rPr>
              <a:t>A. Annual Report:  Alabama Commission on Higher Education 2022-23 State Plan Update</a:t>
            </a:r>
          </a:p>
        </p:txBody>
      </p:sp>
      <p:sp>
        <p:nvSpPr>
          <p:cNvPr id="9" name="Slide Number Placeholder 1">
            <a:extLst>
              <a:ext uri="{FF2B5EF4-FFF2-40B4-BE49-F238E27FC236}">
                <a16:creationId xmlns:a16="http://schemas.microsoft.com/office/drawing/2014/main" id="{38327866-E470-465A-B694-9F34A9B6F733}"/>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pic>
        <p:nvPicPr>
          <p:cNvPr id="11" name="Picture 10">
            <a:extLst>
              <a:ext uri="{FF2B5EF4-FFF2-40B4-BE49-F238E27FC236}">
                <a16:creationId xmlns:a16="http://schemas.microsoft.com/office/drawing/2014/main" id="{4A87A00E-DB51-4031-A99E-8CED6CCE306A}"/>
              </a:ext>
            </a:extLst>
          </p:cNvPr>
          <p:cNvPicPr>
            <a:picLocks/>
          </p:cNvPicPr>
          <p:nvPr/>
        </p:nvPicPr>
        <p:blipFill rotWithShape="1">
          <a:blip r:embed="rId3"/>
          <a:srcRect l="2903" r="1770"/>
          <a:stretch/>
        </p:blipFill>
        <p:spPr>
          <a:xfrm>
            <a:off x="5997421" y="2104876"/>
            <a:ext cx="3792628" cy="4480560"/>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48233851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EE75A-A16A-4833-B4C6-701BE097C8F7}"/>
              </a:ext>
            </a:extLst>
          </p:cNvPr>
          <p:cNvSpPr txBox="1">
            <a:spLocks/>
          </p:cNvSpPr>
          <p:nvPr/>
        </p:nvSpPr>
        <p:spPr>
          <a:xfrm>
            <a:off x="640108" y="269706"/>
            <a:ext cx="10911785" cy="604427"/>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600" b="1" dirty="0">
                <a:solidFill>
                  <a:srgbClr val="4472C4"/>
                </a:solidFill>
                <a:latin typeface="+mn-lt"/>
                <a:cs typeface="Arial" panose="020B0604020202020204" pitchFamily="34" charset="0"/>
              </a:rPr>
              <a:t>Historic State Support for Public Education</a:t>
            </a:r>
          </a:p>
        </p:txBody>
      </p:sp>
      <p:sp>
        <p:nvSpPr>
          <p:cNvPr id="3" name="Rectangle 2">
            <a:extLst>
              <a:ext uri="{FF2B5EF4-FFF2-40B4-BE49-F238E27FC236}">
                <a16:creationId xmlns:a16="http://schemas.microsoft.com/office/drawing/2014/main" id="{689C3045-91C2-4EDD-B4E4-E7DAFE043D52}"/>
              </a:ext>
            </a:extLst>
          </p:cNvPr>
          <p:cNvSpPr/>
          <p:nvPr/>
        </p:nvSpPr>
        <p:spPr>
          <a:xfrm>
            <a:off x="1331208" y="1428452"/>
            <a:ext cx="5397584" cy="4001095"/>
          </a:xfrm>
          <a:prstGeom prst="rect">
            <a:avLst/>
          </a:prstGeom>
        </p:spPr>
        <p:txBody>
          <a:bodyPr wrap="square">
            <a:spAutoFit/>
          </a:bodyPr>
          <a:lstStyle/>
          <a:p>
            <a:pPr marL="285750" indent="-285750">
              <a:lnSpc>
                <a:spcPct val="150000"/>
              </a:lnSpc>
              <a:spcAft>
                <a:spcPts val="1200"/>
              </a:spcAft>
              <a:buFont typeface="Arial" panose="020B0604020202020204" pitchFamily="34" charset="0"/>
              <a:buChar char="•"/>
            </a:pPr>
            <a:r>
              <a:rPr lang="en-US" sz="3600" dirty="0"/>
              <a:t>$8.8 billion for education</a:t>
            </a:r>
          </a:p>
          <a:p>
            <a:pPr marL="285750" indent="-285750">
              <a:spcAft>
                <a:spcPts val="1200"/>
              </a:spcAft>
              <a:buFont typeface="Arial" panose="020B0604020202020204" pitchFamily="34" charset="0"/>
              <a:buChar char="•"/>
            </a:pPr>
            <a:r>
              <a:rPr lang="en-US" sz="3600" dirty="0"/>
              <a:t>More Money for Student Aid Programs</a:t>
            </a:r>
          </a:p>
          <a:p>
            <a:pPr marL="285750" indent="-285750">
              <a:buFont typeface="Arial" panose="020B0604020202020204" pitchFamily="34" charset="0"/>
              <a:buChar char="•"/>
            </a:pPr>
            <a:r>
              <a:rPr lang="en-US" sz="3600" dirty="0"/>
              <a:t>Financial Incentive for Adult Learners to Complete Degrees</a:t>
            </a:r>
          </a:p>
        </p:txBody>
      </p:sp>
      <p:pic>
        <p:nvPicPr>
          <p:cNvPr id="5" name="Picture 4">
            <a:extLst>
              <a:ext uri="{FF2B5EF4-FFF2-40B4-BE49-F238E27FC236}">
                <a16:creationId xmlns:a16="http://schemas.microsoft.com/office/drawing/2014/main" id="{E54BD13F-6D39-4834-B180-F61E2694292D}"/>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18333"/>
          <a:stretch/>
        </p:blipFill>
        <p:spPr>
          <a:xfrm>
            <a:off x="7029507" y="1576170"/>
            <a:ext cx="3359020" cy="4114800"/>
          </a:xfrm>
          <a:prstGeom prst="rect">
            <a:avLst/>
          </a:prstGeom>
          <a:effectLst>
            <a:outerShdw blurRad="63500" sx="102000" sy="102000" algn="ctr" rotWithShape="0">
              <a:prstClr val="black">
                <a:alpha val="40000"/>
              </a:prstClr>
            </a:outerShdw>
          </a:effectLst>
        </p:spPr>
      </p:pic>
      <p:sp>
        <p:nvSpPr>
          <p:cNvPr id="6" name="Slide Number Placeholder 1">
            <a:extLst>
              <a:ext uri="{FF2B5EF4-FFF2-40B4-BE49-F238E27FC236}">
                <a16:creationId xmlns:a16="http://schemas.microsoft.com/office/drawing/2014/main" id="{89D1D29B-D337-4ED0-A3D2-0F953347DA30}"/>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64300671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5EB23-E0DF-4356-8BC3-B8897B307B01}"/>
              </a:ext>
            </a:extLst>
          </p:cNvPr>
          <p:cNvSpPr>
            <a:spLocks noGrp="1"/>
          </p:cNvSpPr>
          <p:nvPr>
            <p:ph type="title"/>
          </p:nvPr>
        </p:nvSpPr>
        <p:spPr>
          <a:xfrm>
            <a:off x="838200" y="259620"/>
            <a:ext cx="10515600" cy="641639"/>
          </a:xfrm>
        </p:spPr>
        <p:txBody>
          <a:bodyPr>
            <a:normAutofit/>
          </a:bodyPr>
          <a:lstStyle/>
          <a:p>
            <a:pPr algn="ctr"/>
            <a:r>
              <a:rPr lang="en-US" sz="3600" b="1" dirty="0">
                <a:solidFill>
                  <a:srgbClr val="4472C4"/>
                </a:solidFill>
                <a:latin typeface="+mn-lt"/>
              </a:rPr>
              <a:t>ACHE Agenda Focuses on Students</a:t>
            </a:r>
            <a:endParaRPr lang="en-US" sz="3600" dirty="0">
              <a:solidFill>
                <a:srgbClr val="4472C4"/>
              </a:solidFill>
              <a:latin typeface="+mn-lt"/>
            </a:endParaRPr>
          </a:p>
        </p:txBody>
      </p:sp>
      <p:sp>
        <p:nvSpPr>
          <p:cNvPr id="3" name="Content Placeholder 2">
            <a:extLst>
              <a:ext uri="{FF2B5EF4-FFF2-40B4-BE49-F238E27FC236}">
                <a16:creationId xmlns:a16="http://schemas.microsoft.com/office/drawing/2014/main" id="{3C5B406F-315E-4B22-8D20-72ACBD89EBBF}"/>
              </a:ext>
            </a:extLst>
          </p:cNvPr>
          <p:cNvSpPr>
            <a:spLocks noGrp="1"/>
          </p:cNvSpPr>
          <p:nvPr>
            <p:ph idx="1"/>
          </p:nvPr>
        </p:nvSpPr>
        <p:spPr>
          <a:xfrm>
            <a:off x="1356945" y="1278868"/>
            <a:ext cx="8191501" cy="2325978"/>
          </a:xfrm>
        </p:spPr>
        <p:txBody>
          <a:bodyPr>
            <a:noAutofit/>
          </a:bodyPr>
          <a:lstStyle/>
          <a:p>
            <a:pPr>
              <a:lnSpc>
                <a:spcPct val="100000"/>
              </a:lnSpc>
              <a:spcBef>
                <a:spcPts val="1500"/>
              </a:spcBef>
            </a:pPr>
            <a:r>
              <a:rPr lang="en-US" sz="3600" dirty="0"/>
              <a:t>47 New Programs of Study Approved</a:t>
            </a:r>
          </a:p>
          <a:p>
            <a:pPr>
              <a:lnSpc>
                <a:spcPct val="100000"/>
              </a:lnSpc>
              <a:spcBef>
                <a:spcPts val="1500"/>
              </a:spcBef>
            </a:pPr>
            <a:r>
              <a:rPr lang="en-US" sz="3600" dirty="0"/>
              <a:t>Legislation Passed to Benefit Students</a:t>
            </a:r>
          </a:p>
          <a:p>
            <a:pPr>
              <a:lnSpc>
                <a:spcPct val="100000"/>
              </a:lnSpc>
              <a:spcBef>
                <a:spcPts val="1500"/>
              </a:spcBef>
            </a:pPr>
            <a:r>
              <a:rPr lang="en-US" sz="3600" dirty="0"/>
              <a:t>Health Professions and Clinical Sciences Top Fields of Study</a:t>
            </a:r>
          </a:p>
          <a:p>
            <a:pPr marL="0" indent="0">
              <a:lnSpc>
                <a:spcPct val="100000"/>
              </a:lnSpc>
              <a:buNone/>
            </a:pPr>
            <a:endParaRPr lang="en-US" sz="3600" dirty="0"/>
          </a:p>
        </p:txBody>
      </p:sp>
      <p:pic>
        <p:nvPicPr>
          <p:cNvPr id="6" name="Picture 5">
            <a:extLst>
              <a:ext uri="{FF2B5EF4-FFF2-40B4-BE49-F238E27FC236}">
                <a16:creationId xmlns:a16="http://schemas.microsoft.com/office/drawing/2014/main" id="{2A7C1546-4D21-40CF-9A53-BA5FEADB810A}"/>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15442" t="17948" r="7208" b="21282"/>
          <a:stretch/>
        </p:blipFill>
        <p:spPr>
          <a:xfrm>
            <a:off x="6339255" y="3982460"/>
            <a:ext cx="4364619" cy="2286000"/>
          </a:xfrm>
          <a:prstGeom prst="rect">
            <a:avLst/>
          </a:prstGeom>
          <a:effectLst>
            <a:outerShdw blurRad="63500" sx="102000" sy="102000" algn="ctr" rotWithShape="0">
              <a:prstClr val="black">
                <a:alpha val="40000"/>
              </a:prstClr>
            </a:outerShdw>
          </a:effectLst>
        </p:spPr>
      </p:pic>
      <p:sp>
        <p:nvSpPr>
          <p:cNvPr id="5" name="Slide Number Placeholder 1">
            <a:extLst>
              <a:ext uri="{FF2B5EF4-FFF2-40B4-BE49-F238E27FC236}">
                <a16:creationId xmlns:a16="http://schemas.microsoft.com/office/drawing/2014/main" id="{38389FE3-C36E-4E46-8F82-7D8C6AC4C22D}"/>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80313674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5EB23-E0DF-4356-8BC3-B8897B307B01}"/>
              </a:ext>
            </a:extLst>
          </p:cNvPr>
          <p:cNvSpPr>
            <a:spLocks noGrp="1"/>
          </p:cNvSpPr>
          <p:nvPr>
            <p:ph type="title"/>
          </p:nvPr>
        </p:nvSpPr>
        <p:spPr>
          <a:xfrm>
            <a:off x="838200" y="250828"/>
            <a:ext cx="10515600" cy="641639"/>
          </a:xfrm>
        </p:spPr>
        <p:txBody>
          <a:bodyPr>
            <a:normAutofit/>
          </a:bodyPr>
          <a:lstStyle/>
          <a:p>
            <a:pPr algn="ctr"/>
            <a:r>
              <a:rPr lang="en-US" sz="3600" b="1" dirty="0">
                <a:solidFill>
                  <a:srgbClr val="4472C4"/>
                </a:solidFill>
                <a:latin typeface="+mn-lt"/>
              </a:rPr>
              <a:t>ACHE Special Initiatives</a:t>
            </a:r>
            <a:endParaRPr lang="en-US" sz="3600" dirty="0">
              <a:solidFill>
                <a:srgbClr val="4472C4"/>
              </a:solidFill>
              <a:latin typeface="+mn-lt"/>
            </a:endParaRPr>
          </a:p>
        </p:txBody>
      </p:sp>
      <p:sp>
        <p:nvSpPr>
          <p:cNvPr id="3" name="Content Placeholder 2">
            <a:extLst>
              <a:ext uri="{FF2B5EF4-FFF2-40B4-BE49-F238E27FC236}">
                <a16:creationId xmlns:a16="http://schemas.microsoft.com/office/drawing/2014/main" id="{3C5B406F-315E-4B22-8D20-72ACBD89EBBF}"/>
              </a:ext>
            </a:extLst>
          </p:cNvPr>
          <p:cNvSpPr>
            <a:spLocks noGrp="1"/>
          </p:cNvSpPr>
          <p:nvPr>
            <p:ph idx="1"/>
          </p:nvPr>
        </p:nvSpPr>
        <p:spPr>
          <a:xfrm>
            <a:off x="1356946" y="1340504"/>
            <a:ext cx="9527931" cy="2325978"/>
          </a:xfrm>
        </p:spPr>
        <p:txBody>
          <a:bodyPr>
            <a:noAutofit/>
          </a:bodyPr>
          <a:lstStyle/>
          <a:p>
            <a:pPr>
              <a:lnSpc>
                <a:spcPct val="100000"/>
              </a:lnSpc>
              <a:spcBef>
                <a:spcPts val="1500"/>
              </a:spcBef>
            </a:pPr>
            <a:r>
              <a:rPr lang="en-US" sz="3600" dirty="0"/>
              <a:t>National Council for State Authorization Reciprocity Agreements</a:t>
            </a:r>
          </a:p>
          <a:p>
            <a:pPr marL="0" indent="0">
              <a:lnSpc>
                <a:spcPct val="100000"/>
              </a:lnSpc>
              <a:spcBef>
                <a:spcPts val="1500"/>
              </a:spcBef>
              <a:buNone/>
            </a:pPr>
            <a:endParaRPr lang="en-US" sz="500" dirty="0"/>
          </a:p>
          <a:p>
            <a:pPr>
              <a:lnSpc>
                <a:spcPct val="100000"/>
              </a:lnSpc>
              <a:spcBef>
                <a:spcPts val="1500"/>
              </a:spcBef>
            </a:pPr>
            <a:r>
              <a:rPr lang="en-US" sz="3600" dirty="0"/>
              <a:t>Academic Common Market</a:t>
            </a:r>
          </a:p>
          <a:p>
            <a:pPr marL="0" indent="0">
              <a:lnSpc>
                <a:spcPct val="100000"/>
              </a:lnSpc>
              <a:spcBef>
                <a:spcPts val="1500"/>
              </a:spcBef>
              <a:buNone/>
            </a:pPr>
            <a:endParaRPr lang="en-US" sz="500" dirty="0"/>
          </a:p>
          <a:p>
            <a:pPr>
              <a:lnSpc>
                <a:spcPct val="100000"/>
              </a:lnSpc>
              <a:spcBef>
                <a:spcPts val="1500"/>
              </a:spcBef>
            </a:pPr>
            <a:r>
              <a:rPr lang="en-US" sz="3600" dirty="0"/>
              <a:t>Free Application for Federal Student Aid</a:t>
            </a:r>
          </a:p>
          <a:p>
            <a:pPr marL="0" indent="0">
              <a:lnSpc>
                <a:spcPct val="100000"/>
              </a:lnSpc>
              <a:spcBef>
                <a:spcPts val="1500"/>
              </a:spcBef>
              <a:buNone/>
            </a:pPr>
            <a:endParaRPr lang="en-US" sz="500" dirty="0"/>
          </a:p>
          <a:p>
            <a:pPr>
              <a:lnSpc>
                <a:spcPct val="100000"/>
              </a:lnSpc>
              <a:spcBef>
                <a:spcPts val="1500"/>
              </a:spcBef>
            </a:pPr>
            <a:r>
              <a:rPr lang="en-US" sz="3600" dirty="0"/>
              <a:t>Summer Bridge Grant Program</a:t>
            </a:r>
          </a:p>
          <a:p>
            <a:pPr marL="0" indent="0">
              <a:lnSpc>
                <a:spcPct val="100000"/>
              </a:lnSpc>
              <a:buNone/>
            </a:pPr>
            <a:endParaRPr lang="en-US" sz="3600" dirty="0"/>
          </a:p>
        </p:txBody>
      </p:sp>
      <p:sp>
        <p:nvSpPr>
          <p:cNvPr id="9" name="TextBox 8">
            <a:extLst>
              <a:ext uri="{FF2B5EF4-FFF2-40B4-BE49-F238E27FC236}">
                <a16:creationId xmlns:a16="http://schemas.microsoft.com/office/drawing/2014/main" id="{F455CB66-3433-4FAC-8FBE-B41E27229CB1}"/>
              </a:ext>
            </a:extLst>
          </p:cNvPr>
          <p:cNvSpPr txBox="1"/>
          <p:nvPr/>
        </p:nvSpPr>
        <p:spPr>
          <a:xfrm>
            <a:off x="6915870" y="3408991"/>
            <a:ext cx="2268416" cy="307777"/>
          </a:xfrm>
          <a:prstGeom prst="rect">
            <a:avLst/>
          </a:prstGeom>
          <a:noFill/>
        </p:spPr>
        <p:txBody>
          <a:bodyPr wrap="square" rtlCol="0">
            <a:spAutoFit/>
          </a:bodyPr>
          <a:lstStyle/>
          <a:p>
            <a:r>
              <a:rPr lang="en-US" sz="1400" b="1" dirty="0">
                <a:solidFill>
                  <a:srgbClr val="548235"/>
                </a:solidFill>
              </a:rPr>
              <a:t>Academic Common Market</a:t>
            </a:r>
          </a:p>
        </p:txBody>
      </p:sp>
      <p:pic>
        <p:nvPicPr>
          <p:cNvPr id="11" name="Picture 10">
            <a:extLst>
              <a:ext uri="{FF2B5EF4-FFF2-40B4-BE49-F238E27FC236}">
                <a16:creationId xmlns:a16="http://schemas.microsoft.com/office/drawing/2014/main" id="{34991368-E618-4893-B9BE-A6CD3EB17B96}"/>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35016" t="4102" r="32323" b="35641"/>
          <a:stretch/>
        </p:blipFill>
        <p:spPr>
          <a:xfrm rot="1095621">
            <a:off x="9485227" y="3698286"/>
            <a:ext cx="1098708" cy="1351274"/>
          </a:xfrm>
          <a:prstGeom prst="rect">
            <a:avLst/>
          </a:prstGeom>
        </p:spPr>
      </p:pic>
      <p:sp>
        <p:nvSpPr>
          <p:cNvPr id="12" name="TextBox 11">
            <a:extLst>
              <a:ext uri="{FF2B5EF4-FFF2-40B4-BE49-F238E27FC236}">
                <a16:creationId xmlns:a16="http://schemas.microsoft.com/office/drawing/2014/main" id="{77A51669-405B-4995-AE54-61BBF46B97BA}"/>
              </a:ext>
            </a:extLst>
          </p:cNvPr>
          <p:cNvSpPr txBox="1"/>
          <p:nvPr/>
        </p:nvSpPr>
        <p:spPr>
          <a:xfrm rot="1090143">
            <a:off x="9563345" y="4173867"/>
            <a:ext cx="1011127" cy="400110"/>
          </a:xfrm>
          <a:prstGeom prst="rect">
            <a:avLst/>
          </a:prstGeom>
          <a:noFill/>
        </p:spPr>
        <p:txBody>
          <a:bodyPr wrap="square" rtlCol="0">
            <a:spAutoFit/>
          </a:bodyPr>
          <a:lstStyle/>
          <a:p>
            <a:pPr algn="ctr"/>
            <a:r>
              <a:rPr lang="en-US" sz="2000" dirty="0"/>
              <a:t>FAFSA®</a:t>
            </a:r>
          </a:p>
        </p:txBody>
      </p:sp>
      <p:pic>
        <p:nvPicPr>
          <p:cNvPr id="7170" name="Picture 2" descr="Home">
            <a:extLst>
              <a:ext uri="{FF2B5EF4-FFF2-40B4-BE49-F238E27FC236}">
                <a16:creationId xmlns:a16="http://schemas.microsoft.com/office/drawing/2014/main" id="{B0B9A076-5A19-4F8A-A8CB-547C44C41DD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526170" y="1507906"/>
            <a:ext cx="1725434" cy="64008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AAB9833F-EB54-4B62-8A7D-4E02E69976AA}"/>
              </a:ext>
            </a:extLst>
          </p:cNvPr>
          <p:cNvPicPr>
            <a:picLocks noChangeAspect="1"/>
          </p:cNvPicPr>
          <p:nvPr/>
        </p:nvPicPr>
        <p:blipFill>
          <a:blip r:embed="rId4">
            <a:clrChange>
              <a:clrFrom>
                <a:srgbClr val="FFFFFF"/>
              </a:clrFrom>
              <a:clrTo>
                <a:srgbClr val="FFFFFF">
                  <a:alpha val="0"/>
                </a:srgbClr>
              </a:clrTo>
            </a:clrChange>
            <a:duotone>
              <a:prstClr val="black"/>
              <a:srgbClr val="548235">
                <a:tint val="45000"/>
                <a:satMod val="400000"/>
              </a:srgbClr>
            </a:duotone>
          </a:blip>
          <a:stretch>
            <a:fillRect/>
          </a:stretch>
        </p:blipFill>
        <p:spPr>
          <a:xfrm>
            <a:off x="6891027" y="2274961"/>
            <a:ext cx="2119336" cy="1205564"/>
          </a:xfrm>
          <a:prstGeom prst="rect">
            <a:avLst/>
          </a:prstGeom>
        </p:spPr>
      </p:pic>
      <p:sp>
        <p:nvSpPr>
          <p:cNvPr id="10" name="Slide Number Placeholder 1">
            <a:extLst>
              <a:ext uri="{FF2B5EF4-FFF2-40B4-BE49-F238E27FC236}">
                <a16:creationId xmlns:a16="http://schemas.microsoft.com/office/drawing/2014/main" id="{871CE01D-AD32-4B12-A512-185BF1EAA5E4}"/>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73127876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Arrow: Down 4">
            <a:extLst>
              <a:ext uri="{FF2B5EF4-FFF2-40B4-BE49-F238E27FC236}">
                <a16:creationId xmlns:a16="http://schemas.microsoft.com/office/drawing/2014/main" id="{2D65E432-3220-42B8-AE69-478626B1003D}"/>
              </a:ext>
            </a:extLst>
          </p:cNvPr>
          <p:cNvSpPr/>
          <p:nvPr/>
        </p:nvSpPr>
        <p:spPr>
          <a:xfrm rot="5400000">
            <a:off x="7139689" y="179114"/>
            <a:ext cx="914400" cy="3657600"/>
          </a:xfrm>
          <a:prstGeom prst="downArrow">
            <a:avLst/>
          </a:prstGeom>
          <a:solidFill>
            <a:srgbClr val="4472C4"/>
          </a:solidFill>
          <a:ln>
            <a:solidFill>
              <a:srgbClr val="4472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4"/>
              </a:solidFill>
            </a:endParaRPr>
          </a:p>
        </p:txBody>
      </p:sp>
      <p:sp>
        <p:nvSpPr>
          <p:cNvPr id="6" name="TextBox 5">
            <a:extLst>
              <a:ext uri="{FF2B5EF4-FFF2-40B4-BE49-F238E27FC236}">
                <a16:creationId xmlns:a16="http://schemas.microsoft.com/office/drawing/2014/main" id="{307A6005-C759-4186-9BEE-87483327EE9A}"/>
              </a:ext>
            </a:extLst>
          </p:cNvPr>
          <p:cNvSpPr txBox="1"/>
          <p:nvPr/>
        </p:nvSpPr>
        <p:spPr>
          <a:xfrm>
            <a:off x="6816569" y="1838637"/>
            <a:ext cx="2008473" cy="338554"/>
          </a:xfrm>
          <a:prstGeom prst="rect">
            <a:avLst/>
          </a:prstGeom>
          <a:noFill/>
        </p:spPr>
        <p:txBody>
          <a:bodyPr wrap="square" rtlCol="0">
            <a:spAutoFit/>
          </a:bodyPr>
          <a:lstStyle/>
          <a:p>
            <a:r>
              <a:rPr lang="en-US" sz="1600" b="1" dirty="0">
                <a:solidFill>
                  <a:schemeClr val="bg1"/>
                </a:solidFill>
              </a:rPr>
              <a:t>Total Enrollment Up</a:t>
            </a:r>
          </a:p>
        </p:txBody>
      </p:sp>
      <p:sp>
        <p:nvSpPr>
          <p:cNvPr id="9" name="Arrow: Down 8">
            <a:extLst>
              <a:ext uri="{FF2B5EF4-FFF2-40B4-BE49-F238E27FC236}">
                <a16:creationId xmlns:a16="http://schemas.microsoft.com/office/drawing/2014/main" id="{AC825D27-2781-4896-89B9-E2F032AD3965}"/>
              </a:ext>
            </a:extLst>
          </p:cNvPr>
          <p:cNvSpPr/>
          <p:nvPr/>
        </p:nvSpPr>
        <p:spPr>
          <a:xfrm rot="16200000">
            <a:off x="3768321" y="3609075"/>
            <a:ext cx="914400" cy="3657600"/>
          </a:xfrm>
          <a:prstGeom prst="downArrow">
            <a:avLst/>
          </a:prstGeom>
          <a:solidFill>
            <a:srgbClr val="4472C4"/>
          </a:solidFill>
          <a:ln>
            <a:solidFill>
              <a:srgbClr val="4472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4"/>
              </a:solidFill>
            </a:endParaRPr>
          </a:p>
        </p:txBody>
      </p:sp>
      <p:sp>
        <p:nvSpPr>
          <p:cNvPr id="10" name="TextBox 9">
            <a:extLst>
              <a:ext uri="{FF2B5EF4-FFF2-40B4-BE49-F238E27FC236}">
                <a16:creationId xmlns:a16="http://schemas.microsoft.com/office/drawing/2014/main" id="{63658014-4D9F-4D56-922B-15850E89EF00}"/>
              </a:ext>
            </a:extLst>
          </p:cNvPr>
          <p:cNvSpPr txBox="1"/>
          <p:nvPr/>
        </p:nvSpPr>
        <p:spPr>
          <a:xfrm rot="21581254">
            <a:off x="2360934" y="5249207"/>
            <a:ext cx="3406257" cy="338554"/>
          </a:xfrm>
          <a:prstGeom prst="rect">
            <a:avLst/>
          </a:prstGeom>
          <a:noFill/>
        </p:spPr>
        <p:txBody>
          <a:bodyPr wrap="square" rtlCol="0">
            <a:spAutoFit/>
          </a:bodyPr>
          <a:lstStyle/>
          <a:p>
            <a:r>
              <a:rPr lang="en-US" sz="1600" b="1" dirty="0">
                <a:solidFill>
                  <a:schemeClr val="bg1"/>
                </a:solidFill>
              </a:rPr>
              <a:t>Student Assistance Programs Increase</a:t>
            </a:r>
          </a:p>
        </p:txBody>
      </p:sp>
      <p:pic>
        <p:nvPicPr>
          <p:cNvPr id="2052" name="Picture 4">
            <a:extLst>
              <a:ext uri="{FF2B5EF4-FFF2-40B4-BE49-F238E27FC236}">
                <a16:creationId xmlns:a16="http://schemas.microsoft.com/office/drawing/2014/main" id="{1A77606E-DCB9-4F5F-84C3-EDC76680EA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789331" y="6686550"/>
            <a:ext cx="5475287" cy="2914650"/>
          </a:xfrm>
          <a:prstGeom prst="rect">
            <a:avLst/>
          </a:prstGeom>
          <a:noFill/>
          <a:ln w="25400" algn="ctr">
            <a:solidFill>
              <a:srgbClr val="05908D"/>
            </a:solidFill>
            <a:miter lim="800000"/>
            <a:headEnd/>
            <a:tailEnd/>
          </a:ln>
          <a:effectLst/>
          <a:extLst>
            <a:ext uri="{909E8E84-426E-40DD-AFC4-6F175D3DCCD1}">
              <a14:hiddenFill xmlns:a14="http://schemas.microsoft.com/office/drawing/2010/main">
                <a:solidFill>
                  <a:srgbClr val="676A55"/>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2050" name="Picture 2">
            <a:extLst>
              <a:ext uri="{FF2B5EF4-FFF2-40B4-BE49-F238E27FC236}">
                <a16:creationId xmlns:a16="http://schemas.microsoft.com/office/drawing/2014/main" id="{CCC4A79C-ACE9-4527-901D-ED1661A3ED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8021" y="970960"/>
            <a:ext cx="4898414" cy="3252388"/>
          </a:xfrm>
          <a:prstGeom prst="rect">
            <a:avLst/>
          </a:prstGeom>
          <a:noFill/>
          <a:ln w="25400" algn="ctr">
            <a:solidFill>
              <a:srgbClr val="0070C0"/>
            </a:solidFill>
            <a:miter lim="800000"/>
            <a:headEnd/>
            <a:tailEnd/>
          </a:ln>
          <a:effectLst/>
          <a:extLst>
            <a:ext uri="{909E8E84-426E-40DD-AFC4-6F175D3DCCD1}">
              <a14:hiddenFill xmlns:a14="http://schemas.microsoft.com/office/drawing/2010/main">
                <a:solidFill>
                  <a:srgbClr val="676A55"/>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pic>
      <p:sp>
        <p:nvSpPr>
          <p:cNvPr id="31" name="Text Box 28">
            <a:extLst>
              <a:ext uri="{FF2B5EF4-FFF2-40B4-BE49-F238E27FC236}">
                <a16:creationId xmlns:a16="http://schemas.microsoft.com/office/drawing/2014/main" id="{EAA5E4A3-D378-4146-B38F-7AD19341404D}"/>
              </a:ext>
            </a:extLst>
          </p:cNvPr>
          <p:cNvSpPr txBox="1">
            <a:spLocks noChangeArrowheads="1"/>
          </p:cNvSpPr>
          <p:nvPr/>
        </p:nvSpPr>
        <p:spPr bwMode="auto">
          <a:xfrm>
            <a:off x="7215272" y="6433831"/>
            <a:ext cx="4338918" cy="314325"/>
          </a:xfrm>
          <a:prstGeom prst="rect">
            <a:avLst/>
          </a:prstGeom>
          <a:noFill/>
          <a:ln>
            <a:noFill/>
          </a:ln>
          <a:effectLst/>
          <a:extLst>
            <a:ext uri="{909E8E84-426E-40DD-AFC4-6F175D3DCCD1}">
              <a14:hiddenFill xmlns:a14="http://schemas.microsoft.com/office/drawing/2010/main">
                <a:solidFill>
                  <a:srgbClr val="676A5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rgbClr val="000000"/>
                </a:solidFill>
                <a:effectLst/>
                <a:latin typeface="Calibri" panose="020F0502020204030204" pitchFamily="34" charset="0"/>
              </a:rPr>
              <a:t>Source: ACHE actual expenditures:  2020-21, 2021-22, 2022-23</a:t>
            </a:r>
            <a:endParaRPr kumimoji="0" lang="en-US" altLang="en-US" sz="1800" b="0" i="0" u="none" strike="noStrike" cap="none" normalizeH="0" baseline="0">
              <a:ln>
                <a:noFill/>
              </a:ln>
              <a:solidFill>
                <a:schemeClr val="tx1"/>
              </a:solidFill>
              <a:effectLst/>
              <a:latin typeface="Arial" panose="020B0604020202020204" pitchFamily="34" charset="0"/>
            </a:endParaRPr>
          </a:p>
        </p:txBody>
      </p:sp>
      <p:grpSp>
        <p:nvGrpSpPr>
          <p:cNvPr id="32" name="Group 29">
            <a:extLst>
              <a:ext uri="{FF2B5EF4-FFF2-40B4-BE49-F238E27FC236}">
                <a16:creationId xmlns:a16="http://schemas.microsoft.com/office/drawing/2014/main" id="{18C82E8A-CD94-421C-9DB9-1DC8DB2E877A}"/>
              </a:ext>
            </a:extLst>
          </p:cNvPr>
          <p:cNvGrpSpPr>
            <a:grpSpLocks/>
          </p:cNvGrpSpPr>
          <p:nvPr/>
        </p:nvGrpSpPr>
        <p:grpSpPr bwMode="auto">
          <a:xfrm>
            <a:off x="6260660" y="2755169"/>
            <a:ext cx="5231903" cy="3672525"/>
            <a:chOff x="107445002" y="110139480"/>
            <a:chExt cx="5586896" cy="4317349"/>
          </a:xfrm>
        </p:grpSpPr>
        <p:sp>
          <p:nvSpPr>
            <p:cNvPr id="33" name="Text Box 30">
              <a:extLst>
                <a:ext uri="{FF2B5EF4-FFF2-40B4-BE49-F238E27FC236}">
                  <a16:creationId xmlns:a16="http://schemas.microsoft.com/office/drawing/2014/main" id="{32BDF761-6BE9-4FA6-98E1-7E63BA778861}"/>
                </a:ext>
              </a:extLst>
            </p:cNvPr>
            <p:cNvSpPr txBox="1">
              <a:spLocks noChangeArrowheads="1"/>
            </p:cNvSpPr>
            <p:nvPr/>
          </p:nvSpPr>
          <p:spPr bwMode="auto">
            <a:xfrm>
              <a:off x="107445002" y="110139480"/>
              <a:ext cx="5586896" cy="568411"/>
            </a:xfrm>
            <a:prstGeom prst="rect">
              <a:avLst/>
            </a:prstGeom>
            <a:solidFill>
              <a:srgbClr val="F2F2F2"/>
            </a:solidFill>
            <a:ln w="25400" algn="ctr">
              <a:solidFill>
                <a:srgbClr val="0070C0"/>
              </a:solidFill>
              <a:miter lim="800000"/>
              <a:headEnd/>
              <a:tailEnd/>
            </a:ln>
            <a:effectLst/>
            <a:extLs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000000"/>
                  </a:solidFill>
                  <a:effectLst/>
                  <a:latin typeface="Calibri" panose="020F0502020204030204" pitchFamily="34" charset="0"/>
                </a:rPr>
                <a:t>Strategy Three</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000000"/>
                  </a:solidFill>
                  <a:effectLst/>
                  <a:latin typeface="Calibri" panose="020F0502020204030204" pitchFamily="34" charset="0"/>
                </a:rPr>
                <a:t>Monitor State Financial Aid</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pic>
          <p:nvPicPr>
            <p:cNvPr id="2079" name="Picture 31">
              <a:extLst>
                <a:ext uri="{FF2B5EF4-FFF2-40B4-BE49-F238E27FC236}">
                  <a16:creationId xmlns:a16="http://schemas.microsoft.com/office/drawing/2014/main" id="{6FD997A8-8DE1-45B0-9A44-7B32723BE81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465865" y="110767307"/>
              <a:ext cx="5545170" cy="3657837"/>
            </a:xfrm>
            <a:prstGeom prst="rect">
              <a:avLst/>
            </a:prstGeom>
            <a:noFill/>
            <a:ln w="25400" algn="ctr">
              <a:solidFill>
                <a:srgbClr val="0070C0"/>
              </a:solidFill>
              <a:miter lim="800000"/>
              <a:headEnd/>
              <a:tailEnd/>
            </a:ln>
            <a:effectLst/>
            <a:extLst>
              <a:ext uri="{909E8E84-426E-40DD-AFC4-6F175D3DCCD1}">
                <a14:hiddenFill xmlns:a14="http://schemas.microsoft.com/office/drawing/2010/main">
                  <a:solidFill>
                    <a:srgbClr val="676A55"/>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pic>
        <p:sp>
          <p:nvSpPr>
            <p:cNvPr id="34" name="Text Box 32">
              <a:extLst>
                <a:ext uri="{FF2B5EF4-FFF2-40B4-BE49-F238E27FC236}">
                  <a16:creationId xmlns:a16="http://schemas.microsoft.com/office/drawing/2014/main" id="{FA2C9CD5-2C21-439D-9A09-E46459AE2776}"/>
                </a:ext>
              </a:extLst>
            </p:cNvPr>
            <p:cNvSpPr txBox="1">
              <a:spLocks noChangeArrowheads="1"/>
            </p:cNvSpPr>
            <p:nvPr/>
          </p:nvSpPr>
          <p:spPr bwMode="auto">
            <a:xfrm rot="-3329075">
              <a:off x="107920716" y="113538612"/>
              <a:ext cx="1084241" cy="571710"/>
            </a:xfrm>
            <a:prstGeom prst="rect">
              <a:avLst/>
            </a:prstGeom>
            <a:noFill/>
            <a:ln>
              <a:noFill/>
            </a:ln>
            <a:effectLst/>
            <a:extLst>
              <a:ext uri="{909E8E84-426E-40DD-AFC4-6F175D3DCCD1}">
                <a14:hiddenFill xmlns:a14="http://schemas.microsoft.com/office/drawing/2010/main">
                  <a:solidFill>
                    <a:srgbClr val="676A5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rgbClr val="4D5040"/>
                  </a:solidFill>
                  <a:effectLst/>
                  <a:latin typeface="Calibri" panose="020F0502020204030204" pitchFamily="34" charset="0"/>
                </a:rPr>
                <a:t>Alabama Student </a:t>
              </a:r>
              <a:br>
                <a:rPr kumimoji="0" lang="en-US" altLang="en-US" sz="900" b="0" i="0" u="none" strike="noStrike" cap="none" normalizeH="0" baseline="0">
                  <a:ln>
                    <a:noFill/>
                  </a:ln>
                  <a:solidFill>
                    <a:srgbClr val="4D5040"/>
                  </a:solidFill>
                  <a:effectLst/>
                  <a:latin typeface="Calibri" panose="020F0502020204030204" pitchFamily="34" charset="0"/>
                </a:rPr>
              </a:br>
              <a:r>
                <a:rPr kumimoji="0" lang="en-US" altLang="en-US" sz="900" b="0" i="0" u="none" strike="noStrike" cap="none" normalizeH="0" baseline="0">
                  <a:ln>
                    <a:noFill/>
                  </a:ln>
                  <a:solidFill>
                    <a:srgbClr val="4D5040"/>
                  </a:solidFill>
                  <a:effectLst/>
                  <a:latin typeface="Calibri" panose="020F0502020204030204" pitchFamily="34" charset="0"/>
                </a:rPr>
                <a:t>Assistance Program</a:t>
              </a:r>
              <a:br>
                <a:rPr kumimoji="0" lang="en-US" altLang="en-US" sz="900" b="0" i="0" u="none" strike="noStrike" cap="none" normalizeH="0" baseline="0">
                  <a:ln>
                    <a:noFill/>
                  </a:ln>
                  <a:solidFill>
                    <a:srgbClr val="000000"/>
                  </a:solidFill>
                  <a:effectLst/>
                  <a:latin typeface="Calibri" panose="020F050202020403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5" name="Text Box 33">
              <a:extLst>
                <a:ext uri="{FF2B5EF4-FFF2-40B4-BE49-F238E27FC236}">
                  <a16:creationId xmlns:a16="http://schemas.microsoft.com/office/drawing/2014/main" id="{28D8FF88-C26B-44F3-9BE1-77B5ED938020}"/>
                </a:ext>
              </a:extLst>
            </p:cNvPr>
            <p:cNvSpPr txBox="1">
              <a:spLocks noChangeArrowheads="1"/>
            </p:cNvSpPr>
            <p:nvPr/>
          </p:nvSpPr>
          <p:spPr bwMode="auto">
            <a:xfrm rot="-3224015">
              <a:off x="108911666" y="113601178"/>
              <a:ext cx="1089456" cy="621846"/>
            </a:xfrm>
            <a:prstGeom prst="rect">
              <a:avLst/>
            </a:prstGeom>
            <a:noFill/>
            <a:ln>
              <a:noFill/>
            </a:ln>
            <a:effectLst/>
            <a:extLst>
              <a:ext uri="{909E8E84-426E-40DD-AFC4-6F175D3DCCD1}">
                <a14:hiddenFill xmlns:a14="http://schemas.microsoft.com/office/drawing/2010/main">
                  <a:solidFill>
                    <a:srgbClr val="676A5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4D5040"/>
                  </a:solidFill>
                  <a:effectLst/>
                  <a:latin typeface="Calibri" panose="020F0502020204030204" pitchFamily="34" charset="0"/>
                </a:rPr>
                <a:t>Alabama Student </a:t>
              </a:r>
              <a:br>
                <a:rPr kumimoji="0" lang="en-US" altLang="en-US" sz="1000" b="0" i="0" u="none" strike="noStrike" cap="none" normalizeH="0" baseline="0">
                  <a:ln>
                    <a:noFill/>
                  </a:ln>
                  <a:solidFill>
                    <a:srgbClr val="4D5040"/>
                  </a:solidFill>
                  <a:effectLst/>
                  <a:latin typeface="Calibri" panose="020F0502020204030204" pitchFamily="34" charset="0"/>
                </a:rPr>
              </a:br>
              <a:r>
                <a:rPr kumimoji="0" lang="en-US" altLang="en-US" sz="1000" b="0" i="0" u="none" strike="noStrike" cap="none" normalizeH="0" baseline="0">
                  <a:ln>
                    <a:noFill/>
                  </a:ln>
                  <a:solidFill>
                    <a:srgbClr val="4D5040"/>
                  </a:solidFill>
                  <a:effectLst/>
                  <a:latin typeface="Calibri" panose="020F0502020204030204" pitchFamily="34" charset="0"/>
                </a:rPr>
                <a:t>Grant Program</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6" name="Text Box 34">
              <a:extLst>
                <a:ext uri="{FF2B5EF4-FFF2-40B4-BE49-F238E27FC236}">
                  <a16:creationId xmlns:a16="http://schemas.microsoft.com/office/drawing/2014/main" id="{44200D8D-C361-40A7-9805-314E0424016A}"/>
                </a:ext>
              </a:extLst>
            </p:cNvPr>
            <p:cNvSpPr txBox="1">
              <a:spLocks noChangeArrowheads="1"/>
            </p:cNvSpPr>
            <p:nvPr/>
          </p:nvSpPr>
          <p:spPr bwMode="auto">
            <a:xfrm rot="-3304902">
              <a:off x="109857841" y="113536562"/>
              <a:ext cx="1194323" cy="561153"/>
            </a:xfrm>
            <a:prstGeom prst="rect">
              <a:avLst/>
            </a:prstGeom>
            <a:noFill/>
            <a:ln>
              <a:noFill/>
            </a:ln>
            <a:effectLst/>
            <a:extLst>
              <a:ext uri="{909E8E84-426E-40DD-AFC4-6F175D3DCCD1}">
                <a14:hiddenFill xmlns:a14="http://schemas.microsoft.com/office/drawing/2010/main">
                  <a:solidFill>
                    <a:srgbClr val="676A5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rgbClr val="4D5040"/>
                  </a:solidFill>
                  <a:effectLst/>
                  <a:latin typeface="Calibri" panose="020F0502020204030204" pitchFamily="34" charset="0"/>
                </a:rPr>
                <a:t>Alabama National</a:t>
              </a:r>
              <a:br>
                <a:rPr kumimoji="0" lang="en-US" altLang="en-US" sz="900" b="0" i="0" u="none" strike="noStrike" cap="none" normalizeH="0" baseline="0">
                  <a:ln>
                    <a:noFill/>
                  </a:ln>
                  <a:solidFill>
                    <a:srgbClr val="4D5040"/>
                  </a:solidFill>
                  <a:effectLst/>
                  <a:latin typeface="Calibri" panose="020F0502020204030204" pitchFamily="34" charset="0"/>
                </a:rPr>
              </a:br>
              <a:r>
                <a:rPr kumimoji="0" lang="en-US" altLang="en-US" sz="900" b="0" i="0" u="none" strike="noStrike" cap="none" normalizeH="0" baseline="0">
                  <a:ln>
                    <a:noFill/>
                  </a:ln>
                  <a:solidFill>
                    <a:srgbClr val="4D5040"/>
                  </a:solidFill>
                  <a:effectLst/>
                  <a:latin typeface="Calibri" panose="020F0502020204030204" pitchFamily="34" charset="0"/>
                </a:rPr>
                <a:t>Guard Ed. Asst. Prog.</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7" name="Text Box 35">
              <a:extLst>
                <a:ext uri="{FF2B5EF4-FFF2-40B4-BE49-F238E27FC236}">
                  <a16:creationId xmlns:a16="http://schemas.microsoft.com/office/drawing/2014/main" id="{4D4C9F1B-5D48-4888-9B9D-ED840DF95B31}"/>
                </a:ext>
              </a:extLst>
            </p:cNvPr>
            <p:cNvSpPr txBox="1">
              <a:spLocks noChangeArrowheads="1"/>
            </p:cNvSpPr>
            <p:nvPr/>
          </p:nvSpPr>
          <p:spPr bwMode="auto">
            <a:xfrm rot="-3620349">
              <a:off x="110938781" y="113509818"/>
              <a:ext cx="1089588" cy="716012"/>
            </a:xfrm>
            <a:prstGeom prst="rect">
              <a:avLst/>
            </a:prstGeom>
            <a:noFill/>
            <a:ln>
              <a:noFill/>
            </a:ln>
            <a:effectLst/>
            <a:extLst>
              <a:ext uri="{909E8E84-426E-40DD-AFC4-6F175D3DCCD1}">
                <a14:hiddenFill xmlns:a14="http://schemas.microsoft.com/office/drawing/2010/main">
                  <a:solidFill>
                    <a:srgbClr val="676A5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rgbClr val="4D5040"/>
                  </a:solidFill>
                  <a:effectLst/>
                  <a:latin typeface="Calibri" panose="020F0502020204030204" pitchFamily="34" charset="0"/>
                </a:rPr>
                <a:t>Police Officers/</a:t>
              </a:r>
              <a:br>
                <a:rPr kumimoji="0" lang="en-US" altLang="en-US" sz="900" b="0" i="0" u="none" strike="noStrike" cap="none" normalizeH="0" baseline="0">
                  <a:ln>
                    <a:noFill/>
                  </a:ln>
                  <a:solidFill>
                    <a:srgbClr val="4D5040"/>
                  </a:solidFill>
                  <a:effectLst/>
                  <a:latin typeface="Calibri" panose="020F0502020204030204" pitchFamily="34" charset="0"/>
                </a:rPr>
              </a:br>
              <a:r>
                <a:rPr kumimoji="0" lang="en-US" altLang="en-US" sz="900" b="0" i="0" u="none" strike="noStrike" cap="none" normalizeH="0" baseline="0">
                  <a:ln>
                    <a:noFill/>
                  </a:ln>
                  <a:solidFill>
                    <a:srgbClr val="4D5040"/>
                  </a:solidFill>
                  <a:effectLst/>
                  <a:latin typeface="Calibri" panose="020F0502020204030204" pitchFamily="34" charset="0"/>
                </a:rPr>
                <a:t>Firefighters Survivors </a:t>
              </a:r>
              <a:br>
                <a:rPr kumimoji="0" lang="en-US" altLang="en-US" sz="900" b="0" i="0" u="none" strike="noStrike" cap="none" normalizeH="0" baseline="0">
                  <a:ln>
                    <a:noFill/>
                  </a:ln>
                  <a:solidFill>
                    <a:srgbClr val="4D5040"/>
                  </a:solidFill>
                  <a:effectLst/>
                  <a:latin typeface="Calibri" panose="020F0502020204030204" pitchFamily="34" charset="0"/>
                </a:rPr>
              </a:br>
              <a:r>
                <a:rPr kumimoji="0" lang="en-US" altLang="en-US" sz="900" b="0" i="0" u="none" strike="noStrike" cap="none" normalizeH="0" baseline="0">
                  <a:ln>
                    <a:noFill/>
                  </a:ln>
                  <a:solidFill>
                    <a:srgbClr val="4D5040"/>
                  </a:solidFill>
                  <a:effectLst/>
                  <a:latin typeface="Calibri" panose="020F0502020204030204" pitchFamily="34" charset="0"/>
                </a:rPr>
                <a:t>  Ed. Asst. Prog.</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8" name="Text Box 36">
              <a:extLst>
                <a:ext uri="{FF2B5EF4-FFF2-40B4-BE49-F238E27FC236}">
                  <a16:creationId xmlns:a16="http://schemas.microsoft.com/office/drawing/2014/main" id="{21193A1A-494F-420D-9BB3-83327312ACCE}"/>
                </a:ext>
              </a:extLst>
            </p:cNvPr>
            <p:cNvSpPr txBox="1">
              <a:spLocks noChangeArrowheads="1"/>
            </p:cNvSpPr>
            <p:nvPr/>
          </p:nvSpPr>
          <p:spPr bwMode="auto">
            <a:xfrm rot="-3669478">
              <a:off x="111870081" y="113539421"/>
              <a:ext cx="1043557" cy="610776"/>
            </a:xfrm>
            <a:prstGeom prst="rect">
              <a:avLst/>
            </a:prstGeom>
            <a:noFill/>
            <a:ln>
              <a:noFill/>
            </a:ln>
            <a:effectLst/>
            <a:extLst>
              <a:ext uri="{909E8E84-426E-40DD-AFC4-6F175D3DCCD1}">
                <a14:hiddenFill xmlns:a14="http://schemas.microsoft.com/office/drawing/2010/main">
                  <a:solidFill>
                    <a:srgbClr val="676A5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rgbClr val="4D5040"/>
                  </a:solidFill>
                  <a:effectLst/>
                  <a:latin typeface="Calibri" panose="020F0502020204030204" pitchFamily="34" charset="0"/>
                </a:rPr>
                <a:t>Alabama Math/</a:t>
              </a:r>
              <a:br>
                <a:rPr kumimoji="0" lang="en-US" altLang="en-US" sz="900" b="0" i="0" u="none" strike="noStrike" cap="none" normalizeH="0" baseline="0">
                  <a:ln>
                    <a:noFill/>
                  </a:ln>
                  <a:solidFill>
                    <a:srgbClr val="4D5040"/>
                  </a:solidFill>
                  <a:effectLst/>
                  <a:latin typeface="Calibri" panose="020F0502020204030204" pitchFamily="34" charset="0"/>
                </a:rPr>
              </a:br>
              <a:r>
                <a:rPr kumimoji="0" lang="en-US" altLang="en-US" sz="900" b="0" i="0" u="none" strike="noStrike" cap="none" normalizeH="0" baseline="0">
                  <a:ln>
                    <a:noFill/>
                  </a:ln>
                  <a:solidFill>
                    <a:srgbClr val="4D5040"/>
                  </a:solidFill>
                  <a:effectLst/>
                  <a:latin typeface="Calibri" panose="020F0502020204030204" pitchFamily="34" charset="0"/>
                </a:rPr>
                <a:t>Science  Teacher </a:t>
              </a:r>
              <a:br>
                <a:rPr kumimoji="0" lang="en-US" altLang="en-US" sz="900" b="0" i="0" u="none" strike="noStrike" cap="none" normalizeH="0" baseline="0">
                  <a:ln>
                    <a:noFill/>
                  </a:ln>
                  <a:solidFill>
                    <a:srgbClr val="4D5040"/>
                  </a:solidFill>
                  <a:effectLst/>
                  <a:latin typeface="Calibri" panose="020F0502020204030204" pitchFamily="34" charset="0"/>
                </a:rPr>
              </a:br>
              <a:r>
                <a:rPr kumimoji="0" lang="en-US" altLang="en-US" sz="900" b="0" i="0" u="none" strike="noStrike" cap="none" normalizeH="0" baseline="0">
                  <a:ln>
                    <a:noFill/>
                  </a:ln>
                  <a:solidFill>
                    <a:srgbClr val="4D5040"/>
                  </a:solidFill>
                  <a:effectLst/>
                  <a:latin typeface="Calibri" panose="020F0502020204030204" pitchFamily="34" charset="0"/>
                </a:rPr>
                <a:t> Ed. Program</a:t>
              </a:r>
              <a:endParaRPr kumimoji="0" lang="en-US" altLang="en-US" sz="1800" b="0" i="0" u="none" strike="noStrike" cap="none" normalizeH="0" baseline="0">
                <a:ln>
                  <a:noFill/>
                </a:ln>
                <a:solidFill>
                  <a:schemeClr val="tx1"/>
                </a:solidFill>
                <a:effectLst/>
                <a:latin typeface="Arial" panose="020B0604020202020204" pitchFamily="34" charset="0"/>
              </a:endParaRPr>
            </a:p>
          </p:txBody>
        </p:sp>
      </p:grpSp>
      <p:sp>
        <p:nvSpPr>
          <p:cNvPr id="39" name="TextBox 38">
            <a:extLst>
              <a:ext uri="{FF2B5EF4-FFF2-40B4-BE49-F238E27FC236}">
                <a16:creationId xmlns:a16="http://schemas.microsoft.com/office/drawing/2014/main" id="{8AB78132-7F66-44AE-8331-C96AAC3B3262}"/>
              </a:ext>
            </a:extLst>
          </p:cNvPr>
          <p:cNvSpPr txBox="1"/>
          <p:nvPr/>
        </p:nvSpPr>
        <p:spPr>
          <a:xfrm>
            <a:off x="10042626" y="4141168"/>
            <a:ext cx="1145327" cy="368079"/>
          </a:xfrm>
          <a:prstGeom prst="rect">
            <a:avLst/>
          </a:prstGeom>
          <a:solidFill>
            <a:schemeClr val="bg1"/>
          </a:solidFill>
        </p:spPr>
        <p:txBody>
          <a:bodyPr wrap="square" rtlCol="0">
            <a:spAutoFit/>
          </a:bodyPr>
          <a:lstStyle/>
          <a:p>
            <a:endParaRPr lang="en-US" dirty="0"/>
          </a:p>
        </p:txBody>
      </p:sp>
      <p:sp>
        <p:nvSpPr>
          <p:cNvPr id="57" name="TextBox 56">
            <a:extLst>
              <a:ext uri="{FF2B5EF4-FFF2-40B4-BE49-F238E27FC236}">
                <a16:creationId xmlns:a16="http://schemas.microsoft.com/office/drawing/2014/main" id="{8ED767CC-6645-4ECC-8B20-F34527BC9416}"/>
              </a:ext>
            </a:extLst>
          </p:cNvPr>
          <p:cNvSpPr txBox="1"/>
          <p:nvPr/>
        </p:nvSpPr>
        <p:spPr>
          <a:xfrm>
            <a:off x="28351" y="206475"/>
            <a:ext cx="12135299" cy="954107"/>
          </a:xfrm>
          <a:prstGeom prst="rect">
            <a:avLst/>
          </a:prstGeom>
          <a:noFill/>
        </p:spPr>
        <p:txBody>
          <a:bodyPr wrap="square" rtlCol="0">
            <a:spAutoFit/>
          </a:bodyPr>
          <a:lstStyle/>
          <a:p>
            <a:pPr algn="ctr"/>
            <a:r>
              <a:rPr lang="en-US" sz="3600" b="1" dirty="0">
                <a:solidFill>
                  <a:srgbClr val="4472C4"/>
                </a:solidFill>
              </a:rPr>
              <a:t>Priority One: Improving Access</a:t>
            </a:r>
            <a:endParaRPr lang="en-US" sz="3600" dirty="0">
              <a:solidFill>
                <a:srgbClr val="4472C4"/>
              </a:solidFill>
            </a:endParaRPr>
          </a:p>
          <a:p>
            <a:pPr algn="ctr"/>
            <a:endParaRPr lang="en-US" sz="2000" dirty="0">
              <a:solidFill>
                <a:srgbClr val="4472C4"/>
              </a:solidFill>
            </a:endParaRPr>
          </a:p>
        </p:txBody>
      </p:sp>
      <p:sp>
        <p:nvSpPr>
          <p:cNvPr id="50" name="Text Box 47">
            <a:extLst>
              <a:ext uri="{FF2B5EF4-FFF2-40B4-BE49-F238E27FC236}">
                <a16:creationId xmlns:a16="http://schemas.microsoft.com/office/drawing/2014/main" id="{5B28CBF9-49D4-457B-A63A-539190BCD24A}"/>
              </a:ext>
            </a:extLst>
          </p:cNvPr>
          <p:cNvSpPr txBox="1">
            <a:spLocks noChangeArrowheads="1"/>
          </p:cNvSpPr>
          <p:nvPr/>
        </p:nvSpPr>
        <p:spPr bwMode="auto">
          <a:xfrm>
            <a:off x="10845125" y="3947584"/>
            <a:ext cx="403225" cy="762000"/>
          </a:xfrm>
          <a:prstGeom prst="rect">
            <a:avLst/>
          </a:prstGeom>
          <a:noFill/>
          <a:ln>
            <a:noFill/>
          </a:ln>
          <a:effectLst/>
          <a:extLst>
            <a:ext uri="{909E8E84-426E-40DD-AFC4-6F175D3DCCD1}">
              <a14:hiddenFill xmlns:a14="http://schemas.microsoft.com/office/drawing/2010/main">
                <a:solidFill>
                  <a:srgbClr val="676A5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rgbClr val="000000"/>
                </a:solidFill>
                <a:effectLst/>
                <a:latin typeface="Calibri" panose="020F0502020204030204" pitchFamily="34" charset="0"/>
              </a:rPr>
              <a:t>2021</a:t>
            </a:r>
          </a:p>
          <a:p>
            <a:pPr marL="0" marR="0" lvl="0" indent="0" algn="l" defTabSz="914400" rtl="0" eaLnBrk="0" fontAlgn="base" latinLnBrk="0" hangingPunct="0">
              <a:lnSpc>
                <a:spcPts val="800"/>
              </a:lnSpc>
              <a:spcBef>
                <a:spcPct val="0"/>
              </a:spcBef>
              <a:spcAft>
                <a:spcPct val="0"/>
              </a:spcAft>
              <a:buClrTx/>
              <a:buSzTx/>
              <a:buFontTx/>
              <a:buNone/>
              <a:tabLst/>
            </a:pPr>
            <a:endParaRPr kumimoji="0" lang="en-US" altLang="en-US"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rgbClr val="000000"/>
                </a:solidFill>
                <a:effectLst/>
                <a:latin typeface="Calibri" panose="020F0502020204030204" pitchFamily="34" charset="0"/>
              </a:rPr>
              <a:t>2022</a:t>
            </a:r>
          </a:p>
          <a:p>
            <a:pPr marL="0" marR="0" lvl="0" indent="0" algn="l" defTabSz="914400" rtl="0" eaLnBrk="0" fontAlgn="base" latinLnBrk="0" hangingPunct="0">
              <a:lnSpc>
                <a:spcPts val="1000"/>
              </a:lnSpc>
              <a:spcBef>
                <a:spcPct val="0"/>
              </a:spcBef>
              <a:spcAft>
                <a:spcPct val="0"/>
              </a:spcAft>
              <a:buClrTx/>
              <a:buSzTx/>
              <a:buFontTx/>
              <a:buNone/>
              <a:tabLst/>
            </a:pPr>
            <a:endParaRPr kumimoji="0" lang="en-US" altLang="en-US"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rgbClr val="000000"/>
                </a:solidFill>
                <a:effectLst/>
                <a:latin typeface="Calibri" panose="020F0502020204030204" pitchFamily="34" charset="0"/>
              </a:rPr>
              <a:t>2023</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pSp>
        <p:nvGrpSpPr>
          <p:cNvPr id="51" name="Group 48">
            <a:extLst>
              <a:ext uri="{FF2B5EF4-FFF2-40B4-BE49-F238E27FC236}">
                <a16:creationId xmlns:a16="http://schemas.microsoft.com/office/drawing/2014/main" id="{366D05B8-9201-45BD-BB3C-FA44FD14EC1D}"/>
              </a:ext>
            </a:extLst>
          </p:cNvPr>
          <p:cNvGrpSpPr>
            <a:grpSpLocks/>
          </p:cNvGrpSpPr>
          <p:nvPr/>
        </p:nvGrpSpPr>
        <p:grpSpPr bwMode="auto">
          <a:xfrm>
            <a:off x="10636580" y="4010290"/>
            <a:ext cx="130175" cy="636587"/>
            <a:chOff x="113303316" y="111773789"/>
            <a:chExt cx="130628" cy="636450"/>
          </a:xfrm>
        </p:grpSpPr>
        <p:sp>
          <p:nvSpPr>
            <p:cNvPr id="52" name="Text Box 49">
              <a:extLst>
                <a:ext uri="{FF2B5EF4-FFF2-40B4-BE49-F238E27FC236}">
                  <a16:creationId xmlns:a16="http://schemas.microsoft.com/office/drawing/2014/main" id="{00440911-7A92-40BE-A69B-3699CE030973}"/>
                </a:ext>
              </a:extLst>
            </p:cNvPr>
            <p:cNvSpPr txBox="1">
              <a:spLocks noChangeArrowheads="1"/>
            </p:cNvSpPr>
            <p:nvPr/>
          </p:nvSpPr>
          <p:spPr bwMode="auto">
            <a:xfrm>
              <a:off x="113303316" y="111773789"/>
              <a:ext cx="130628" cy="91439"/>
            </a:xfrm>
            <a:prstGeom prst="rect">
              <a:avLst/>
            </a:prstGeom>
            <a:solidFill>
              <a:srgbClr val="3A60A5"/>
            </a:solidFill>
            <a:ln>
              <a:noFill/>
            </a:ln>
            <a:effectLst/>
            <a:extLs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3" name="Text Box 50">
              <a:extLst>
                <a:ext uri="{FF2B5EF4-FFF2-40B4-BE49-F238E27FC236}">
                  <a16:creationId xmlns:a16="http://schemas.microsoft.com/office/drawing/2014/main" id="{D4FAC538-DF4C-471D-A7D1-B04DFD930067}"/>
                </a:ext>
              </a:extLst>
            </p:cNvPr>
            <p:cNvSpPr txBox="1">
              <a:spLocks noChangeArrowheads="1"/>
            </p:cNvSpPr>
            <p:nvPr/>
          </p:nvSpPr>
          <p:spPr bwMode="auto">
            <a:xfrm>
              <a:off x="113303316" y="112040490"/>
              <a:ext cx="130628" cy="91439"/>
            </a:xfrm>
            <a:prstGeom prst="rect">
              <a:avLst/>
            </a:prstGeom>
            <a:solidFill>
              <a:srgbClr val="ED7D31"/>
            </a:solidFill>
            <a:ln>
              <a:noFill/>
            </a:ln>
            <a:effectLst/>
            <a:extLs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4" name="Text Box 51">
              <a:extLst>
                <a:ext uri="{FF2B5EF4-FFF2-40B4-BE49-F238E27FC236}">
                  <a16:creationId xmlns:a16="http://schemas.microsoft.com/office/drawing/2014/main" id="{D3368766-AB97-49B3-BB4A-754C032BDA79}"/>
                </a:ext>
              </a:extLst>
            </p:cNvPr>
            <p:cNvSpPr txBox="1">
              <a:spLocks noChangeArrowheads="1"/>
            </p:cNvSpPr>
            <p:nvPr/>
          </p:nvSpPr>
          <p:spPr bwMode="auto">
            <a:xfrm>
              <a:off x="113303316" y="112318800"/>
              <a:ext cx="130628" cy="91439"/>
            </a:xfrm>
            <a:prstGeom prst="rect">
              <a:avLst/>
            </a:prstGeom>
            <a:solidFill>
              <a:srgbClr val="A5A5A5"/>
            </a:solidFill>
            <a:ln>
              <a:noFill/>
            </a:ln>
            <a:effectLst/>
            <a:extLs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grpSp>
      <p:sp>
        <p:nvSpPr>
          <p:cNvPr id="24" name="Slide Number Placeholder 1">
            <a:extLst>
              <a:ext uri="{FF2B5EF4-FFF2-40B4-BE49-F238E27FC236}">
                <a16:creationId xmlns:a16="http://schemas.microsoft.com/office/drawing/2014/main" id="{FE8D0A81-8057-4696-8432-2020AEC46C48}"/>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65565011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010F28-A8E0-4E72-9810-7FA2ABE577F7}"/>
              </a:ext>
            </a:extLst>
          </p:cNvPr>
          <p:cNvSpPr txBox="1"/>
          <p:nvPr/>
        </p:nvSpPr>
        <p:spPr>
          <a:xfrm>
            <a:off x="28351" y="204918"/>
            <a:ext cx="12135299" cy="954107"/>
          </a:xfrm>
          <a:prstGeom prst="rect">
            <a:avLst/>
          </a:prstGeom>
          <a:noFill/>
        </p:spPr>
        <p:txBody>
          <a:bodyPr wrap="square" rtlCol="0">
            <a:spAutoFit/>
          </a:bodyPr>
          <a:lstStyle/>
          <a:p>
            <a:pPr algn="ctr"/>
            <a:r>
              <a:rPr lang="en-US" sz="3600" b="1" dirty="0">
                <a:solidFill>
                  <a:srgbClr val="4472C4"/>
                </a:solidFill>
              </a:rPr>
              <a:t>Priority Two: Enhancing Student Success</a:t>
            </a:r>
            <a:endParaRPr lang="en-US" sz="3600" dirty="0">
              <a:solidFill>
                <a:srgbClr val="4472C4"/>
              </a:solidFill>
            </a:endParaRPr>
          </a:p>
          <a:p>
            <a:pPr algn="ctr"/>
            <a:endParaRPr lang="en-US" sz="2000" dirty="0">
              <a:solidFill>
                <a:srgbClr val="4472C4"/>
              </a:solidFill>
            </a:endParaRPr>
          </a:p>
        </p:txBody>
      </p:sp>
      <p:pic>
        <p:nvPicPr>
          <p:cNvPr id="3074" name="Picture 2">
            <a:extLst>
              <a:ext uri="{FF2B5EF4-FFF2-40B4-BE49-F238E27FC236}">
                <a16:creationId xmlns:a16="http://schemas.microsoft.com/office/drawing/2014/main" id="{4B1BE630-97F1-4D1D-AC9A-42A898B41E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3422" y="1058028"/>
            <a:ext cx="4865188" cy="1720101"/>
          </a:xfrm>
          <a:prstGeom prst="rect">
            <a:avLst/>
          </a:prstGeom>
          <a:noFill/>
          <a:ln w="25400" algn="ctr">
            <a:solidFill>
              <a:srgbClr val="127050"/>
            </a:solidFill>
            <a:miter lim="800000"/>
            <a:headEnd/>
            <a:tailEnd/>
          </a:ln>
          <a:effectLst/>
          <a:extLst>
            <a:ext uri="{909E8E84-426E-40DD-AFC4-6F175D3DCCD1}">
              <a14:hiddenFill xmlns:a14="http://schemas.microsoft.com/office/drawing/2010/main">
                <a:solidFill>
                  <a:srgbClr val="676A55"/>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3075" name="Picture 3">
            <a:extLst>
              <a:ext uri="{FF2B5EF4-FFF2-40B4-BE49-F238E27FC236}">
                <a16:creationId xmlns:a16="http://schemas.microsoft.com/office/drawing/2014/main" id="{7156709E-F999-4907-B059-9850613892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2343" y="3000690"/>
            <a:ext cx="5218113" cy="3473450"/>
          </a:xfrm>
          <a:prstGeom prst="rect">
            <a:avLst/>
          </a:prstGeom>
          <a:noFill/>
          <a:ln>
            <a:noFill/>
          </a:ln>
          <a:effectLst/>
          <a:extLst>
            <a:ext uri="{909E8E84-426E-40DD-AFC4-6F175D3DCCD1}">
              <a14:hiddenFill xmlns:a14="http://schemas.microsoft.com/office/drawing/2010/main">
                <a:solidFill>
                  <a:srgbClr val="676A5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
        <p:nvSpPr>
          <p:cNvPr id="9" name="Arrow: Down 8">
            <a:extLst>
              <a:ext uri="{FF2B5EF4-FFF2-40B4-BE49-F238E27FC236}">
                <a16:creationId xmlns:a16="http://schemas.microsoft.com/office/drawing/2014/main" id="{0B798771-9E47-4208-A641-12D324AA779F}"/>
              </a:ext>
            </a:extLst>
          </p:cNvPr>
          <p:cNvSpPr/>
          <p:nvPr/>
        </p:nvSpPr>
        <p:spPr>
          <a:xfrm rot="5400000">
            <a:off x="7139689" y="179114"/>
            <a:ext cx="914400" cy="3657600"/>
          </a:xfrm>
          <a:prstGeom prst="downArrow">
            <a:avLst/>
          </a:prstGeom>
          <a:solidFill>
            <a:srgbClr val="4472C4"/>
          </a:solidFill>
          <a:ln>
            <a:solidFill>
              <a:srgbClr val="4472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4"/>
              </a:solidFill>
            </a:endParaRPr>
          </a:p>
        </p:txBody>
      </p:sp>
      <p:sp>
        <p:nvSpPr>
          <p:cNvPr id="5" name="TextBox 4">
            <a:extLst>
              <a:ext uri="{FF2B5EF4-FFF2-40B4-BE49-F238E27FC236}">
                <a16:creationId xmlns:a16="http://schemas.microsoft.com/office/drawing/2014/main" id="{64D145A3-CB53-4D16-9CC9-0C5480523F13}"/>
              </a:ext>
            </a:extLst>
          </p:cNvPr>
          <p:cNvSpPr txBox="1"/>
          <p:nvPr/>
        </p:nvSpPr>
        <p:spPr>
          <a:xfrm>
            <a:off x="6495223" y="1841326"/>
            <a:ext cx="2775210" cy="338554"/>
          </a:xfrm>
          <a:prstGeom prst="rect">
            <a:avLst/>
          </a:prstGeom>
          <a:noFill/>
        </p:spPr>
        <p:txBody>
          <a:bodyPr wrap="square" rtlCol="0">
            <a:spAutoFit/>
          </a:bodyPr>
          <a:lstStyle/>
          <a:p>
            <a:r>
              <a:rPr lang="en-US" sz="1600" b="1" dirty="0">
                <a:solidFill>
                  <a:schemeClr val="bg1"/>
                </a:solidFill>
              </a:rPr>
              <a:t>www.alabamatransfers.com</a:t>
            </a:r>
          </a:p>
        </p:txBody>
      </p:sp>
      <p:sp>
        <p:nvSpPr>
          <p:cNvPr id="13" name="Arrow: Down 12">
            <a:extLst>
              <a:ext uri="{FF2B5EF4-FFF2-40B4-BE49-F238E27FC236}">
                <a16:creationId xmlns:a16="http://schemas.microsoft.com/office/drawing/2014/main" id="{462477E4-A0D4-4806-B473-A9D92A3C6F99}"/>
              </a:ext>
            </a:extLst>
          </p:cNvPr>
          <p:cNvSpPr/>
          <p:nvPr/>
        </p:nvSpPr>
        <p:spPr>
          <a:xfrm rot="16200000">
            <a:off x="3768321" y="3609075"/>
            <a:ext cx="914400" cy="3657600"/>
          </a:xfrm>
          <a:prstGeom prst="downArrow">
            <a:avLst/>
          </a:prstGeom>
          <a:solidFill>
            <a:srgbClr val="4472C4"/>
          </a:solidFill>
          <a:ln>
            <a:solidFill>
              <a:srgbClr val="4472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4"/>
              </a:solidFill>
            </a:endParaRPr>
          </a:p>
        </p:txBody>
      </p:sp>
      <p:sp>
        <p:nvSpPr>
          <p:cNvPr id="12" name="TextBox 11">
            <a:extLst>
              <a:ext uri="{FF2B5EF4-FFF2-40B4-BE49-F238E27FC236}">
                <a16:creationId xmlns:a16="http://schemas.microsoft.com/office/drawing/2014/main" id="{DE2CD73A-F4CA-4516-AAA5-FA3B4D493329}"/>
              </a:ext>
            </a:extLst>
          </p:cNvPr>
          <p:cNvSpPr txBox="1"/>
          <p:nvPr/>
        </p:nvSpPr>
        <p:spPr>
          <a:xfrm>
            <a:off x="2523524" y="5268597"/>
            <a:ext cx="3080935" cy="338554"/>
          </a:xfrm>
          <a:prstGeom prst="rect">
            <a:avLst/>
          </a:prstGeom>
          <a:noFill/>
        </p:spPr>
        <p:txBody>
          <a:bodyPr wrap="square" rtlCol="0">
            <a:spAutoFit/>
          </a:bodyPr>
          <a:lstStyle/>
          <a:p>
            <a:r>
              <a:rPr lang="en-US" sz="1600" b="1" dirty="0">
                <a:solidFill>
                  <a:schemeClr val="bg1"/>
                </a:solidFill>
              </a:rPr>
              <a:t>Increase in Reverse Transfers</a:t>
            </a:r>
          </a:p>
        </p:txBody>
      </p:sp>
      <p:sp>
        <p:nvSpPr>
          <p:cNvPr id="10" name="Slide Number Placeholder 1">
            <a:extLst>
              <a:ext uri="{FF2B5EF4-FFF2-40B4-BE49-F238E27FC236}">
                <a16:creationId xmlns:a16="http://schemas.microsoft.com/office/drawing/2014/main" id="{074CEAE2-1C3D-4963-8854-0C95C4D25E4D}"/>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3" name="TextBox 2">
            <a:extLst>
              <a:ext uri="{FF2B5EF4-FFF2-40B4-BE49-F238E27FC236}">
                <a16:creationId xmlns:a16="http://schemas.microsoft.com/office/drawing/2014/main" id="{D50E49B7-3D6C-4EE6-AF78-A712613F5D36}"/>
              </a:ext>
            </a:extLst>
          </p:cNvPr>
          <p:cNvSpPr txBox="1"/>
          <p:nvPr/>
        </p:nvSpPr>
        <p:spPr>
          <a:xfrm>
            <a:off x="481912" y="2786438"/>
            <a:ext cx="5128208" cy="830997"/>
          </a:xfrm>
          <a:prstGeom prst="rect">
            <a:avLst/>
          </a:prstGeom>
          <a:noFill/>
        </p:spPr>
        <p:txBody>
          <a:bodyPr wrap="square" rtlCol="0">
            <a:spAutoFit/>
          </a:bodyPr>
          <a:lstStyle/>
          <a:p>
            <a:pPr algn="ctr"/>
            <a:r>
              <a:rPr lang="en-US" sz="1600" dirty="0"/>
              <a:t>As of 12/5/23, </a:t>
            </a:r>
            <a:r>
              <a:rPr lang="en-US" sz="1600" i="1" dirty="0"/>
              <a:t>Alabama Transfers </a:t>
            </a:r>
            <a:r>
              <a:rPr lang="en-US" sz="1600" dirty="0"/>
              <a:t>has </a:t>
            </a:r>
            <a:r>
              <a:rPr lang="en-US" sz="1600" b="1" dirty="0"/>
              <a:t>256</a:t>
            </a:r>
            <a:r>
              <a:rPr lang="en-US" sz="1600" dirty="0"/>
              <a:t> course requirements and equivalencies by all majors</a:t>
            </a:r>
          </a:p>
          <a:p>
            <a:pPr algn="ctr"/>
            <a:r>
              <a:rPr lang="en-US" sz="1600" dirty="0"/>
              <a:t> listed as AGSC approved at </a:t>
            </a:r>
            <a:r>
              <a:rPr lang="en-US" sz="1600" i="1" dirty="0"/>
              <a:t>https://alabamatransfers.com</a:t>
            </a:r>
            <a:r>
              <a:rPr lang="en-US" sz="1600" dirty="0"/>
              <a:t>.</a:t>
            </a:r>
          </a:p>
        </p:txBody>
      </p:sp>
    </p:spTree>
    <p:extLst>
      <p:ext uri="{BB962C8B-B14F-4D97-AF65-F5344CB8AC3E}">
        <p14:creationId xmlns:p14="http://schemas.microsoft.com/office/powerpoint/2010/main" val="76908018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6699C3D-D1B8-4BB9-BA1A-437CB13557DA}"/>
              </a:ext>
            </a:extLst>
          </p:cNvPr>
          <p:cNvSpPr txBox="1"/>
          <p:nvPr/>
        </p:nvSpPr>
        <p:spPr>
          <a:xfrm>
            <a:off x="0" y="212321"/>
            <a:ext cx="12192000" cy="954107"/>
          </a:xfrm>
          <a:prstGeom prst="rect">
            <a:avLst/>
          </a:prstGeom>
          <a:noFill/>
        </p:spPr>
        <p:txBody>
          <a:bodyPr wrap="square" rtlCol="0">
            <a:spAutoFit/>
          </a:bodyPr>
          <a:lstStyle/>
          <a:p>
            <a:pPr algn="ctr"/>
            <a:r>
              <a:rPr lang="en-US" sz="3600" b="1" dirty="0">
                <a:solidFill>
                  <a:srgbClr val="4472C4"/>
                </a:solidFill>
              </a:rPr>
              <a:t>Priority Three: Enhancing STEM Progress</a:t>
            </a:r>
            <a:endParaRPr lang="en-US" sz="3600" dirty="0">
              <a:solidFill>
                <a:srgbClr val="4472C4"/>
              </a:solidFill>
            </a:endParaRPr>
          </a:p>
          <a:p>
            <a:pPr algn="ctr"/>
            <a:endParaRPr lang="en-US" sz="2000" dirty="0">
              <a:solidFill>
                <a:srgbClr val="4472C4"/>
              </a:solidFill>
            </a:endParaRPr>
          </a:p>
        </p:txBody>
      </p:sp>
      <p:pic>
        <p:nvPicPr>
          <p:cNvPr id="3" name="Picture 2">
            <a:extLst>
              <a:ext uri="{FF2B5EF4-FFF2-40B4-BE49-F238E27FC236}">
                <a16:creationId xmlns:a16="http://schemas.microsoft.com/office/drawing/2014/main" id="{43684CCD-3612-46F7-8F37-7DB376DE4E8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3532" y="1324687"/>
            <a:ext cx="5198680" cy="3259036"/>
          </a:xfrm>
          <a:prstGeom prst="rect">
            <a:avLst/>
          </a:prstGeom>
          <a:noFill/>
          <a:ln>
            <a:noFill/>
          </a:ln>
          <a:effectLst/>
          <a:extLst>
            <a:ext uri="{909E8E84-426E-40DD-AFC4-6F175D3DCCD1}">
              <a14:hiddenFill xmlns:a14="http://schemas.microsoft.com/office/drawing/2010/main">
                <a:solidFill>
                  <a:srgbClr val="676A5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grpSp>
        <p:nvGrpSpPr>
          <p:cNvPr id="32" name="Group 25">
            <a:extLst>
              <a:ext uri="{FF2B5EF4-FFF2-40B4-BE49-F238E27FC236}">
                <a16:creationId xmlns:a16="http://schemas.microsoft.com/office/drawing/2014/main" id="{8BAE86F3-6BCB-47B8-8730-7A970F82DFB1}"/>
              </a:ext>
            </a:extLst>
          </p:cNvPr>
          <p:cNvGrpSpPr>
            <a:grpSpLocks/>
          </p:cNvGrpSpPr>
          <p:nvPr/>
        </p:nvGrpSpPr>
        <p:grpSpPr bwMode="auto">
          <a:xfrm>
            <a:off x="6619789" y="4007380"/>
            <a:ext cx="5019243" cy="2659472"/>
            <a:chOff x="106756200" y="111899700"/>
            <a:chExt cx="4518212" cy="2266624"/>
          </a:xfrm>
        </p:grpSpPr>
        <p:pic>
          <p:nvPicPr>
            <p:cNvPr id="4122" name="Picture 26">
              <a:extLst>
                <a:ext uri="{FF2B5EF4-FFF2-40B4-BE49-F238E27FC236}">
                  <a16:creationId xmlns:a16="http://schemas.microsoft.com/office/drawing/2014/main" id="{4C0F477A-43CD-4114-BF68-19DEA5F09A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756200" y="111899700"/>
              <a:ext cx="4518212" cy="2266624"/>
            </a:xfrm>
            <a:prstGeom prst="rect">
              <a:avLst/>
            </a:prstGeom>
            <a:noFill/>
            <a:ln>
              <a:noFill/>
            </a:ln>
            <a:effectLst/>
            <a:extLst>
              <a:ext uri="{909E8E84-426E-40DD-AFC4-6F175D3DCCD1}">
                <a14:hiddenFill xmlns:a14="http://schemas.microsoft.com/office/drawing/2010/main">
                  <a:solidFill>
                    <a:srgbClr val="676A5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grpSp>
          <p:nvGrpSpPr>
            <p:cNvPr id="33" name="Group 27">
              <a:extLst>
                <a:ext uri="{FF2B5EF4-FFF2-40B4-BE49-F238E27FC236}">
                  <a16:creationId xmlns:a16="http://schemas.microsoft.com/office/drawing/2014/main" id="{D92E3EA1-9691-4609-A8C1-390317FF9C26}"/>
                </a:ext>
              </a:extLst>
            </p:cNvPr>
            <p:cNvGrpSpPr>
              <a:grpSpLocks/>
            </p:cNvGrpSpPr>
            <p:nvPr/>
          </p:nvGrpSpPr>
          <p:grpSpPr bwMode="auto">
            <a:xfrm>
              <a:off x="110324574" y="112641789"/>
              <a:ext cx="872268" cy="471621"/>
              <a:chOff x="112675595" y="109995109"/>
              <a:chExt cx="796068" cy="471621"/>
            </a:xfrm>
          </p:grpSpPr>
          <p:sp>
            <p:nvSpPr>
              <p:cNvPr id="37" name="Text Box 28">
                <a:extLst>
                  <a:ext uri="{FF2B5EF4-FFF2-40B4-BE49-F238E27FC236}">
                    <a16:creationId xmlns:a16="http://schemas.microsoft.com/office/drawing/2014/main" id="{F1B26AA4-B6E0-4B61-80F9-2F05B0E75EB9}"/>
                  </a:ext>
                </a:extLst>
              </p:cNvPr>
              <p:cNvSpPr txBox="1">
                <a:spLocks noChangeArrowheads="1"/>
              </p:cNvSpPr>
              <p:nvPr/>
            </p:nvSpPr>
            <p:spPr bwMode="auto">
              <a:xfrm>
                <a:off x="112761659" y="109995109"/>
                <a:ext cx="710004" cy="471621"/>
              </a:xfrm>
              <a:prstGeom prst="rect">
                <a:avLst/>
              </a:prstGeom>
              <a:solidFill>
                <a:srgbClr val="FFFFFF"/>
              </a:solidFill>
              <a:ln>
                <a:noFill/>
              </a:ln>
              <a:effectLst/>
              <a:extLs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rgbClr val="000000"/>
                    </a:solidFill>
                    <a:effectLst/>
                    <a:latin typeface="Calibri" panose="020F0502020204030204" pitchFamily="34" charset="0"/>
                  </a:rPr>
                  <a:t># of Stem</a:t>
                </a:r>
                <a:br>
                  <a:rPr kumimoji="0" lang="en-US" altLang="en-US" sz="900" b="0" i="0" u="none" strike="noStrike" cap="none" normalizeH="0" baseline="0">
                    <a:ln>
                      <a:noFill/>
                    </a:ln>
                    <a:solidFill>
                      <a:srgbClr val="000000"/>
                    </a:solidFill>
                    <a:effectLst/>
                    <a:latin typeface="Calibri" panose="020F0502020204030204" pitchFamily="34" charset="0"/>
                  </a:rPr>
                </a:br>
                <a:r>
                  <a:rPr kumimoji="0" lang="en-US" altLang="en-US" sz="900" b="0" i="0" u="none" strike="noStrike" cap="none" normalizeH="0" baseline="0">
                    <a:ln>
                      <a:noFill/>
                    </a:ln>
                    <a:solidFill>
                      <a:srgbClr val="000000"/>
                    </a:solidFill>
                    <a:effectLst/>
                    <a:latin typeface="Calibri" panose="020F0502020204030204" pitchFamily="34" charset="0"/>
                  </a:rPr>
                  <a:t>Graduates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8" name="Text Box 29">
                <a:extLst>
                  <a:ext uri="{FF2B5EF4-FFF2-40B4-BE49-F238E27FC236}">
                    <a16:creationId xmlns:a16="http://schemas.microsoft.com/office/drawing/2014/main" id="{0D8B47EE-EF4D-480E-BB4E-25180F22DEAA}"/>
                  </a:ext>
                </a:extLst>
              </p:cNvPr>
              <p:cNvSpPr txBox="1">
                <a:spLocks noChangeArrowheads="1"/>
              </p:cNvSpPr>
              <p:nvPr/>
            </p:nvSpPr>
            <p:spPr bwMode="auto">
              <a:xfrm>
                <a:off x="112675595" y="110043794"/>
                <a:ext cx="74175" cy="95686"/>
              </a:xfrm>
              <a:prstGeom prst="rect">
                <a:avLst/>
              </a:prstGeom>
              <a:solidFill>
                <a:srgbClr val="3F588C"/>
              </a:solidFill>
              <a:ln>
                <a:noFill/>
              </a:ln>
              <a:effectLst/>
              <a:extLs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grpSp>
        <p:grpSp>
          <p:nvGrpSpPr>
            <p:cNvPr id="34" name="Group 30">
              <a:extLst>
                <a:ext uri="{FF2B5EF4-FFF2-40B4-BE49-F238E27FC236}">
                  <a16:creationId xmlns:a16="http://schemas.microsoft.com/office/drawing/2014/main" id="{3FAFA482-8001-4D18-B60B-EF237A43FD10}"/>
                </a:ext>
              </a:extLst>
            </p:cNvPr>
            <p:cNvGrpSpPr>
              <a:grpSpLocks/>
            </p:cNvGrpSpPr>
            <p:nvPr/>
          </p:nvGrpSpPr>
          <p:grpSpPr bwMode="auto">
            <a:xfrm>
              <a:off x="110324574" y="112360509"/>
              <a:ext cx="904208" cy="216551"/>
              <a:chOff x="111335227" y="112054848"/>
              <a:chExt cx="1034149" cy="216551"/>
            </a:xfrm>
          </p:grpSpPr>
          <p:sp>
            <p:nvSpPr>
              <p:cNvPr id="35" name="Text Box 31">
                <a:extLst>
                  <a:ext uri="{FF2B5EF4-FFF2-40B4-BE49-F238E27FC236}">
                    <a16:creationId xmlns:a16="http://schemas.microsoft.com/office/drawing/2014/main" id="{5D8B152E-2287-487F-9465-092BC27FF3D9}"/>
                  </a:ext>
                </a:extLst>
              </p:cNvPr>
              <p:cNvSpPr txBox="1">
                <a:spLocks noChangeArrowheads="1"/>
              </p:cNvSpPr>
              <p:nvPr/>
            </p:nvSpPr>
            <p:spPr bwMode="auto">
              <a:xfrm>
                <a:off x="111335227" y="112124064"/>
                <a:ext cx="86064" cy="96819"/>
              </a:xfrm>
              <a:prstGeom prst="rect">
                <a:avLst/>
              </a:prstGeom>
              <a:solidFill>
                <a:srgbClr val="617631"/>
              </a:solidFill>
              <a:ln>
                <a:noFill/>
              </a:ln>
              <a:effectLst/>
              <a:extLs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6" name="Text Box 32">
                <a:extLst>
                  <a:ext uri="{FF2B5EF4-FFF2-40B4-BE49-F238E27FC236}">
                    <a16:creationId xmlns:a16="http://schemas.microsoft.com/office/drawing/2014/main" id="{43774A49-8401-4352-9635-3DC0171184FC}"/>
                  </a:ext>
                </a:extLst>
              </p:cNvPr>
              <p:cNvSpPr txBox="1">
                <a:spLocks noChangeArrowheads="1"/>
              </p:cNvSpPr>
              <p:nvPr/>
            </p:nvSpPr>
            <p:spPr bwMode="auto">
              <a:xfrm>
                <a:off x="111442804" y="112054848"/>
                <a:ext cx="926572" cy="216551"/>
              </a:xfrm>
              <a:prstGeom prst="rect">
                <a:avLst/>
              </a:prstGeom>
              <a:solidFill>
                <a:srgbClr val="FFFFFF"/>
              </a:solidFill>
              <a:ln>
                <a:noFill/>
              </a:ln>
              <a:effectLst/>
              <a:extLs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rgbClr val="000000"/>
                    </a:solidFill>
                    <a:effectLst/>
                    <a:latin typeface="Calibri" panose="020F0502020204030204" pitchFamily="34" charset="0"/>
                  </a:rPr>
                  <a:t># of Graduates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grpSp>
      </p:grpSp>
      <p:sp>
        <p:nvSpPr>
          <p:cNvPr id="4" name="Rectangle 3">
            <a:extLst>
              <a:ext uri="{FF2B5EF4-FFF2-40B4-BE49-F238E27FC236}">
                <a16:creationId xmlns:a16="http://schemas.microsoft.com/office/drawing/2014/main" id="{713ED843-35E3-4EE4-8A02-E1F33B3E2626}"/>
              </a:ext>
            </a:extLst>
          </p:cNvPr>
          <p:cNvSpPr/>
          <p:nvPr/>
        </p:nvSpPr>
        <p:spPr>
          <a:xfrm>
            <a:off x="4439879" y="2590652"/>
            <a:ext cx="826477" cy="78251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11">
            <a:extLst>
              <a:ext uri="{FF2B5EF4-FFF2-40B4-BE49-F238E27FC236}">
                <a16:creationId xmlns:a16="http://schemas.microsoft.com/office/drawing/2014/main" id="{BC7D2112-0A1B-43D5-83C1-7909653C5925}"/>
              </a:ext>
            </a:extLst>
          </p:cNvPr>
          <p:cNvGrpSpPr>
            <a:grpSpLocks/>
          </p:cNvGrpSpPr>
          <p:nvPr/>
        </p:nvGrpSpPr>
        <p:grpSpPr bwMode="auto">
          <a:xfrm>
            <a:off x="4506440" y="2993437"/>
            <a:ext cx="964028" cy="390741"/>
            <a:chOff x="112675595" y="110546289"/>
            <a:chExt cx="817581" cy="471621"/>
          </a:xfrm>
        </p:grpSpPr>
        <p:sp>
          <p:nvSpPr>
            <p:cNvPr id="26" name="Text Box 12">
              <a:extLst>
                <a:ext uri="{FF2B5EF4-FFF2-40B4-BE49-F238E27FC236}">
                  <a16:creationId xmlns:a16="http://schemas.microsoft.com/office/drawing/2014/main" id="{F45AC937-D578-48B0-AF4E-FB39AC8CE014}"/>
                </a:ext>
              </a:extLst>
            </p:cNvPr>
            <p:cNvSpPr txBox="1">
              <a:spLocks noChangeArrowheads="1"/>
            </p:cNvSpPr>
            <p:nvPr/>
          </p:nvSpPr>
          <p:spPr bwMode="auto">
            <a:xfrm>
              <a:off x="112675595" y="110636728"/>
              <a:ext cx="77549" cy="110367"/>
            </a:xfrm>
            <a:prstGeom prst="rect">
              <a:avLst/>
            </a:prstGeom>
            <a:solidFill>
              <a:srgbClr val="617631"/>
            </a:solidFill>
            <a:ln>
              <a:noFill/>
            </a:ln>
            <a:effectLst/>
            <a:extLs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1" i="0" u="none" strike="noStrike" cap="none" normalizeH="0" baseline="0">
                <a:ln>
                  <a:noFill/>
                </a:ln>
                <a:solidFill>
                  <a:schemeClr val="tx1"/>
                </a:solidFill>
                <a:effectLst/>
                <a:latin typeface="Arial" panose="020B0604020202020204" pitchFamily="34" charset="0"/>
              </a:endParaRPr>
            </a:p>
          </p:txBody>
        </p:sp>
        <p:sp>
          <p:nvSpPr>
            <p:cNvPr id="27" name="Text Box 13">
              <a:extLst>
                <a:ext uri="{FF2B5EF4-FFF2-40B4-BE49-F238E27FC236}">
                  <a16:creationId xmlns:a16="http://schemas.microsoft.com/office/drawing/2014/main" id="{AB081DBC-5B2A-43BF-8594-50803960D690}"/>
                </a:ext>
              </a:extLst>
            </p:cNvPr>
            <p:cNvSpPr txBox="1">
              <a:spLocks noChangeArrowheads="1"/>
            </p:cNvSpPr>
            <p:nvPr/>
          </p:nvSpPr>
          <p:spPr bwMode="auto">
            <a:xfrm>
              <a:off x="112783172" y="110546289"/>
              <a:ext cx="710004" cy="471621"/>
            </a:xfrm>
            <a:prstGeom prst="rect">
              <a:avLst/>
            </a:prstGeom>
            <a:noFill/>
            <a:ln>
              <a:noFill/>
            </a:ln>
            <a:effectLst/>
            <a:extLst>
              <a:ext uri="{909E8E84-426E-40DD-AFC4-6F175D3DCCD1}">
                <a14:hiddenFill xmlns:a14="http://schemas.microsoft.com/office/drawing/2010/main">
                  <a:solidFill>
                    <a:srgbClr val="676A5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1" i="0" u="none" strike="noStrike" cap="none" normalizeH="0" baseline="0" dirty="0">
                  <a:ln>
                    <a:noFill/>
                  </a:ln>
                  <a:solidFill>
                    <a:srgbClr val="000000"/>
                  </a:solidFill>
                  <a:effectLst/>
                  <a:latin typeface="Calibri" panose="020F0502020204030204" pitchFamily="34" charset="0"/>
                </a:rPr>
                <a:t># Stem </a:t>
              </a:r>
              <a:br>
                <a:rPr kumimoji="0" lang="en-US" altLang="en-US" sz="1050" b="1" i="0" u="none" strike="noStrike" cap="none" normalizeH="0" baseline="0" dirty="0">
                  <a:ln>
                    <a:noFill/>
                  </a:ln>
                  <a:solidFill>
                    <a:srgbClr val="000000"/>
                  </a:solidFill>
                  <a:effectLst/>
                  <a:latin typeface="Calibri" panose="020F0502020204030204" pitchFamily="34" charset="0"/>
                </a:rPr>
              </a:br>
              <a:r>
                <a:rPr kumimoji="0" lang="en-US" altLang="en-US" sz="1050" b="1" i="0" u="none" strike="noStrike" cap="none" normalizeH="0" baseline="0" dirty="0">
                  <a:ln>
                    <a:noFill/>
                  </a:ln>
                  <a:solidFill>
                    <a:srgbClr val="000000"/>
                  </a:solidFill>
                  <a:effectLst/>
                  <a:latin typeface="Calibri" panose="020F0502020204030204" pitchFamily="34" charset="0"/>
                </a:rPr>
                <a:t>Enrollment</a:t>
              </a:r>
              <a:endParaRPr kumimoji="0" lang="en-US" altLang="en-US" sz="2400" b="1" i="0" u="none" strike="noStrike" cap="none" normalizeH="0" baseline="0" dirty="0">
                <a:ln>
                  <a:noFill/>
                </a:ln>
                <a:solidFill>
                  <a:schemeClr val="tx1"/>
                </a:solidFill>
                <a:effectLst/>
                <a:latin typeface="Arial" panose="020B0604020202020204" pitchFamily="34" charset="0"/>
              </a:endParaRPr>
            </a:p>
          </p:txBody>
        </p:sp>
      </p:grpSp>
      <p:grpSp>
        <p:nvGrpSpPr>
          <p:cNvPr id="28" name="Group 14">
            <a:extLst>
              <a:ext uri="{FF2B5EF4-FFF2-40B4-BE49-F238E27FC236}">
                <a16:creationId xmlns:a16="http://schemas.microsoft.com/office/drawing/2014/main" id="{FFA20872-385B-4AA5-AC93-EECDC004577C}"/>
              </a:ext>
            </a:extLst>
          </p:cNvPr>
          <p:cNvGrpSpPr>
            <a:grpSpLocks/>
          </p:cNvGrpSpPr>
          <p:nvPr/>
        </p:nvGrpSpPr>
        <p:grpSpPr bwMode="auto">
          <a:xfrm>
            <a:off x="4512422" y="2533742"/>
            <a:ext cx="951053" cy="392113"/>
            <a:chOff x="117768300" y="112291560"/>
            <a:chExt cx="807301" cy="393083"/>
          </a:xfrm>
        </p:grpSpPr>
        <p:sp>
          <p:nvSpPr>
            <p:cNvPr id="29" name="Text Box 15">
              <a:extLst>
                <a:ext uri="{FF2B5EF4-FFF2-40B4-BE49-F238E27FC236}">
                  <a16:creationId xmlns:a16="http://schemas.microsoft.com/office/drawing/2014/main" id="{7D5E974B-08C6-497F-987D-22A42B37CA93}"/>
                </a:ext>
              </a:extLst>
            </p:cNvPr>
            <p:cNvSpPr txBox="1">
              <a:spLocks noChangeArrowheads="1"/>
            </p:cNvSpPr>
            <p:nvPr/>
          </p:nvSpPr>
          <p:spPr bwMode="auto">
            <a:xfrm>
              <a:off x="117865597" y="112291560"/>
              <a:ext cx="710004" cy="393083"/>
            </a:xfrm>
            <a:prstGeom prst="rect">
              <a:avLst/>
            </a:prstGeom>
            <a:solidFill>
              <a:srgbClr val="FFFFFF"/>
            </a:solidFill>
            <a:ln>
              <a:noFill/>
            </a:ln>
            <a:effectLst/>
            <a:extLs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1" i="0" u="none" strike="noStrike" cap="none" normalizeH="0" baseline="0" dirty="0">
                  <a:ln>
                    <a:noFill/>
                  </a:ln>
                  <a:solidFill>
                    <a:srgbClr val="000000"/>
                  </a:solidFill>
                  <a:effectLst/>
                  <a:latin typeface="Calibri" panose="020F0502020204030204" pitchFamily="34" charset="0"/>
                </a:rPr>
                <a:t># Student</a:t>
              </a:r>
              <a:br>
                <a:rPr kumimoji="0" lang="en-US" altLang="en-US" sz="1050" b="1" i="0" u="none" strike="noStrike" cap="none" normalizeH="0" baseline="0" dirty="0">
                  <a:ln>
                    <a:noFill/>
                  </a:ln>
                  <a:solidFill>
                    <a:srgbClr val="000000"/>
                  </a:solidFill>
                  <a:effectLst/>
                  <a:latin typeface="Calibri" panose="020F0502020204030204" pitchFamily="34" charset="0"/>
                </a:rPr>
              </a:br>
              <a:r>
                <a:rPr kumimoji="0" lang="en-US" altLang="en-US" sz="1050" b="1" i="0" u="none" strike="noStrike" cap="none" normalizeH="0" baseline="0" dirty="0">
                  <a:ln>
                    <a:noFill/>
                  </a:ln>
                  <a:solidFill>
                    <a:srgbClr val="000000"/>
                  </a:solidFill>
                  <a:effectLst/>
                  <a:latin typeface="Calibri" panose="020F0502020204030204" pitchFamily="34" charset="0"/>
                </a:rPr>
                <a:t>Enrollment</a:t>
              </a:r>
              <a:endParaRPr kumimoji="0" lang="en-US" altLang="en-US" sz="2400" b="1" i="0" u="none" strike="noStrike" cap="none" normalizeH="0" baseline="0" dirty="0">
                <a:ln>
                  <a:noFill/>
                </a:ln>
                <a:solidFill>
                  <a:schemeClr val="tx1"/>
                </a:solidFill>
                <a:effectLst/>
                <a:latin typeface="Arial" panose="020B0604020202020204" pitchFamily="34" charset="0"/>
              </a:endParaRPr>
            </a:p>
          </p:txBody>
        </p:sp>
        <p:sp>
          <p:nvSpPr>
            <p:cNvPr id="30" name="Text Box 16">
              <a:extLst>
                <a:ext uri="{FF2B5EF4-FFF2-40B4-BE49-F238E27FC236}">
                  <a16:creationId xmlns:a16="http://schemas.microsoft.com/office/drawing/2014/main" id="{5818FB83-F835-4E74-97B5-E72CA9027228}"/>
                </a:ext>
              </a:extLst>
            </p:cNvPr>
            <p:cNvSpPr txBox="1">
              <a:spLocks noChangeArrowheads="1"/>
            </p:cNvSpPr>
            <p:nvPr/>
          </p:nvSpPr>
          <p:spPr bwMode="auto">
            <a:xfrm>
              <a:off x="117768300" y="112368855"/>
              <a:ext cx="74175" cy="95686"/>
            </a:xfrm>
            <a:prstGeom prst="rect">
              <a:avLst/>
            </a:prstGeom>
            <a:solidFill>
              <a:srgbClr val="3F588C"/>
            </a:solidFill>
            <a:ln>
              <a:noFill/>
            </a:ln>
            <a:effectLst/>
            <a:extLs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1" i="0" u="none" strike="noStrike" cap="none" normalizeH="0" baseline="0">
                <a:ln>
                  <a:noFill/>
                </a:ln>
                <a:solidFill>
                  <a:schemeClr val="tx1"/>
                </a:solidFill>
                <a:effectLst/>
                <a:latin typeface="Arial" panose="020B0604020202020204" pitchFamily="34" charset="0"/>
              </a:endParaRPr>
            </a:p>
          </p:txBody>
        </p:sp>
      </p:grpSp>
      <p:sp>
        <p:nvSpPr>
          <p:cNvPr id="31" name="Arrow: Down 30">
            <a:extLst>
              <a:ext uri="{FF2B5EF4-FFF2-40B4-BE49-F238E27FC236}">
                <a16:creationId xmlns:a16="http://schemas.microsoft.com/office/drawing/2014/main" id="{667DDCB4-4769-48C1-B433-11DE7A4BA3B7}"/>
              </a:ext>
            </a:extLst>
          </p:cNvPr>
          <p:cNvSpPr/>
          <p:nvPr/>
        </p:nvSpPr>
        <p:spPr>
          <a:xfrm rot="16200000">
            <a:off x="3768321" y="3609075"/>
            <a:ext cx="914400" cy="3657600"/>
          </a:xfrm>
          <a:prstGeom prst="downArrow">
            <a:avLst/>
          </a:prstGeom>
          <a:solidFill>
            <a:srgbClr val="4472C4"/>
          </a:solidFill>
          <a:ln>
            <a:solidFill>
              <a:srgbClr val="4472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4"/>
              </a:solidFill>
            </a:endParaRPr>
          </a:p>
        </p:txBody>
      </p:sp>
      <p:sp>
        <p:nvSpPr>
          <p:cNvPr id="11" name="TextBox 10">
            <a:extLst>
              <a:ext uri="{FF2B5EF4-FFF2-40B4-BE49-F238E27FC236}">
                <a16:creationId xmlns:a16="http://schemas.microsoft.com/office/drawing/2014/main" id="{E15F13ED-5AA3-434A-8FFF-BA2F75423A95}"/>
              </a:ext>
            </a:extLst>
          </p:cNvPr>
          <p:cNvSpPr txBox="1"/>
          <p:nvPr/>
        </p:nvSpPr>
        <p:spPr>
          <a:xfrm>
            <a:off x="2480076" y="5268597"/>
            <a:ext cx="3173378" cy="338554"/>
          </a:xfrm>
          <a:prstGeom prst="rect">
            <a:avLst/>
          </a:prstGeom>
          <a:noFill/>
        </p:spPr>
        <p:txBody>
          <a:bodyPr wrap="square" rtlCol="0">
            <a:spAutoFit/>
          </a:bodyPr>
          <a:lstStyle/>
          <a:p>
            <a:r>
              <a:rPr lang="en-US" sz="1600" b="1" dirty="0">
                <a:solidFill>
                  <a:schemeClr val="bg1"/>
                </a:solidFill>
              </a:rPr>
              <a:t>STEM Graduates Slightly Decreased</a:t>
            </a:r>
          </a:p>
        </p:txBody>
      </p:sp>
      <p:sp>
        <p:nvSpPr>
          <p:cNvPr id="41" name="Arrow: Down 40">
            <a:extLst>
              <a:ext uri="{FF2B5EF4-FFF2-40B4-BE49-F238E27FC236}">
                <a16:creationId xmlns:a16="http://schemas.microsoft.com/office/drawing/2014/main" id="{7F89073D-A6B2-42B8-BC41-009D0AC0A507}"/>
              </a:ext>
            </a:extLst>
          </p:cNvPr>
          <p:cNvSpPr/>
          <p:nvPr/>
        </p:nvSpPr>
        <p:spPr>
          <a:xfrm rot="5400000">
            <a:off x="7139689" y="179114"/>
            <a:ext cx="914400" cy="3657600"/>
          </a:xfrm>
          <a:prstGeom prst="downArrow">
            <a:avLst/>
          </a:prstGeom>
          <a:solidFill>
            <a:srgbClr val="4472C4"/>
          </a:solidFill>
          <a:ln>
            <a:solidFill>
              <a:srgbClr val="4472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4"/>
              </a:solidFill>
            </a:endParaRPr>
          </a:p>
        </p:txBody>
      </p:sp>
      <p:sp>
        <p:nvSpPr>
          <p:cNvPr id="42" name="TextBox 41">
            <a:extLst>
              <a:ext uri="{FF2B5EF4-FFF2-40B4-BE49-F238E27FC236}">
                <a16:creationId xmlns:a16="http://schemas.microsoft.com/office/drawing/2014/main" id="{40D1153A-A1BD-4A78-AC4C-8E4DD1EE51D7}"/>
              </a:ext>
            </a:extLst>
          </p:cNvPr>
          <p:cNvSpPr txBox="1"/>
          <p:nvPr/>
        </p:nvSpPr>
        <p:spPr>
          <a:xfrm>
            <a:off x="6252311" y="1838637"/>
            <a:ext cx="3173378" cy="338554"/>
          </a:xfrm>
          <a:prstGeom prst="rect">
            <a:avLst/>
          </a:prstGeom>
          <a:noFill/>
        </p:spPr>
        <p:txBody>
          <a:bodyPr wrap="square" rtlCol="0">
            <a:spAutoFit/>
          </a:bodyPr>
          <a:lstStyle/>
          <a:p>
            <a:r>
              <a:rPr lang="en-US" sz="1600" b="1" dirty="0">
                <a:solidFill>
                  <a:schemeClr val="bg1"/>
                </a:solidFill>
              </a:rPr>
              <a:t>STEM Enrollment Slightly Increased</a:t>
            </a:r>
          </a:p>
        </p:txBody>
      </p:sp>
      <p:sp>
        <p:nvSpPr>
          <p:cNvPr id="23" name="Slide Number Placeholder 1">
            <a:extLst>
              <a:ext uri="{FF2B5EF4-FFF2-40B4-BE49-F238E27FC236}">
                <a16:creationId xmlns:a16="http://schemas.microsoft.com/office/drawing/2014/main" id="{17C48510-686C-49C4-AA97-ECEC9765D374}"/>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18937219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0E3FD44-1685-4508-A488-9A3D95A38AF3}"/>
              </a:ext>
            </a:extLst>
          </p:cNvPr>
          <p:cNvSpPr txBox="1"/>
          <p:nvPr/>
        </p:nvSpPr>
        <p:spPr>
          <a:xfrm>
            <a:off x="0" y="201330"/>
            <a:ext cx="12192000" cy="954107"/>
          </a:xfrm>
          <a:prstGeom prst="rect">
            <a:avLst/>
          </a:prstGeom>
          <a:noFill/>
        </p:spPr>
        <p:txBody>
          <a:bodyPr wrap="square" rtlCol="0">
            <a:spAutoFit/>
          </a:bodyPr>
          <a:lstStyle/>
          <a:p>
            <a:pPr algn="ctr">
              <a:tabLst>
                <a:tab pos="2916238" algn="l"/>
              </a:tabLst>
            </a:pPr>
            <a:r>
              <a:rPr lang="en-US" sz="3600" b="1" dirty="0">
                <a:solidFill>
                  <a:srgbClr val="4472C4"/>
                </a:solidFill>
              </a:rPr>
              <a:t>Priority Four: Developing Alabama’s Economy and Workforce</a:t>
            </a:r>
            <a:endParaRPr lang="en-US" sz="3600" dirty="0">
              <a:solidFill>
                <a:srgbClr val="4472C4"/>
              </a:solidFill>
            </a:endParaRPr>
          </a:p>
          <a:p>
            <a:endParaRPr lang="en-US" sz="2000" dirty="0">
              <a:solidFill>
                <a:srgbClr val="4472C4"/>
              </a:solidFill>
            </a:endParaRPr>
          </a:p>
        </p:txBody>
      </p:sp>
      <p:pic>
        <p:nvPicPr>
          <p:cNvPr id="4" name="Picture 3">
            <a:extLst>
              <a:ext uri="{FF2B5EF4-FFF2-40B4-BE49-F238E27FC236}">
                <a16:creationId xmlns:a16="http://schemas.microsoft.com/office/drawing/2014/main" id="{CA0DF4B3-23D2-4264-80E6-C4DAECC24E09}"/>
              </a:ext>
            </a:extLst>
          </p:cNvPr>
          <p:cNvPicPr>
            <a:picLocks/>
          </p:cNvPicPr>
          <p:nvPr/>
        </p:nvPicPr>
        <p:blipFill>
          <a:blip r:embed="rId2"/>
          <a:stretch>
            <a:fillRect/>
          </a:stretch>
        </p:blipFill>
        <p:spPr>
          <a:xfrm>
            <a:off x="1568024" y="1155437"/>
            <a:ext cx="4114800" cy="5303115"/>
          </a:xfrm>
          <a:prstGeom prst="rect">
            <a:avLst/>
          </a:prstGeom>
          <a:ln w="28575">
            <a:noFill/>
          </a:ln>
          <a:effectLst>
            <a:outerShdw blurRad="63500" sx="102000" sy="102000" algn="ctr" rotWithShape="0">
              <a:prstClr val="black">
                <a:alpha val="40000"/>
              </a:prstClr>
            </a:outerShdw>
          </a:effectLst>
        </p:spPr>
      </p:pic>
      <p:pic>
        <p:nvPicPr>
          <p:cNvPr id="8" name="Picture 7">
            <a:extLst>
              <a:ext uri="{FF2B5EF4-FFF2-40B4-BE49-F238E27FC236}">
                <a16:creationId xmlns:a16="http://schemas.microsoft.com/office/drawing/2014/main" id="{66936446-EC29-45EE-87CF-AFCED8A56FC5}"/>
              </a:ext>
            </a:extLst>
          </p:cNvPr>
          <p:cNvPicPr>
            <a:picLocks/>
          </p:cNvPicPr>
          <p:nvPr/>
        </p:nvPicPr>
        <p:blipFill>
          <a:blip r:embed="rId3"/>
          <a:stretch>
            <a:fillRect/>
          </a:stretch>
        </p:blipFill>
        <p:spPr>
          <a:xfrm>
            <a:off x="6509178" y="1145812"/>
            <a:ext cx="4114800" cy="5303520"/>
          </a:xfrm>
          <a:prstGeom prst="rect">
            <a:avLst/>
          </a:prstGeom>
          <a:effectLst>
            <a:outerShdw blurRad="63500" sx="102000" sy="102000" algn="ctr" rotWithShape="0">
              <a:prstClr val="black">
                <a:alpha val="40000"/>
              </a:prstClr>
            </a:outerShdw>
          </a:effectLst>
        </p:spPr>
      </p:pic>
      <p:sp>
        <p:nvSpPr>
          <p:cNvPr id="5" name="Slide Number Placeholder 1">
            <a:extLst>
              <a:ext uri="{FF2B5EF4-FFF2-40B4-BE49-F238E27FC236}">
                <a16:creationId xmlns:a16="http://schemas.microsoft.com/office/drawing/2014/main" id="{074847A0-D86E-468C-8FD3-B7C4C7B16D1A}"/>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42713381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3C33557-77E2-493D-AF22-03EC843A5D27}"/>
              </a:ext>
            </a:extLst>
          </p:cNvPr>
          <p:cNvSpPr txBox="1"/>
          <p:nvPr/>
        </p:nvSpPr>
        <p:spPr>
          <a:xfrm>
            <a:off x="0" y="205906"/>
            <a:ext cx="12192000" cy="954107"/>
          </a:xfrm>
          <a:prstGeom prst="rect">
            <a:avLst/>
          </a:prstGeom>
          <a:noFill/>
        </p:spPr>
        <p:txBody>
          <a:bodyPr wrap="square" rtlCol="0">
            <a:spAutoFit/>
          </a:bodyPr>
          <a:lstStyle/>
          <a:p>
            <a:pPr algn="ctr">
              <a:tabLst>
                <a:tab pos="2800350" algn="l"/>
              </a:tabLst>
            </a:pPr>
            <a:r>
              <a:rPr lang="en-US" sz="3600" b="1" dirty="0">
                <a:solidFill>
                  <a:srgbClr val="4472C4"/>
                </a:solidFill>
              </a:rPr>
              <a:t>Priority Five: Organizational Effectiveness and Efficiency</a:t>
            </a:r>
            <a:endParaRPr lang="en-US" sz="3600" dirty="0">
              <a:solidFill>
                <a:srgbClr val="4472C4"/>
              </a:solidFill>
            </a:endParaRPr>
          </a:p>
          <a:p>
            <a:endParaRPr lang="en-US" sz="2000" dirty="0">
              <a:solidFill>
                <a:srgbClr val="4472C4"/>
              </a:solidFill>
            </a:endParaRPr>
          </a:p>
        </p:txBody>
      </p:sp>
      <p:sp>
        <p:nvSpPr>
          <p:cNvPr id="8" name="Rectangle 7">
            <a:extLst>
              <a:ext uri="{FF2B5EF4-FFF2-40B4-BE49-F238E27FC236}">
                <a16:creationId xmlns:a16="http://schemas.microsoft.com/office/drawing/2014/main" id="{C863E384-B97A-4E0D-9C8B-732CD359C2C4}"/>
              </a:ext>
            </a:extLst>
          </p:cNvPr>
          <p:cNvSpPr/>
          <p:nvPr/>
        </p:nvSpPr>
        <p:spPr>
          <a:xfrm>
            <a:off x="1344005" y="1289417"/>
            <a:ext cx="10716450" cy="4555093"/>
          </a:xfrm>
          <a:prstGeom prst="rect">
            <a:avLst/>
          </a:prstGeom>
        </p:spPr>
        <p:txBody>
          <a:bodyPr wrap="square">
            <a:spAutoFit/>
          </a:bodyPr>
          <a:lstStyle/>
          <a:p>
            <a:pPr marL="285750" indent="-285750">
              <a:spcAft>
                <a:spcPts val="1800"/>
              </a:spcAft>
              <a:buFont typeface="Arial" panose="020B0604020202020204" pitchFamily="34" charset="0"/>
              <a:buChar char="•"/>
            </a:pPr>
            <a:r>
              <a:rPr lang="en-US" sz="3500" dirty="0"/>
              <a:t>FAFSA Completion Portal to increase college going rates</a:t>
            </a:r>
          </a:p>
          <a:p>
            <a:pPr marL="285750" indent="-285750">
              <a:spcAft>
                <a:spcPts val="1800"/>
              </a:spcAft>
              <a:buFont typeface="Arial" panose="020B0604020202020204" pitchFamily="34" charset="0"/>
              <a:buChar char="•"/>
            </a:pPr>
            <a:r>
              <a:rPr lang="en-US" sz="3500" i="1" dirty="0"/>
              <a:t>All in Alabama </a:t>
            </a:r>
            <a:r>
              <a:rPr lang="en-US" sz="3500" dirty="0"/>
              <a:t>campaign to improve the workforce</a:t>
            </a:r>
          </a:p>
          <a:p>
            <a:pPr marL="285750" indent="-285750">
              <a:spcAft>
                <a:spcPts val="1800"/>
              </a:spcAft>
              <a:buFont typeface="Arial" panose="020B0604020202020204" pitchFamily="34" charset="0"/>
              <a:buChar char="•"/>
            </a:pPr>
            <a:r>
              <a:rPr lang="en-US" sz="3500" dirty="0"/>
              <a:t>Continue Institutional Student Profiles to show demographic information about the student populations of Alabama’s public two- and four-year institutions </a:t>
            </a:r>
          </a:p>
          <a:p>
            <a:pPr marL="285750" indent="-285750">
              <a:spcAft>
                <a:spcPts val="1800"/>
              </a:spcAft>
              <a:buFont typeface="Arial" panose="020B0604020202020204" pitchFamily="34" charset="0"/>
              <a:buChar char="•"/>
            </a:pPr>
            <a:r>
              <a:rPr lang="en-US" sz="3500" dirty="0"/>
              <a:t>Financial Budget Hearings to determine institutional needs for the Consolidated Budget Recommendation </a:t>
            </a:r>
          </a:p>
        </p:txBody>
      </p:sp>
      <p:sp>
        <p:nvSpPr>
          <p:cNvPr id="4" name="Slide Number Placeholder 1">
            <a:extLst>
              <a:ext uri="{FF2B5EF4-FFF2-40B4-BE49-F238E27FC236}">
                <a16:creationId xmlns:a16="http://schemas.microsoft.com/office/drawing/2014/main" id="{03FC7EDF-E955-4627-B80B-90EC3A385B86}"/>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17785484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77CEF5-2421-45F0-9684-896A134D6EFD}"/>
              </a:ext>
            </a:extLst>
          </p:cNvPr>
          <p:cNvSpPr txBox="1"/>
          <p:nvPr/>
        </p:nvSpPr>
        <p:spPr>
          <a:xfrm>
            <a:off x="1767908" y="1982450"/>
            <a:ext cx="9453467" cy="149271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500" b="1" i="0" u="none" strike="noStrike" kern="1200" cap="none" spc="0" normalizeH="0" baseline="0" noProof="0" dirty="0">
                <a:ln>
                  <a:noFill/>
                </a:ln>
                <a:solidFill>
                  <a:srgbClr val="4472C4"/>
                </a:solidFill>
                <a:effectLst/>
                <a:uLnTx/>
                <a:uFillTx/>
                <a:latin typeface="Calibri" panose="020F0502020204030204"/>
                <a:ea typeface="+mn-ea"/>
                <a:cs typeface="+mn-cs"/>
              </a:rPr>
              <a:t>Motion, Decision Item A: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0070C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That the Commission accept the ACHE 2022-23 Annual Report</a:t>
            </a:r>
            <a:r>
              <a:rPr kumimoji="0" lang="en-US" sz="2800" b="0" i="0" u="none" strike="noStrike" kern="1400" cap="none" spc="0" normalizeH="0" baseline="0" noProof="0" dirty="0">
                <a:ln>
                  <a:noFill/>
                </a:ln>
                <a:solidFill>
                  <a:prstClr val="black"/>
                </a:solidFill>
                <a:effectLst/>
                <a:uLnTx/>
                <a:uFillTx/>
                <a:latin typeface="Calibri" panose="020F0502020204030204"/>
                <a:ea typeface="+mn-ea"/>
                <a:cs typeface="+mn-cs"/>
              </a:rPr>
              <a:t>.</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Slide Number Placeholder 1">
            <a:extLst>
              <a:ext uri="{FF2B5EF4-FFF2-40B4-BE49-F238E27FC236}">
                <a16:creationId xmlns:a16="http://schemas.microsoft.com/office/drawing/2014/main" id="{3709DC32-914B-4630-B812-359FE4CAD669}"/>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69035851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C943B1E-C5CF-46B9-B1B9-DD35D1E97906}"/>
              </a:ext>
            </a:extLst>
          </p:cNvPr>
          <p:cNvSpPr txBox="1"/>
          <p:nvPr/>
        </p:nvSpPr>
        <p:spPr>
          <a:xfrm>
            <a:off x="0" y="5944001"/>
            <a:ext cx="5449441" cy="98488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Veronica Harris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Director of Agency Fiscal Services and Accounting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Rectangle 2">
            <a:extLst>
              <a:ext uri="{FF2B5EF4-FFF2-40B4-BE49-F238E27FC236}">
                <a16:creationId xmlns:a16="http://schemas.microsoft.com/office/drawing/2014/main" id="{69D56797-4D50-4C5B-90DD-E1EDFEB76631}"/>
              </a:ext>
            </a:extLst>
          </p:cNvPr>
          <p:cNvSpPr txBox="1">
            <a:spLocks noChangeArrowheads="1"/>
          </p:cNvSpPr>
          <p:nvPr/>
        </p:nvSpPr>
        <p:spPr>
          <a:xfrm>
            <a:off x="1524000" y="206641"/>
            <a:ext cx="9144000" cy="1030231"/>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en-US" sz="3600" b="1" dirty="0">
                <a:solidFill>
                  <a:srgbClr val="4472C4"/>
                </a:solidFill>
                <a:latin typeface="+mn-lt"/>
                <a:cs typeface="Arial" panose="020B0604020202020204" pitchFamily="34" charset="0"/>
              </a:rPr>
              <a:t>B. Executive Budget Request FY 2024-25</a:t>
            </a:r>
            <a:endParaRPr lang="en-US" sz="2800" b="1" dirty="0">
              <a:solidFill>
                <a:srgbClr val="4472C4"/>
              </a:solidFill>
              <a:latin typeface="+mn-lt"/>
              <a:cs typeface="Arial" panose="020B0604020202020204" pitchFamily="34" charset="0"/>
            </a:endParaRPr>
          </a:p>
        </p:txBody>
      </p:sp>
      <p:sp>
        <p:nvSpPr>
          <p:cNvPr id="5" name="TextBox 4">
            <a:extLst>
              <a:ext uri="{FF2B5EF4-FFF2-40B4-BE49-F238E27FC236}">
                <a16:creationId xmlns:a16="http://schemas.microsoft.com/office/drawing/2014/main" id="{088E8FEF-4B41-47E6-B6B9-E6C49488EAF9}"/>
              </a:ext>
            </a:extLst>
          </p:cNvPr>
          <p:cNvSpPr txBox="1"/>
          <p:nvPr/>
        </p:nvSpPr>
        <p:spPr>
          <a:xfrm>
            <a:off x="2469856" y="1021233"/>
            <a:ext cx="7252289" cy="584775"/>
          </a:xfrm>
          <a:prstGeom prst="rect">
            <a:avLst/>
          </a:prstGeom>
          <a:noFill/>
        </p:spPr>
        <p:txBody>
          <a:bodyPr wrap="square">
            <a:spAutoFit/>
          </a:bodyPr>
          <a:lstStyle/>
          <a:p>
            <a:pPr marR="0" lvl="0" algn="ctr" defTabSz="457200" rtl="0" eaLnBrk="1" fontAlgn="auto" latinLnBrk="0" hangingPunct="1">
              <a:lnSpc>
                <a:spcPct val="100000"/>
              </a:lnSpc>
              <a:spcBef>
                <a:spcPts val="0"/>
              </a:spcBef>
              <a:spcAft>
                <a:spcPts val="0"/>
              </a:spcAft>
              <a:buClrTx/>
              <a:buSzTx/>
              <a:buFontTx/>
              <a:buNone/>
              <a:tabLst>
                <a:tab pos="27432" algn="l"/>
                <a:tab pos="-1731873600" algn="l"/>
                <a:tab pos="6542532" algn="r"/>
              </a:tabLst>
              <a:defRPr/>
            </a:pPr>
            <a:r>
              <a:rPr kumimoji="0" lang="en-US" sz="3200" b="0" i="1" u="none" strike="noStrike" kern="1400" cap="none" spc="0" normalizeH="0" baseline="0" noProof="0" dirty="0">
                <a:ln>
                  <a:noFill/>
                </a:ln>
                <a:solidFill>
                  <a:srgbClr val="4472C4"/>
                </a:solidFill>
                <a:effectLst/>
                <a:uLnTx/>
                <a:uFillTx/>
                <a:latin typeface="Calibri" panose="020F0502020204030204"/>
                <a:ea typeface="+mn-ea"/>
                <a:cs typeface="+mn-cs"/>
              </a:rPr>
              <a:t>Staff Presenter:  </a:t>
            </a:r>
            <a:r>
              <a:rPr lang="en-US" sz="3200" i="1" kern="1400" dirty="0">
                <a:solidFill>
                  <a:srgbClr val="4472C4"/>
                </a:solidFill>
                <a:latin typeface="Calibri" panose="020F0502020204030204"/>
              </a:rPr>
              <a:t>Mrs. Veronica Harris</a:t>
            </a:r>
            <a:endParaRPr kumimoji="0" lang="en-US" sz="3200" b="0" i="1" u="none" strike="noStrike" kern="1400" cap="none" spc="0" normalizeH="0" baseline="0" noProof="0" dirty="0">
              <a:ln>
                <a:noFill/>
              </a:ln>
              <a:solidFill>
                <a:srgbClr val="4472C4"/>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BCE5B584-5226-444B-AFE0-EAC0CEE4D00A}"/>
              </a:ext>
            </a:extLst>
          </p:cNvPr>
          <p:cNvPicPr>
            <a:picLocks noChangeAspect="1"/>
          </p:cNvPicPr>
          <p:nvPr/>
        </p:nvPicPr>
        <p:blipFill rotWithShape="1">
          <a:blip r:embed="rId2"/>
          <a:srcRect l="1497" t="998" r="968" b="1761"/>
          <a:stretch/>
        </p:blipFill>
        <p:spPr>
          <a:xfrm>
            <a:off x="2614535" y="2207616"/>
            <a:ext cx="6962930" cy="4114800"/>
          </a:xfrm>
          <a:prstGeom prst="rect">
            <a:avLst/>
          </a:prstGeom>
          <a:effectLst>
            <a:outerShdw blurRad="63500" sx="102000" sy="102000" algn="ctr" rotWithShape="0">
              <a:prstClr val="black">
                <a:alpha val="40000"/>
              </a:prstClr>
            </a:outerShdw>
          </a:effectLst>
        </p:spPr>
      </p:pic>
      <p:sp>
        <p:nvSpPr>
          <p:cNvPr id="8" name="Slide Number Placeholder 1">
            <a:extLst>
              <a:ext uri="{FF2B5EF4-FFF2-40B4-BE49-F238E27FC236}">
                <a16:creationId xmlns:a16="http://schemas.microsoft.com/office/drawing/2014/main" id="{1C72717B-7A32-4B8E-BEBA-2F4929079354}"/>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14124411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0D01D83-2C66-4296-8044-66B57621F73A}"/>
              </a:ext>
            </a:extLst>
          </p:cNvPr>
          <p:cNvSpPr>
            <a:spLocks noGrp="1"/>
          </p:cNvSpPr>
          <p:nvPr>
            <p:ph type="title"/>
          </p:nvPr>
        </p:nvSpPr>
        <p:spPr>
          <a:xfrm>
            <a:off x="0" y="175168"/>
            <a:ext cx="11667393" cy="856889"/>
          </a:xfrm>
        </p:spPr>
        <p:txBody>
          <a:bodyPr>
            <a:noAutofit/>
          </a:bodyPr>
          <a:lstStyle/>
          <a:p>
            <a:pPr lvl="0" algn="ctr">
              <a:lnSpc>
                <a:spcPct val="100000"/>
              </a:lnSpc>
              <a:spcBef>
                <a:spcPts val="0"/>
              </a:spcBef>
              <a:defRPr/>
            </a:pPr>
            <a:br>
              <a:rPr lang="en-US" sz="4000" b="1" dirty="0">
                <a:solidFill>
                  <a:srgbClr val="4472C4"/>
                </a:solidFill>
                <a:latin typeface="+mn-lt"/>
                <a:cs typeface="Arial" panose="020B0604020202020204" pitchFamily="34" charset="0"/>
              </a:rPr>
            </a:br>
            <a:r>
              <a:rPr lang="en-US" sz="4000" b="1" dirty="0">
                <a:solidFill>
                  <a:srgbClr val="4472C4"/>
                </a:solidFill>
                <a:latin typeface="+mn-lt"/>
                <a:cs typeface="Arial" panose="020B0604020202020204" pitchFamily="34" charset="0"/>
              </a:rPr>
              <a:t>        Executive Budget Request Submission</a:t>
            </a:r>
            <a:br>
              <a:rPr lang="en-US" sz="4000" b="1" dirty="0">
                <a:solidFill>
                  <a:srgbClr val="4472C4"/>
                </a:solidFill>
                <a:latin typeface="+mn-lt"/>
                <a:cs typeface="Arial" panose="020B0604020202020204" pitchFamily="34" charset="0"/>
              </a:rPr>
            </a:br>
            <a:endParaRPr lang="en-US" sz="4000" dirty="0">
              <a:solidFill>
                <a:srgbClr val="4472C4"/>
              </a:solidFill>
              <a:latin typeface="+mn-lt"/>
            </a:endParaRPr>
          </a:p>
        </p:txBody>
      </p:sp>
      <p:sp>
        <p:nvSpPr>
          <p:cNvPr id="7" name="Rectangle 6">
            <a:extLst>
              <a:ext uri="{FF2B5EF4-FFF2-40B4-BE49-F238E27FC236}">
                <a16:creationId xmlns:a16="http://schemas.microsoft.com/office/drawing/2014/main" id="{83287FE0-22F0-48A1-9562-5D65671C233A}"/>
              </a:ext>
            </a:extLst>
          </p:cNvPr>
          <p:cNvSpPr/>
          <p:nvPr/>
        </p:nvSpPr>
        <p:spPr>
          <a:xfrm>
            <a:off x="769729" y="1386744"/>
            <a:ext cx="10897664" cy="4847481"/>
          </a:xfrm>
          <a:prstGeom prst="rect">
            <a:avLst/>
          </a:prstGeom>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i="0" u="none" strike="noStrike" kern="1200" cap="none" spc="0" normalizeH="0" baseline="0" noProof="0" dirty="0">
                <a:ln>
                  <a:noFill/>
                </a:ln>
                <a:solidFill>
                  <a:prstClr val="black"/>
                </a:solidFill>
                <a:effectLst/>
                <a:uLnTx/>
                <a:uFillTx/>
                <a:ea typeface="+mn-ea"/>
                <a:cs typeface="Arial" panose="020B0604020202020204" pitchFamily="34" charset="0"/>
              </a:rPr>
              <a:t>The Code of Alabama, Title 41, Chapter 19, Section 6 (a) (3) states that, </a:t>
            </a:r>
            <a:r>
              <a:rPr kumimoji="0" lang="en-US" sz="2400" i="0" u="sng" strike="noStrike" kern="1200" cap="none" spc="0" normalizeH="0" baseline="0" noProof="0" dirty="0">
                <a:ln>
                  <a:noFill/>
                </a:ln>
                <a:solidFill>
                  <a:prstClr val="black"/>
                </a:solidFill>
                <a:effectLst/>
                <a:uLnTx/>
                <a:uFillTx/>
                <a:ea typeface="+mn-ea"/>
                <a:cs typeface="Arial" panose="020B0604020202020204" pitchFamily="34" charset="0"/>
              </a:rPr>
              <a:t>each state agency/department</a:t>
            </a:r>
            <a:r>
              <a:rPr kumimoji="0" lang="en-US" sz="2400" i="0" u="none" strike="noStrike" kern="1200" cap="none" spc="0" normalizeH="0" baseline="0" noProof="0" dirty="0">
                <a:ln>
                  <a:noFill/>
                </a:ln>
                <a:solidFill>
                  <a:prstClr val="black"/>
                </a:solidFill>
                <a:effectLst/>
                <a:uLnTx/>
                <a:uFillTx/>
                <a:ea typeface="+mn-ea"/>
                <a:cs typeface="Arial" panose="020B0604020202020204" pitchFamily="34" charset="0"/>
              </a:rPr>
              <a:t>, on the date and in the form and content prescribed by the Department of Finance, </a:t>
            </a:r>
            <a:r>
              <a:rPr kumimoji="0" lang="en-US" sz="2400" i="0" u="sng" strike="noStrike" kern="1200" cap="none" spc="0" normalizeH="0" baseline="0" noProof="0" dirty="0">
                <a:ln>
                  <a:noFill/>
                </a:ln>
                <a:solidFill>
                  <a:prstClr val="black"/>
                </a:solidFill>
                <a:effectLst/>
                <a:uLnTx/>
                <a:uFillTx/>
                <a:ea typeface="+mn-ea"/>
                <a:cs typeface="Arial" panose="020B0604020202020204" pitchFamily="34" charset="0"/>
              </a:rPr>
              <a:t>shall prepare and forward to the Budget Officer the budget requested to carry out its proposed plans in the succeeding fiscal year</a:t>
            </a:r>
            <a:r>
              <a:rPr kumimoji="0" lang="en-US" sz="2400" i="0" u="none" strike="noStrike" kern="1200" cap="none" spc="0" normalizeH="0" baseline="0" noProof="0" dirty="0">
                <a:ln>
                  <a:noFill/>
                </a:ln>
                <a:solidFill>
                  <a:prstClr val="black"/>
                </a:solidFill>
                <a:effectLst/>
                <a:uLnTx/>
                <a:uFillTx/>
                <a:ea typeface="+mn-ea"/>
                <a:cs typeface="Arial" panose="020B0604020202020204" pitchFamily="34" charset="0"/>
              </a:rPr>
              <a:t>.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500" i="0" u="none" strike="noStrike" kern="1200" cap="none" spc="0" normalizeH="0" baseline="0" noProof="0" dirty="0">
              <a:ln>
                <a:noFill/>
              </a:ln>
              <a:solidFill>
                <a:prstClr val="black"/>
              </a:solidFill>
              <a:effectLst/>
              <a:uLnTx/>
              <a:uFillTx/>
              <a:ea typeface="+mn-ea"/>
              <a:cs typeface="Arial" panose="020B0604020202020204" pitchFamily="34" charset="0"/>
            </a:endParaRPr>
          </a:p>
          <a:p>
            <a:pPr marL="285750" lvl="0" indent="-285750">
              <a:buFont typeface="Arial" panose="020B0604020202020204" pitchFamily="34" charset="0"/>
              <a:buChar char="•"/>
              <a:defRPr/>
            </a:pPr>
            <a:r>
              <a:rPr lang="en-US" sz="2400" dirty="0"/>
              <a:t>The </a:t>
            </a:r>
            <a:r>
              <a:rPr lang="en-US" sz="2400" u="sng" dirty="0"/>
              <a:t>due date for Budget Request packages, as set by law is November 1st of each year</a:t>
            </a:r>
            <a:r>
              <a:rPr lang="en-US" sz="2400" dirty="0"/>
              <a:t>. Therefore, the FY 2024-2025 budget request packages were due Wednesday, November 1, 2023 (§ 41-4-84, Code of Alabama 1975). </a:t>
            </a:r>
          </a:p>
          <a:p>
            <a:pPr marL="285750" lvl="0" indent="-285750">
              <a:buFont typeface="Arial" panose="020B0604020202020204" pitchFamily="34" charset="0"/>
              <a:buChar char="•"/>
              <a:defRPr/>
            </a:pPr>
            <a:endParaRPr kumimoji="0" lang="en-US" sz="1500" i="0" u="none" strike="noStrike" kern="1200" cap="none" spc="0" normalizeH="0" baseline="0" noProof="0" dirty="0">
              <a:ln>
                <a:noFill/>
              </a:ln>
              <a:solidFill>
                <a:prstClr val="black"/>
              </a:solidFill>
              <a:effectLst/>
              <a:uLnTx/>
              <a:uFillTx/>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i="0" u="none" strike="noStrike" kern="1200" cap="none" spc="0" normalizeH="0" baseline="0" noProof="0" dirty="0">
                <a:ln>
                  <a:noFill/>
                </a:ln>
                <a:solidFill>
                  <a:prstClr val="black"/>
                </a:solidFill>
                <a:effectLst/>
                <a:uLnTx/>
                <a:uFillTx/>
                <a:ea typeface="+mn-ea"/>
                <a:cs typeface="Arial" panose="020B0604020202020204" pitchFamily="34" charset="0"/>
              </a:rPr>
              <a:t>In order to comply with the designated submission deadline, a draft budget request was submitted to EBO.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500" i="0" u="none" strike="noStrike" kern="1200" cap="none" spc="0" normalizeH="0" baseline="0" noProof="0" dirty="0">
              <a:ln>
                <a:noFill/>
              </a:ln>
              <a:solidFill>
                <a:prstClr val="black"/>
              </a:solidFill>
              <a:effectLst/>
              <a:uLnTx/>
              <a:uFillTx/>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i="0" u="none" strike="noStrike" kern="1200" cap="none" spc="0" normalizeH="0" baseline="0" noProof="0" dirty="0">
                <a:ln>
                  <a:noFill/>
                </a:ln>
                <a:solidFill>
                  <a:prstClr val="black"/>
                </a:solidFill>
                <a:effectLst/>
                <a:uLnTx/>
                <a:uFillTx/>
                <a:ea typeface="+mn-ea"/>
                <a:cs typeface="Arial" panose="020B0604020202020204" pitchFamily="34" charset="0"/>
              </a:rPr>
              <a:t>Any changes made by the Commission will be submitted through a budget request revision. </a:t>
            </a:r>
          </a:p>
        </p:txBody>
      </p:sp>
      <p:pic>
        <p:nvPicPr>
          <p:cNvPr id="6" name="Picture 5">
            <a:extLst>
              <a:ext uri="{FF2B5EF4-FFF2-40B4-BE49-F238E27FC236}">
                <a16:creationId xmlns:a16="http://schemas.microsoft.com/office/drawing/2014/main" id="{1CF37301-0C29-4CD7-804E-144DA98FD4EB}"/>
              </a:ext>
            </a:extLst>
          </p:cNvPr>
          <p:cNvPicPr>
            <a:picLocks noChangeAspect="1"/>
          </p:cNvPicPr>
          <p:nvPr/>
        </p:nvPicPr>
        <p:blipFill rotWithShape="1">
          <a:blip r:embed="rId2">
            <a:extLst>
              <a:ext uri="{28A0092B-C50C-407E-A947-70E740481C1C}">
                <a14:useLocalDpi xmlns:a14="http://schemas.microsoft.com/office/drawing/2010/main" val="0"/>
              </a:ext>
            </a:extLst>
          </a:blip>
          <a:srcRect r="86696"/>
          <a:stretch/>
        </p:blipFill>
        <p:spPr>
          <a:xfrm>
            <a:off x="817672" y="175168"/>
            <a:ext cx="1247679" cy="1143000"/>
          </a:xfrm>
          <a:prstGeom prst="rect">
            <a:avLst/>
          </a:prstGeom>
        </p:spPr>
      </p:pic>
      <p:pic>
        <p:nvPicPr>
          <p:cNvPr id="8" name="Picture 7">
            <a:extLst>
              <a:ext uri="{FF2B5EF4-FFF2-40B4-BE49-F238E27FC236}">
                <a16:creationId xmlns:a16="http://schemas.microsoft.com/office/drawing/2014/main" id="{43B6D421-BCC0-469D-A5EE-241825D3F05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34147" y="175168"/>
            <a:ext cx="1097280" cy="1097280"/>
          </a:xfrm>
          <a:prstGeom prst="rect">
            <a:avLst/>
          </a:prstGeom>
        </p:spPr>
      </p:pic>
      <p:sp>
        <p:nvSpPr>
          <p:cNvPr id="9" name="Slide Number Placeholder 1">
            <a:extLst>
              <a:ext uri="{FF2B5EF4-FFF2-40B4-BE49-F238E27FC236}">
                <a16:creationId xmlns:a16="http://schemas.microsoft.com/office/drawing/2014/main" id="{6F937DC7-BCA7-40B5-95EF-AF0B7891C15E}"/>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97498147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4542" y="1672216"/>
            <a:ext cx="9107246" cy="4585871"/>
          </a:xfrm>
          <a:prstGeom prst="rect">
            <a:avLst/>
          </a:prstGeom>
        </p:spPr>
        <p:txBody>
          <a:bodyPr wrap="square">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i="0" u="none" strike="noStrike" kern="1200" cap="none" spc="0" normalizeH="0" baseline="0" noProof="0" dirty="0">
                <a:ln>
                  <a:noFill/>
                </a:ln>
                <a:solidFill>
                  <a:prstClr val="black"/>
                </a:solidFill>
                <a:effectLst/>
                <a:uLnTx/>
                <a:uFillTx/>
                <a:ea typeface="Calibri" panose="020F0502020204030204" pitchFamily="34" charset="0"/>
                <a:cs typeface="Arial" panose="020B0604020202020204" pitchFamily="34" charset="0"/>
              </a:rPr>
              <a:t>ACHE is requesting a total of </a:t>
            </a:r>
            <a:r>
              <a:rPr kumimoji="0" lang="en-US" sz="2800" b="1" i="0" u="none" strike="noStrike" kern="1200" cap="none" spc="0" normalizeH="0" baseline="0" noProof="0" dirty="0">
                <a:ln>
                  <a:noFill/>
                </a:ln>
                <a:solidFill>
                  <a:srgbClr val="548235"/>
                </a:solidFill>
                <a:effectLst/>
                <a:uLnTx/>
                <a:uFillTx/>
                <a:ea typeface="Calibri" panose="020F0502020204030204" pitchFamily="34" charset="0"/>
                <a:cs typeface="Arial" panose="020B0604020202020204" pitchFamily="34" charset="0"/>
              </a:rPr>
              <a:t>$99,562,183 </a:t>
            </a:r>
            <a:r>
              <a:rPr kumimoji="0" lang="en-US" sz="2800" i="0" u="none" strike="noStrike" kern="1200" cap="none" spc="0" normalizeH="0" baseline="0" noProof="0" dirty="0">
                <a:ln>
                  <a:noFill/>
                </a:ln>
                <a:solidFill>
                  <a:prstClr val="black"/>
                </a:solidFill>
                <a:effectLst/>
                <a:uLnTx/>
                <a:uFillTx/>
                <a:ea typeface="Calibri" panose="020F0502020204030204" pitchFamily="34" charset="0"/>
                <a:cs typeface="Arial" panose="020B0604020202020204" pitchFamily="34" charset="0"/>
              </a:rPr>
              <a:t>for FY 2024-25, of which </a:t>
            </a:r>
            <a:r>
              <a:rPr kumimoji="0" lang="en-US" sz="2800" b="1" i="0" u="none" strike="noStrike" kern="1200" cap="none" spc="0" normalizeH="0" baseline="0" noProof="0" dirty="0">
                <a:ln>
                  <a:noFill/>
                </a:ln>
                <a:solidFill>
                  <a:srgbClr val="548235"/>
                </a:solidFill>
                <a:effectLst/>
                <a:uLnTx/>
                <a:uFillTx/>
                <a:ea typeface="Calibri" panose="020F0502020204030204" pitchFamily="34" charset="0"/>
                <a:cs typeface="Arial" panose="020B0604020202020204" pitchFamily="34" charset="0"/>
              </a:rPr>
              <a:t>$88,341,863 </a:t>
            </a:r>
            <a:r>
              <a:rPr kumimoji="0" lang="en-US" sz="2800" i="0" u="none" strike="noStrike" kern="1200" cap="none" spc="0" normalizeH="0" baseline="0" noProof="0" dirty="0">
                <a:ln>
                  <a:noFill/>
                </a:ln>
                <a:solidFill>
                  <a:prstClr val="black"/>
                </a:solidFill>
                <a:effectLst/>
                <a:uLnTx/>
                <a:uFillTx/>
                <a:ea typeface="Calibri" panose="020F0502020204030204" pitchFamily="34" charset="0"/>
                <a:cs typeface="Arial" panose="020B0604020202020204" pitchFamily="34" charset="0"/>
              </a:rPr>
              <a:t>comes from state funds.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800" i="0" u="none" strike="noStrike" kern="1200" cap="none" spc="0" normalizeH="0" baseline="0" noProof="0" dirty="0">
              <a:ln>
                <a:noFill/>
              </a:ln>
              <a:solidFill>
                <a:prstClr val="black"/>
              </a:solidFill>
              <a:effectLst/>
              <a:uLnTx/>
              <a:uFillTx/>
              <a:ea typeface="Calibri" panose="020F0502020204030204" pitchFamily="34" charset="0"/>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i="0" u="none" strike="noStrike" kern="1200" cap="none" spc="0" normalizeH="0" baseline="0" noProof="0" dirty="0">
                <a:ln>
                  <a:noFill/>
                </a:ln>
                <a:solidFill>
                  <a:prstClr val="black"/>
                </a:solidFill>
                <a:effectLst/>
                <a:uLnTx/>
                <a:uFillTx/>
                <a:ea typeface="Calibri" panose="020F0502020204030204" pitchFamily="34" charset="0"/>
                <a:cs typeface="Arial" panose="020B0604020202020204" pitchFamily="34" charset="0"/>
              </a:rPr>
              <a:t>This represents an overall </a:t>
            </a:r>
            <a:r>
              <a:rPr kumimoji="0" lang="en-US" sz="2800" b="1" i="0" u="none" strike="noStrike" kern="1200" cap="none" spc="0" normalizeH="0" baseline="0" noProof="0" dirty="0">
                <a:ln>
                  <a:noFill/>
                </a:ln>
                <a:solidFill>
                  <a:srgbClr val="70AD47">
                    <a:lumMod val="75000"/>
                  </a:srgbClr>
                </a:solidFill>
                <a:effectLst/>
                <a:uLnTx/>
                <a:uFillTx/>
                <a:ea typeface="Calibri" panose="020F0502020204030204" pitchFamily="34" charset="0"/>
                <a:cs typeface="Arial" panose="020B0604020202020204" pitchFamily="34" charset="0"/>
              </a:rPr>
              <a:t>35%</a:t>
            </a:r>
            <a:r>
              <a:rPr kumimoji="0" lang="en-US" sz="2800" i="0" u="none" strike="noStrike" kern="1200" cap="none" spc="0" normalizeH="0" baseline="0" noProof="0" dirty="0">
                <a:ln>
                  <a:noFill/>
                </a:ln>
                <a:solidFill>
                  <a:prstClr val="black"/>
                </a:solidFill>
                <a:effectLst/>
                <a:uLnTx/>
                <a:uFillTx/>
                <a:ea typeface="Calibri" panose="020F0502020204030204" pitchFamily="34" charset="0"/>
                <a:cs typeface="Arial" panose="020B0604020202020204" pitchFamily="34" charset="0"/>
              </a:rPr>
              <a:t> increase over the total amount appropriated for FY 2023-24.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800" i="0" u="none" strike="noStrike" kern="1200" cap="none" spc="0" normalizeH="0" baseline="0" noProof="0" dirty="0">
              <a:ln>
                <a:noFill/>
              </a:ln>
              <a:solidFill>
                <a:prstClr val="black"/>
              </a:solidFill>
              <a:effectLst/>
              <a:uLnTx/>
              <a:uFillTx/>
              <a:ea typeface="Calibri" panose="020F0502020204030204" pitchFamily="34" charset="0"/>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i="0" u="none" strike="noStrike" kern="1200" cap="none" spc="0" normalizeH="0" baseline="0" noProof="0" dirty="0">
                <a:ln>
                  <a:noFill/>
                </a:ln>
                <a:solidFill>
                  <a:prstClr val="black"/>
                </a:solidFill>
                <a:effectLst/>
                <a:uLnTx/>
                <a:uFillTx/>
                <a:ea typeface="Calibri" panose="020F0502020204030204" pitchFamily="34" charset="0"/>
                <a:cs typeface="Arial" panose="020B0604020202020204" pitchFamily="34" charset="0"/>
              </a:rPr>
              <a:t>The FY 2024-25 Request contains requests for 44 programs under 6 appropriation units.  </a:t>
            </a:r>
          </a:p>
          <a:p>
            <a:pPr marL="800100" lvl="1" indent="-342900" defTabSz="914400">
              <a:buFont typeface="Arial" panose="020B0604020202020204" pitchFamily="34" charset="0"/>
              <a:buChar char="•"/>
              <a:defRPr/>
            </a:pPr>
            <a:endParaRPr kumimoji="0" lang="en-US" sz="1600" i="0" u="none" strike="noStrike" kern="1200" cap="none" spc="0" normalizeH="0" baseline="0" noProof="0" dirty="0">
              <a:ln>
                <a:noFill/>
              </a:ln>
              <a:solidFill>
                <a:prstClr val="black"/>
              </a:solidFill>
              <a:effectLst/>
              <a:uLnTx/>
              <a:uFillTx/>
              <a:ea typeface="Calibri" panose="020F0502020204030204" pitchFamily="34" charset="0"/>
              <a:cs typeface="Arial" panose="020B0604020202020204" pitchFamily="34" charset="0"/>
            </a:endParaRPr>
          </a:p>
          <a:p>
            <a:pPr marL="800100" lvl="1" indent="-342900" defTabSz="914400">
              <a:buFont typeface="Arial" panose="020B0604020202020204" pitchFamily="34" charset="0"/>
              <a:buChar char="•"/>
              <a:defRPr/>
            </a:pPr>
            <a:r>
              <a:rPr kumimoji="0" lang="en-US" sz="2800" i="0" u="none" strike="noStrike" kern="1200" cap="none" spc="0" normalizeH="0" baseline="0" noProof="0" dirty="0">
                <a:ln>
                  <a:noFill/>
                </a:ln>
                <a:solidFill>
                  <a:prstClr val="black"/>
                </a:solidFill>
                <a:effectLst/>
                <a:uLnTx/>
                <a:uFillTx/>
                <a:ea typeface="Calibri" panose="020F0502020204030204" pitchFamily="34" charset="0"/>
                <a:cs typeface="Arial" panose="020B0604020202020204" pitchFamily="34" charset="0"/>
              </a:rPr>
              <a:t>This count includes a request for one new program.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9733082" y="4705169"/>
            <a:ext cx="1940739" cy="1828800"/>
          </a:xfrm>
          <a:prstGeom prst="rect">
            <a:avLst/>
          </a:prstGeom>
        </p:spPr>
      </p:pic>
      <p:sp>
        <p:nvSpPr>
          <p:cNvPr id="3" name="Title 2">
            <a:extLst>
              <a:ext uri="{FF2B5EF4-FFF2-40B4-BE49-F238E27FC236}">
                <a16:creationId xmlns:a16="http://schemas.microsoft.com/office/drawing/2014/main" id="{963A3CF5-5ECF-40BE-81B6-4871B3EE07E4}"/>
              </a:ext>
            </a:extLst>
          </p:cNvPr>
          <p:cNvSpPr>
            <a:spLocks noGrp="1"/>
          </p:cNvSpPr>
          <p:nvPr>
            <p:ph type="title"/>
          </p:nvPr>
        </p:nvSpPr>
        <p:spPr>
          <a:xfrm>
            <a:off x="829408" y="162284"/>
            <a:ext cx="10515600" cy="1325563"/>
          </a:xfrm>
        </p:spPr>
        <p:txBody>
          <a:bodyPr>
            <a:normAutofit/>
          </a:bodyPr>
          <a:lstStyle/>
          <a:p>
            <a:pPr lvl="0">
              <a:lnSpc>
                <a:spcPct val="100000"/>
              </a:lnSpc>
              <a:spcBef>
                <a:spcPts val="0"/>
              </a:spcBef>
              <a:defRPr/>
            </a:pPr>
            <a:r>
              <a:rPr lang="en-US" sz="3600" b="1" dirty="0">
                <a:solidFill>
                  <a:srgbClr val="4472C4"/>
                </a:solidFill>
                <a:latin typeface="+mn-lt"/>
                <a:ea typeface="Calibri" panose="020F0502020204030204" pitchFamily="34" charset="0"/>
                <a:cs typeface="Arial" panose="020B0604020202020204" pitchFamily="34" charset="0"/>
              </a:rPr>
              <a:t>Alabama Commission on Higher Education</a:t>
            </a:r>
            <a:br>
              <a:rPr lang="en-US" sz="3600" b="1" dirty="0">
                <a:solidFill>
                  <a:srgbClr val="4472C4"/>
                </a:solidFill>
                <a:latin typeface="+mn-lt"/>
                <a:ea typeface="Calibri" panose="020F0502020204030204" pitchFamily="34" charset="0"/>
                <a:cs typeface="Arial" panose="020B0604020202020204" pitchFamily="34" charset="0"/>
              </a:rPr>
            </a:br>
            <a:r>
              <a:rPr lang="en-US" sz="3600" b="1" dirty="0">
                <a:solidFill>
                  <a:srgbClr val="4472C4"/>
                </a:solidFill>
                <a:latin typeface="+mn-lt"/>
                <a:ea typeface="Calibri" panose="020F0502020204030204" pitchFamily="34" charset="0"/>
                <a:cs typeface="Arial" panose="020B0604020202020204" pitchFamily="34" charset="0"/>
              </a:rPr>
              <a:t>FY 2024-25 Executive Budget Request</a:t>
            </a:r>
            <a:endParaRPr lang="en-US" sz="3600" dirty="0">
              <a:solidFill>
                <a:srgbClr val="4472C4"/>
              </a:solidFill>
              <a:latin typeface="+mn-lt"/>
            </a:endParaRPr>
          </a:p>
        </p:txBody>
      </p:sp>
      <p:sp>
        <p:nvSpPr>
          <p:cNvPr id="5" name="Slide Number Placeholder 1">
            <a:extLst>
              <a:ext uri="{FF2B5EF4-FFF2-40B4-BE49-F238E27FC236}">
                <a16:creationId xmlns:a16="http://schemas.microsoft.com/office/drawing/2014/main" id="{C9D1659B-F7BC-4858-95FD-C2CB27CF4EEB}"/>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7123197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3629" y="162903"/>
            <a:ext cx="11244743" cy="790344"/>
          </a:xfrm>
        </p:spPr>
        <p:txBody>
          <a:bodyPr>
            <a:normAutofit/>
          </a:bodyPr>
          <a:lstStyle/>
          <a:p>
            <a:pPr algn="ctr"/>
            <a:r>
              <a:rPr lang="en-US" sz="3600" b="1" dirty="0">
                <a:solidFill>
                  <a:srgbClr val="4472C4"/>
                </a:solidFill>
                <a:latin typeface="Calibri" panose="020F0502020204030204" pitchFamily="34" charset="0"/>
                <a:cs typeface="Calibri" panose="020F0502020204030204" pitchFamily="34" charset="0"/>
              </a:rPr>
              <a:t>New Program Request for FY 2024-25</a:t>
            </a:r>
          </a:p>
        </p:txBody>
      </p:sp>
      <p:sp>
        <p:nvSpPr>
          <p:cNvPr id="3" name="Content Placeholder 2"/>
          <p:cNvSpPr>
            <a:spLocks noGrp="1"/>
          </p:cNvSpPr>
          <p:nvPr>
            <p:ph idx="1"/>
          </p:nvPr>
        </p:nvSpPr>
        <p:spPr>
          <a:xfrm>
            <a:off x="762885" y="935663"/>
            <a:ext cx="9599763" cy="5631227"/>
          </a:xfrm>
        </p:spPr>
        <p:txBody>
          <a:bodyPr>
            <a:noAutofit/>
          </a:bodyPr>
          <a:lstStyle/>
          <a:p>
            <a:pPr marL="0" lvl="0" indent="0">
              <a:buNone/>
            </a:pPr>
            <a:r>
              <a:rPr lang="en-US" sz="3200" b="1" dirty="0"/>
              <a:t>(Re)Engage Alabama Grant Program ($800,000)</a:t>
            </a:r>
          </a:p>
          <a:p>
            <a:pPr marL="0" lvl="0" indent="0">
              <a:buNone/>
            </a:pPr>
            <a:endParaRPr lang="en-US" sz="700" b="1" dirty="0"/>
          </a:p>
          <a:p>
            <a:pPr lvl="0"/>
            <a:r>
              <a:rPr lang="en-US" dirty="0"/>
              <a:t>This program is designed to support campus efforts with an adult-learner focus, identifying those students who previously attended a college or university but may be short of earning an undergraduate degree by a few credits.</a:t>
            </a:r>
          </a:p>
          <a:p>
            <a:pPr marL="0" lvl="0" indent="0">
              <a:buNone/>
            </a:pPr>
            <a:endParaRPr lang="en-US" sz="1050" dirty="0"/>
          </a:p>
          <a:p>
            <a:r>
              <a:rPr lang="en-US" dirty="0"/>
              <a:t>Addresses the increased needs of business and industry for credentialed workers aligned with high demand, high wage jobs identified by the Alabama Committee on Credentialing and Career Pathways (ACCCP).</a:t>
            </a:r>
          </a:p>
          <a:p>
            <a:pPr marL="0" lvl="0" indent="0">
              <a:buNone/>
            </a:pPr>
            <a:endParaRPr lang="en-US" sz="1050" dirty="0"/>
          </a:p>
          <a:p>
            <a:pPr lvl="0"/>
            <a:r>
              <a:rPr lang="en-US" dirty="0"/>
              <a:t>These funds are for campus support for campus efforts with an adult learner focus.</a:t>
            </a:r>
          </a:p>
          <a:p>
            <a:pPr marL="0" lvl="0" indent="0">
              <a:buNone/>
            </a:pPr>
            <a:endParaRPr lang="en-US" sz="2400" dirty="0">
              <a:solidFill>
                <a:srgbClr val="0070C0"/>
              </a:solidFill>
              <a:ea typeface="Times New Roman" panose="02020603050405020304" pitchFamily="18" charset="0"/>
              <a:cs typeface="Times New Roman" panose="02020603050405020304" pitchFamily="18" charset="0"/>
            </a:endParaRPr>
          </a:p>
        </p:txBody>
      </p:sp>
      <p:sp>
        <p:nvSpPr>
          <p:cNvPr id="4" name="Slide Number Placeholder 1">
            <a:extLst>
              <a:ext uri="{FF2B5EF4-FFF2-40B4-BE49-F238E27FC236}">
                <a16:creationId xmlns:a16="http://schemas.microsoft.com/office/drawing/2014/main" id="{A7A30EC9-24BB-40DF-8ED3-EAD2241CB179}"/>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69367203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877E84D-2735-4411-BF10-578CD00D76BC}"/>
              </a:ext>
            </a:extLst>
          </p:cNvPr>
          <p:cNvSpPr/>
          <p:nvPr/>
        </p:nvSpPr>
        <p:spPr>
          <a:xfrm>
            <a:off x="799721" y="220344"/>
            <a:ext cx="10683035" cy="6201698"/>
          </a:xfrm>
          <a:prstGeom prst="rect">
            <a:avLst/>
          </a:prstGeom>
        </p:spPr>
        <p:txBody>
          <a:bodyPr wrap="square">
            <a:spAutoFit/>
          </a:bodyPr>
          <a:lstStyle/>
          <a:p>
            <a:pPr lvl="0">
              <a:defRPr/>
            </a:pPr>
            <a:r>
              <a:rPr lang="en-US" sz="3600" b="1" dirty="0">
                <a:solidFill>
                  <a:srgbClr val="4472C4"/>
                </a:solidFill>
                <a:cs typeface="Arial" panose="020B0604020202020204" pitchFamily="34" charset="0"/>
              </a:rPr>
              <a:t>Planning Assumptions Used in Developing</a:t>
            </a:r>
          </a:p>
          <a:p>
            <a:pPr lvl="0">
              <a:defRPr/>
            </a:pPr>
            <a:r>
              <a:rPr lang="en-US" sz="3600" b="1" dirty="0">
                <a:solidFill>
                  <a:srgbClr val="4472C4"/>
                </a:solidFill>
                <a:cs typeface="Arial" panose="020B0604020202020204" pitchFamily="34" charset="0"/>
              </a:rPr>
              <a:t>the FY 2024-25 Executive Budget Request</a:t>
            </a:r>
          </a:p>
          <a:p>
            <a:pPr lvl="0" algn="ctr">
              <a:defRPr/>
            </a:pPr>
            <a:endParaRPr lang="en-US" b="1" dirty="0">
              <a:solidFill>
                <a:prstClr val="black"/>
              </a:solidFill>
              <a:latin typeface="Arial" panose="020B0604020202020204" pitchFamily="34" charset="0"/>
              <a:cs typeface="Arial" panose="020B0604020202020204" pitchFamily="34" charset="0"/>
            </a:endParaRPr>
          </a:p>
          <a:p>
            <a:pPr>
              <a:defRPr/>
            </a:pPr>
            <a:r>
              <a:rPr lang="en-US" sz="2800" b="1" dirty="0">
                <a:solidFill>
                  <a:prstClr val="black"/>
                </a:solidFill>
                <a:cs typeface="Arial" panose="020B0604020202020204" pitchFamily="34" charset="0"/>
              </a:rPr>
              <a:t>An increase for Planning and Coordination (Operations and Maintenance) is being requested due to the following increased costs:</a:t>
            </a:r>
          </a:p>
          <a:p>
            <a:pPr marL="457200" lvl="0" indent="-457200">
              <a:spcBef>
                <a:spcPts val="600"/>
              </a:spcBef>
              <a:buFont typeface="Arial" panose="020B0604020202020204" pitchFamily="34" charset="0"/>
              <a:buChar char="•"/>
              <a:defRPr/>
            </a:pPr>
            <a:r>
              <a:rPr lang="en-US" sz="2800" dirty="0">
                <a:solidFill>
                  <a:prstClr val="black"/>
                </a:solidFill>
                <a:ea typeface="Times New Roman" panose="02020603050405020304" pitchFamily="18" charset="0"/>
                <a:cs typeface="Times New Roman" panose="02020603050405020304" pitchFamily="18" charset="0"/>
              </a:rPr>
              <a:t>Employee termination (retirements)</a:t>
            </a:r>
          </a:p>
          <a:p>
            <a:pPr marL="457200" lvl="0" indent="-457200">
              <a:spcBef>
                <a:spcPts val="600"/>
              </a:spcBef>
              <a:buFont typeface="Arial" panose="020B0604020202020204" pitchFamily="34" charset="0"/>
              <a:buChar char="•"/>
              <a:defRPr/>
            </a:pPr>
            <a:r>
              <a:rPr lang="en-US" sz="2800" dirty="0">
                <a:solidFill>
                  <a:prstClr val="black"/>
                </a:solidFill>
                <a:ea typeface="Times New Roman" panose="02020603050405020304" pitchFamily="18" charset="0"/>
                <a:cs typeface="Times New Roman" panose="02020603050405020304" pitchFamily="18" charset="0"/>
              </a:rPr>
              <a:t>Building operations, rent, and cyber insurance</a:t>
            </a:r>
          </a:p>
          <a:p>
            <a:pPr marL="457200" lvl="0" indent="-457200">
              <a:spcBef>
                <a:spcPts val="600"/>
              </a:spcBef>
              <a:buFont typeface="Arial" panose="020B0604020202020204" pitchFamily="34" charset="0"/>
              <a:buChar char="•"/>
              <a:defRPr/>
            </a:pPr>
            <a:r>
              <a:rPr lang="en-US" sz="2800" dirty="0">
                <a:solidFill>
                  <a:prstClr val="black"/>
                </a:solidFill>
                <a:ea typeface="Times New Roman" panose="02020603050405020304" pitchFamily="18" charset="0"/>
                <a:cs typeface="Times New Roman" panose="02020603050405020304" pitchFamily="18" charset="0"/>
              </a:rPr>
              <a:t>Information Service Division (ISD) charges, postage, and telephone services</a:t>
            </a:r>
          </a:p>
          <a:p>
            <a:pPr marL="457200" lvl="0" indent="-457200">
              <a:spcBef>
                <a:spcPts val="600"/>
              </a:spcBef>
              <a:buFont typeface="Arial" panose="020B0604020202020204" pitchFamily="34" charset="0"/>
              <a:buChar char="•"/>
              <a:defRPr/>
            </a:pPr>
            <a:r>
              <a:rPr lang="en-US" sz="2800" dirty="0">
                <a:solidFill>
                  <a:prstClr val="black"/>
                </a:solidFill>
                <a:ea typeface="Times New Roman" panose="02020603050405020304" pitchFamily="18" charset="0"/>
                <a:cs typeface="Times New Roman" panose="02020603050405020304" pitchFamily="18" charset="0"/>
              </a:rPr>
              <a:t>Subscriptions, software purchases, replacement of computers and printers, shipping costs, State Higher Education Executive Officers organization (SHEEO) dues, and general office supplies</a:t>
            </a:r>
          </a:p>
          <a:p>
            <a:pPr marL="457200" lvl="0" indent="-457200">
              <a:spcBef>
                <a:spcPts val="600"/>
              </a:spcBef>
              <a:buFont typeface="Arial" panose="020B0604020202020204" pitchFamily="34" charset="0"/>
              <a:buChar char="•"/>
              <a:defRPr/>
            </a:pPr>
            <a:r>
              <a:rPr lang="en-US" sz="2800" dirty="0">
                <a:solidFill>
                  <a:prstClr val="black"/>
                </a:solidFill>
                <a:ea typeface="Times New Roman" panose="02020603050405020304" pitchFamily="18" charset="0"/>
                <a:cs typeface="Times New Roman" panose="02020603050405020304" pitchFamily="18" charset="0"/>
              </a:rPr>
              <a:t>Comptroller Office transaction charges</a:t>
            </a:r>
            <a:endParaRPr lang="en-US" sz="2800" dirty="0"/>
          </a:p>
        </p:txBody>
      </p:sp>
      <p:pic>
        <p:nvPicPr>
          <p:cNvPr id="3" name="Picture 2">
            <a:extLst>
              <a:ext uri="{FF2B5EF4-FFF2-40B4-BE49-F238E27FC236}">
                <a16:creationId xmlns:a16="http://schemas.microsoft.com/office/drawing/2014/main" id="{4FACD7D9-ED63-4BC0-B83F-A133C407FA32}"/>
              </a:ext>
            </a:extLst>
          </p:cNvPr>
          <p:cNvPicPr>
            <a:picLocks noChangeAspect="1"/>
          </p:cNvPicPr>
          <p:nvPr/>
        </p:nvPicPr>
        <p:blipFill>
          <a:blip r:embed="rId2"/>
          <a:stretch>
            <a:fillRect/>
          </a:stretch>
        </p:blipFill>
        <p:spPr>
          <a:xfrm>
            <a:off x="9465325" y="357948"/>
            <a:ext cx="2087767" cy="914400"/>
          </a:xfrm>
          <a:prstGeom prst="rect">
            <a:avLst/>
          </a:prstGeom>
          <a:effectLst>
            <a:outerShdw blurRad="63500" sx="102000" sy="102000" algn="ctr" rotWithShape="0">
              <a:prstClr val="black">
                <a:alpha val="40000"/>
              </a:prstClr>
            </a:outerShdw>
          </a:effectLst>
        </p:spPr>
      </p:pic>
      <p:sp>
        <p:nvSpPr>
          <p:cNvPr id="4" name="Slide Number Placeholder 1">
            <a:extLst>
              <a:ext uri="{FF2B5EF4-FFF2-40B4-BE49-F238E27FC236}">
                <a16:creationId xmlns:a16="http://schemas.microsoft.com/office/drawing/2014/main" id="{4E2F8482-679A-4C12-9980-545D1D4C20D4}"/>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44180805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E9F64BA-D65A-4CA1-9D58-F4664CA3FDE3}"/>
              </a:ext>
            </a:extLst>
          </p:cNvPr>
          <p:cNvSpPr/>
          <p:nvPr/>
        </p:nvSpPr>
        <p:spPr>
          <a:xfrm>
            <a:off x="830988" y="214437"/>
            <a:ext cx="10845197" cy="6801862"/>
          </a:xfrm>
          <a:prstGeom prst="rect">
            <a:avLst/>
          </a:prstGeom>
        </p:spPr>
        <p:txBody>
          <a:bodyPr wrap="square">
            <a:spAutoFit/>
          </a:bodyPr>
          <a:lstStyle/>
          <a:p>
            <a:pPr lvl="0">
              <a:defRPr/>
            </a:pPr>
            <a:r>
              <a:rPr lang="en-US" sz="3600" b="1" dirty="0">
                <a:solidFill>
                  <a:srgbClr val="4472C4"/>
                </a:solidFill>
                <a:cs typeface="Arial" panose="020B0604020202020204" pitchFamily="34" charset="0"/>
              </a:rPr>
              <a:t>Assumptions for Other Existing Programs </a:t>
            </a:r>
          </a:p>
          <a:p>
            <a:pPr lvl="0">
              <a:defRPr/>
            </a:pPr>
            <a:endParaRPr lang="en-US" sz="1200" b="1" dirty="0">
              <a:solidFill>
                <a:prstClr val="black"/>
              </a:solidFill>
              <a:cs typeface="Arial" panose="020B0604020202020204" pitchFamily="34" charset="0"/>
            </a:endParaRPr>
          </a:p>
          <a:p>
            <a:pPr marL="457200" lvl="0" indent="-457200">
              <a:buFont typeface="Arial" panose="020B0604020202020204" pitchFamily="34" charset="0"/>
              <a:buChar char="•"/>
              <a:defRPr/>
            </a:pPr>
            <a:r>
              <a:rPr lang="en-US" sz="2800" dirty="0">
                <a:solidFill>
                  <a:srgbClr val="000000"/>
                </a:solidFill>
                <a:ea typeface="Times New Roman" panose="02020603050405020304" pitchFamily="18" charset="0"/>
                <a:cs typeface="Times New Roman" panose="02020603050405020304" pitchFamily="18" charset="0"/>
              </a:rPr>
              <a:t>5% increases are requested for the following programs</a:t>
            </a:r>
          </a:p>
          <a:p>
            <a:pPr marL="914400" lvl="1" indent="-457200">
              <a:buFont typeface="Arial" panose="020B0604020202020204" pitchFamily="34" charset="0"/>
              <a:buChar char="•"/>
              <a:defRPr/>
            </a:pPr>
            <a:r>
              <a:rPr lang="en-US" sz="2800" dirty="0">
                <a:solidFill>
                  <a:srgbClr val="000000"/>
                </a:solidFill>
                <a:ea typeface="Times New Roman" panose="02020603050405020304" pitchFamily="18" charset="0"/>
                <a:cs typeface="Times New Roman" panose="02020603050405020304" pitchFamily="18" charset="0"/>
              </a:rPr>
              <a:t>Birmingham Promise Scholarship Program</a:t>
            </a:r>
          </a:p>
          <a:p>
            <a:pPr marL="914400" lvl="1" indent="-457200">
              <a:buFont typeface="Arial" panose="020B0604020202020204" pitchFamily="34" charset="0"/>
              <a:buChar char="•"/>
              <a:defRPr/>
            </a:pPr>
            <a:r>
              <a:rPr lang="en-US" sz="2800" dirty="0">
                <a:solidFill>
                  <a:srgbClr val="000000"/>
                </a:solidFill>
                <a:ea typeface="Times New Roman" panose="02020603050405020304" pitchFamily="18" charset="0"/>
                <a:cs typeface="Times New Roman" panose="02020603050405020304" pitchFamily="18" charset="0"/>
              </a:rPr>
              <a:t>Alabama Math and Science Education Scholarship</a:t>
            </a:r>
          </a:p>
          <a:p>
            <a:pPr marL="914400" lvl="1" indent="-457200">
              <a:buFont typeface="Arial" panose="020B0604020202020204" pitchFamily="34" charset="0"/>
              <a:buChar char="•"/>
              <a:defRPr/>
            </a:pPr>
            <a:r>
              <a:rPr lang="en-US" sz="2800" dirty="0">
                <a:solidFill>
                  <a:srgbClr val="000000"/>
                </a:solidFill>
                <a:ea typeface="Times New Roman" panose="02020603050405020304" pitchFamily="18" charset="0"/>
                <a:cs typeface="Times New Roman" panose="02020603050405020304" pitchFamily="18" charset="0"/>
              </a:rPr>
              <a:t>Industry Credential Directory</a:t>
            </a:r>
          </a:p>
          <a:p>
            <a:pPr marL="914400" lvl="1" indent="-457200">
              <a:buFont typeface="Arial" panose="020B0604020202020204" pitchFamily="34" charset="0"/>
              <a:buChar char="•"/>
              <a:defRPr/>
            </a:pPr>
            <a:r>
              <a:rPr lang="en-US" sz="2800" dirty="0">
                <a:solidFill>
                  <a:srgbClr val="000000"/>
                </a:solidFill>
                <a:ea typeface="Times New Roman" panose="02020603050405020304" pitchFamily="18" charset="0"/>
                <a:cs typeface="Times New Roman" panose="02020603050405020304" pitchFamily="18" charset="0"/>
              </a:rPr>
              <a:t>Network of Alabama Academic Libraries (NAAL)</a:t>
            </a:r>
          </a:p>
          <a:p>
            <a:pPr marL="914400" lvl="1" indent="-457200">
              <a:buFont typeface="Arial" panose="020B0604020202020204" pitchFamily="34" charset="0"/>
              <a:buChar char="•"/>
              <a:defRPr/>
            </a:pPr>
            <a:r>
              <a:rPr lang="en-US" sz="2800" dirty="0">
                <a:solidFill>
                  <a:srgbClr val="000000"/>
                </a:solidFill>
                <a:ea typeface="Times New Roman" panose="02020603050405020304" pitchFamily="18" charset="0"/>
                <a:cs typeface="Times New Roman" panose="02020603050405020304" pitchFamily="18" charset="0"/>
              </a:rPr>
              <a:t>Established Program to Stimulate Competitive Research (EPSCOR)</a:t>
            </a:r>
          </a:p>
          <a:p>
            <a:pPr lvl="0">
              <a:defRPr/>
            </a:pPr>
            <a:endParaRPr lang="en-US" sz="1200" dirty="0">
              <a:solidFill>
                <a:srgbClr val="000000"/>
              </a:solidFill>
              <a:ea typeface="Times New Roman" panose="02020603050405020304" pitchFamily="18" charset="0"/>
              <a:cs typeface="Times New Roman" panose="02020603050405020304" pitchFamily="18" charset="0"/>
            </a:endParaRPr>
          </a:p>
          <a:p>
            <a:pPr marL="457200" lvl="0" indent="-457200">
              <a:buFont typeface="Arial" panose="020B0604020202020204" pitchFamily="34" charset="0"/>
              <a:buChar char="•"/>
              <a:defRPr/>
            </a:pPr>
            <a:r>
              <a:rPr lang="en-US" sz="2800" dirty="0">
                <a:solidFill>
                  <a:srgbClr val="000000"/>
                </a:solidFill>
                <a:ea typeface="Times New Roman" panose="02020603050405020304" pitchFamily="18" charset="0"/>
                <a:cs typeface="Times New Roman" panose="02020603050405020304" pitchFamily="18" charset="0"/>
              </a:rPr>
              <a:t>$1,000,000 increase from the original FY24 Appropriations for the Alabama Student Assistance Program (ASAP) and the Alabama Student Grant Program (ASGP)</a:t>
            </a:r>
          </a:p>
          <a:p>
            <a:pPr lvl="0">
              <a:defRPr/>
            </a:pPr>
            <a:endParaRPr lang="en-US" sz="1200" dirty="0">
              <a:solidFill>
                <a:srgbClr val="000000"/>
              </a:solidFill>
              <a:ea typeface="Times New Roman" panose="02020603050405020304" pitchFamily="18" charset="0"/>
              <a:cs typeface="Times New Roman" panose="02020603050405020304" pitchFamily="18" charset="0"/>
            </a:endParaRPr>
          </a:p>
          <a:p>
            <a:pPr marL="457200" lvl="0" indent="-457200">
              <a:buFont typeface="Arial" panose="020B0604020202020204" pitchFamily="34" charset="0"/>
              <a:buChar char="•"/>
              <a:defRPr/>
            </a:pPr>
            <a:r>
              <a:rPr lang="en-US" sz="2800" dirty="0">
                <a:solidFill>
                  <a:srgbClr val="000000"/>
                </a:solidFill>
                <a:ea typeface="Times New Roman" panose="02020603050405020304" pitchFamily="18" charset="0"/>
                <a:cs typeface="Times New Roman" panose="02020603050405020304" pitchFamily="18" charset="0"/>
              </a:rPr>
              <a:t>A 28.96% increase is requested for SREB, 33.20% for AGSC/STARS, 66.67% for AKEEP, and a reinstatement of funding for the HBCU Consortium</a:t>
            </a:r>
            <a:endParaRPr lang="en-US" sz="3000" dirty="0">
              <a:solidFill>
                <a:srgbClr val="000000"/>
              </a:solidFill>
              <a:ea typeface="Times New Roman" panose="02020603050405020304" pitchFamily="18" charset="0"/>
              <a:cs typeface="Times New Roman" panose="02020603050405020304" pitchFamily="18" charset="0"/>
            </a:endParaRPr>
          </a:p>
          <a:p>
            <a:pPr marL="914400" lvl="1" indent="-457200">
              <a:buFont typeface="Arial" panose="020B0604020202020204" pitchFamily="34" charset="0"/>
              <a:buChar char="•"/>
              <a:defRPr/>
            </a:pPr>
            <a:endParaRPr lang="en-US" sz="2800" b="1" dirty="0">
              <a:solidFill>
                <a:srgbClr val="000000"/>
              </a:solidFill>
              <a:ea typeface="Times New Roman" panose="02020603050405020304" pitchFamily="18" charset="0"/>
              <a:cs typeface="Times New Roman" panose="02020603050405020304" pitchFamily="18" charset="0"/>
            </a:endParaRPr>
          </a:p>
        </p:txBody>
      </p:sp>
      <p:sp>
        <p:nvSpPr>
          <p:cNvPr id="3" name="Slide Number Placeholder 1">
            <a:extLst>
              <a:ext uri="{FF2B5EF4-FFF2-40B4-BE49-F238E27FC236}">
                <a16:creationId xmlns:a16="http://schemas.microsoft.com/office/drawing/2014/main" id="{050B9143-0B1A-4A66-A718-F6FF62040CBC}"/>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26252971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Arrow Connector 3">
            <a:extLst>
              <a:ext uri="{FF2B5EF4-FFF2-40B4-BE49-F238E27FC236}">
                <a16:creationId xmlns:a16="http://schemas.microsoft.com/office/drawing/2014/main" id="{EB8F616E-C262-4140-91E0-79C51098C080}"/>
              </a:ext>
            </a:extLst>
          </p:cNvPr>
          <p:cNvCxnSpPr/>
          <p:nvPr/>
        </p:nvCxnSpPr>
        <p:spPr>
          <a:xfrm flipH="1">
            <a:off x="10610663" y="1690709"/>
            <a:ext cx="457200" cy="125128"/>
          </a:xfrm>
          <a:prstGeom prst="straightConnector1">
            <a:avLst/>
          </a:prstGeom>
          <a:ln w="76200">
            <a:solidFill>
              <a:srgbClr val="2E75B6"/>
            </a:solidFill>
            <a:tailEnd type="triangle"/>
          </a:ln>
        </p:spPr>
        <p:style>
          <a:lnRef idx="1">
            <a:schemeClr val="accent1"/>
          </a:lnRef>
          <a:fillRef idx="0">
            <a:schemeClr val="accent1"/>
          </a:fillRef>
          <a:effectRef idx="0">
            <a:schemeClr val="accent1"/>
          </a:effectRef>
          <a:fontRef idx="minor">
            <a:schemeClr val="tx1"/>
          </a:fontRef>
        </p:style>
      </p:cxnSp>
      <p:cxnSp>
        <p:nvCxnSpPr>
          <p:cNvPr id="5" name="Straight Arrow Connector 4">
            <a:extLst>
              <a:ext uri="{FF2B5EF4-FFF2-40B4-BE49-F238E27FC236}">
                <a16:creationId xmlns:a16="http://schemas.microsoft.com/office/drawing/2014/main" id="{491BBB5A-EA3E-4E1F-84A5-DF31322A5D38}"/>
              </a:ext>
            </a:extLst>
          </p:cNvPr>
          <p:cNvCxnSpPr/>
          <p:nvPr/>
        </p:nvCxnSpPr>
        <p:spPr>
          <a:xfrm flipH="1">
            <a:off x="10626530" y="2484735"/>
            <a:ext cx="457200" cy="125128"/>
          </a:xfrm>
          <a:prstGeom prst="straightConnector1">
            <a:avLst/>
          </a:prstGeom>
          <a:ln w="76200">
            <a:solidFill>
              <a:srgbClr val="2E75B6"/>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7A53EB7F-171B-4A3B-802C-9CB8921998DD}"/>
              </a:ext>
            </a:extLst>
          </p:cNvPr>
          <p:cNvCxnSpPr/>
          <p:nvPr/>
        </p:nvCxnSpPr>
        <p:spPr>
          <a:xfrm flipH="1">
            <a:off x="10621241" y="4496629"/>
            <a:ext cx="457200" cy="125128"/>
          </a:xfrm>
          <a:prstGeom prst="straightConnector1">
            <a:avLst/>
          </a:prstGeom>
          <a:ln w="76200">
            <a:solidFill>
              <a:srgbClr val="2E75B6"/>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64025127-9182-4D71-916C-4E0151C5DDFB}"/>
              </a:ext>
            </a:extLst>
          </p:cNvPr>
          <p:cNvCxnSpPr/>
          <p:nvPr/>
        </p:nvCxnSpPr>
        <p:spPr>
          <a:xfrm flipH="1">
            <a:off x="10631819" y="3514971"/>
            <a:ext cx="457200" cy="125128"/>
          </a:xfrm>
          <a:prstGeom prst="straightConnector1">
            <a:avLst/>
          </a:prstGeom>
          <a:ln w="76200">
            <a:solidFill>
              <a:srgbClr val="2E75B6"/>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D073D4F7-6A59-48A6-A632-06995BCD7E7A}"/>
              </a:ext>
            </a:extLst>
          </p:cNvPr>
          <p:cNvCxnSpPr/>
          <p:nvPr/>
        </p:nvCxnSpPr>
        <p:spPr>
          <a:xfrm flipH="1">
            <a:off x="10615952" y="4309268"/>
            <a:ext cx="457200" cy="125128"/>
          </a:xfrm>
          <a:prstGeom prst="straightConnector1">
            <a:avLst/>
          </a:prstGeom>
          <a:ln w="76200">
            <a:solidFill>
              <a:srgbClr val="2E75B6"/>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B228D4D0-3EEF-4997-A487-9B97CB8E82E6}"/>
              </a:ext>
            </a:extLst>
          </p:cNvPr>
          <p:cNvCxnSpPr/>
          <p:nvPr/>
        </p:nvCxnSpPr>
        <p:spPr>
          <a:xfrm flipH="1">
            <a:off x="10637108" y="5314717"/>
            <a:ext cx="457200" cy="125128"/>
          </a:xfrm>
          <a:prstGeom prst="straightConnector1">
            <a:avLst/>
          </a:prstGeom>
          <a:ln w="76200">
            <a:solidFill>
              <a:srgbClr val="2E75B6"/>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B431BF7B-9F2B-44A2-B452-9FDA6662CBA8}"/>
              </a:ext>
            </a:extLst>
          </p:cNvPr>
          <p:cNvCxnSpPr/>
          <p:nvPr/>
        </p:nvCxnSpPr>
        <p:spPr>
          <a:xfrm flipH="1">
            <a:off x="10642397" y="885466"/>
            <a:ext cx="457200" cy="125128"/>
          </a:xfrm>
          <a:prstGeom prst="straightConnector1">
            <a:avLst/>
          </a:prstGeom>
          <a:ln w="76200">
            <a:solidFill>
              <a:srgbClr val="2E75B6"/>
            </a:solidFill>
            <a:tailEnd type="triangle"/>
          </a:ln>
        </p:spPr>
        <p:style>
          <a:lnRef idx="1">
            <a:schemeClr val="accent1"/>
          </a:lnRef>
          <a:fillRef idx="0">
            <a:schemeClr val="accent1"/>
          </a:fillRef>
          <a:effectRef idx="0">
            <a:schemeClr val="accent1"/>
          </a:effectRef>
          <a:fontRef idx="minor">
            <a:schemeClr val="tx1"/>
          </a:fontRef>
        </p:style>
      </p:cxnSp>
      <p:graphicFrame>
        <p:nvGraphicFramePr>
          <p:cNvPr id="2" name="Object 1">
            <a:extLst>
              <a:ext uri="{FF2B5EF4-FFF2-40B4-BE49-F238E27FC236}">
                <a16:creationId xmlns:a16="http://schemas.microsoft.com/office/drawing/2014/main" id="{5662BB44-F38E-447C-B99A-17E642EA14F8}"/>
              </a:ext>
            </a:extLst>
          </p:cNvPr>
          <p:cNvGraphicFramePr>
            <a:graphicFrameLocks noChangeAspect="1"/>
          </p:cNvGraphicFramePr>
          <p:nvPr>
            <p:extLst>
              <p:ext uri="{D42A27DB-BD31-4B8C-83A1-F6EECF244321}">
                <p14:modId xmlns:p14="http://schemas.microsoft.com/office/powerpoint/2010/main" val="1619598995"/>
              </p:ext>
            </p:extLst>
          </p:nvPr>
        </p:nvGraphicFramePr>
        <p:xfrm>
          <a:off x="1583739" y="91440"/>
          <a:ext cx="9024522" cy="6675120"/>
        </p:xfrm>
        <a:graphic>
          <a:graphicData uri="http://schemas.openxmlformats.org/presentationml/2006/ole">
            <mc:AlternateContent xmlns:mc="http://schemas.openxmlformats.org/markup-compatibility/2006">
              <mc:Choice xmlns:v="urn:schemas-microsoft-com:vml" Requires="v">
                <p:oleObj spid="_x0000_s4250" name="Worksheet" r:id="rId3" imgW="8524718" imgH="6305537" progId="Excel.Sheet.12">
                  <p:embed/>
                </p:oleObj>
              </mc:Choice>
              <mc:Fallback>
                <p:oleObj name="Worksheet" r:id="rId3" imgW="8524718" imgH="6305537" progId="Excel.Sheet.12">
                  <p:embed/>
                  <p:pic>
                    <p:nvPicPr>
                      <p:cNvPr id="0" name=""/>
                      <p:cNvPicPr/>
                      <p:nvPr/>
                    </p:nvPicPr>
                    <p:blipFill>
                      <a:blip r:embed="rId4"/>
                      <a:stretch>
                        <a:fillRect/>
                      </a:stretch>
                    </p:blipFill>
                    <p:spPr>
                      <a:xfrm>
                        <a:off x="1583739" y="91440"/>
                        <a:ext cx="9024522" cy="6675120"/>
                      </a:xfrm>
                      <a:prstGeom prst="rect">
                        <a:avLst/>
                      </a:prstGeom>
                      <a:ln w="19050">
                        <a:solidFill>
                          <a:schemeClr val="tx1"/>
                        </a:solidFill>
                      </a:ln>
                    </p:spPr>
                  </p:pic>
                </p:oleObj>
              </mc:Fallback>
            </mc:AlternateContent>
          </a:graphicData>
        </a:graphic>
      </p:graphicFrame>
      <p:sp>
        <p:nvSpPr>
          <p:cNvPr id="12" name="Slide Number Placeholder 1">
            <a:extLst>
              <a:ext uri="{FF2B5EF4-FFF2-40B4-BE49-F238E27FC236}">
                <a16:creationId xmlns:a16="http://schemas.microsoft.com/office/drawing/2014/main" id="{932D78E5-157C-457C-ACD8-235EB5ACB999}"/>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cxnSp>
        <p:nvCxnSpPr>
          <p:cNvPr id="13" name="Straight Arrow Connector 12">
            <a:extLst>
              <a:ext uri="{FF2B5EF4-FFF2-40B4-BE49-F238E27FC236}">
                <a16:creationId xmlns:a16="http://schemas.microsoft.com/office/drawing/2014/main" id="{59056F88-A948-428F-AFCA-90770C0CBC2A}"/>
              </a:ext>
            </a:extLst>
          </p:cNvPr>
          <p:cNvCxnSpPr/>
          <p:nvPr/>
        </p:nvCxnSpPr>
        <p:spPr>
          <a:xfrm flipH="1">
            <a:off x="10637108" y="3733539"/>
            <a:ext cx="457200" cy="125128"/>
          </a:xfrm>
          <a:prstGeom prst="straightConnector1">
            <a:avLst/>
          </a:prstGeom>
          <a:ln w="76200">
            <a:solidFill>
              <a:srgbClr val="548235"/>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C8EDD198-C63E-42D0-8A69-E12E6CF4E323}"/>
              </a:ext>
            </a:extLst>
          </p:cNvPr>
          <p:cNvCxnSpPr/>
          <p:nvPr/>
        </p:nvCxnSpPr>
        <p:spPr>
          <a:xfrm flipH="1">
            <a:off x="10642397" y="5544956"/>
            <a:ext cx="457200" cy="125128"/>
          </a:xfrm>
          <a:prstGeom prst="straightConnector1">
            <a:avLst/>
          </a:prstGeom>
          <a:ln w="76200">
            <a:solidFill>
              <a:srgbClr val="548235"/>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9455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2"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right)">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2"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ipe(right)">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2"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wipe(right)">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2"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wipe(right)">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2"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wipe(right)">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2" fill="hold"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wipe(right)">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2" fill="hold" nodeType="clickEffect">
                                  <p:stCondLst>
                                    <p:cond delay="0"/>
                                  </p:stCondLst>
                                  <p:childTnLst>
                                    <p:set>
                                      <p:cBhvr>
                                        <p:cTn id="36" dur="1" fill="hold">
                                          <p:stCondLst>
                                            <p:cond delay="0"/>
                                          </p:stCondLst>
                                        </p:cTn>
                                        <p:tgtEl>
                                          <p:spTgt spid="7"/>
                                        </p:tgtEl>
                                        <p:attrNameLst>
                                          <p:attrName>style.visibility</p:attrName>
                                        </p:attrNameLst>
                                      </p:cBhvr>
                                      <p:to>
                                        <p:strVal val="visible"/>
                                      </p:to>
                                    </p:set>
                                    <p:animEffect transition="in" filter="wipe(right)">
                                      <p:cBhvr>
                                        <p:cTn id="37" dur="500"/>
                                        <p:tgtEl>
                                          <p:spTgt spid="7"/>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2" fill="hold"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wipe(right)">
                                      <p:cBhvr>
                                        <p:cTn id="42" dur="5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2" fill="hold" nodeType="clickEffect">
                                  <p:stCondLst>
                                    <p:cond delay="0"/>
                                  </p:stCondLst>
                                  <p:childTnLst>
                                    <p:set>
                                      <p:cBhvr>
                                        <p:cTn id="46" dur="1" fill="hold">
                                          <p:stCondLst>
                                            <p:cond delay="0"/>
                                          </p:stCondLst>
                                        </p:cTn>
                                        <p:tgtEl>
                                          <p:spTgt spid="14"/>
                                        </p:tgtEl>
                                        <p:attrNameLst>
                                          <p:attrName>style.visibility</p:attrName>
                                        </p:attrNameLst>
                                      </p:cBhvr>
                                      <p:to>
                                        <p:strVal val="visible"/>
                                      </p:to>
                                    </p:set>
                                    <p:animEffect transition="in" filter="wipe(right)">
                                      <p:cBhvr>
                                        <p:cTn id="4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Arrow Connector 6">
            <a:extLst>
              <a:ext uri="{FF2B5EF4-FFF2-40B4-BE49-F238E27FC236}">
                <a16:creationId xmlns:a16="http://schemas.microsoft.com/office/drawing/2014/main" id="{FC5AAE6A-91A1-4FA3-8EDE-5CB40E075726}"/>
              </a:ext>
            </a:extLst>
          </p:cNvPr>
          <p:cNvCxnSpPr/>
          <p:nvPr/>
        </p:nvCxnSpPr>
        <p:spPr>
          <a:xfrm flipH="1">
            <a:off x="10727097" y="3705299"/>
            <a:ext cx="457200" cy="125128"/>
          </a:xfrm>
          <a:prstGeom prst="straightConnector1">
            <a:avLst/>
          </a:prstGeom>
          <a:ln w="76200">
            <a:solidFill>
              <a:srgbClr val="2E75B6"/>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115C0E44-FE28-4A97-B548-9C69D9FA30F6}"/>
              </a:ext>
            </a:extLst>
          </p:cNvPr>
          <p:cNvCxnSpPr/>
          <p:nvPr/>
        </p:nvCxnSpPr>
        <p:spPr>
          <a:xfrm flipH="1">
            <a:off x="10740096" y="3923014"/>
            <a:ext cx="457200" cy="125128"/>
          </a:xfrm>
          <a:prstGeom prst="straightConnector1">
            <a:avLst/>
          </a:prstGeom>
          <a:ln w="76200">
            <a:solidFill>
              <a:srgbClr val="2E75B6"/>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D3ED1EFF-2DA1-4B4D-809E-807C058AE0CF}"/>
              </a:ext>
            </a:extLst>
          </p:cNvPr>
          <p:cNvSpPr txBox="1"/>
          <p:nvPr/>
        </p:nvSpPr>
        <p:spPr>
          <a:xfrm>
            <a:off x="9912425" y="3923014"/>
            <a:ext cx="731520" cy="175364"/>
          </a:xfrm>
          <a:prstGeom prst="rect">
            <a:avLst/>
          </a:prstGeom>
          <a:solidFill>
            <a:schemeClr val="bg1"/>
          </a:solidFill>
          <a:ln>
            <a:solidFill>
              <a:schemeClr val="bg1"/>
            </a:solidFill>
          </a:ln>
        </p:spPr>
        <p:txBody>
          <a:bodyPr wrap="square" rtlCol="0">
            <a:spAutoFit/>
          </a:bodyPr>
          <a:lstStyle/>
          <a:p>
            <a:endParaRPr lang="en-US" dirty="0"/>
          </a:p>
        </p:txBody>
      </p:sp>
      <p:graphicFrame>
        <p:nvGraphicFramePr>
          <p:cNvPr id="11" name="Object 10">
            <a:extLst>
              <a:ext uri="{FF2B5EF4-FFF2-40B4-BE49-F238E27FC236}">
                <a16:creationId xmlns:a16="http://schemas.microsoft.com/office/drawing/2014/main" id="{F058CB25-2D5F-4ECB-8C13-AABCEAE1C9B6}"/>
              </a:ext>
            </a:extLst>
          </p:cNvPr>
          <p:cNvGraphicFramePr>
            <a:graphicFrameLocks noChangeAspect="1"/>
          </p:cNvGraphicFramePr>
          <p:nvPr>
            <p:extLst>
              <p:ext uri="{D42A27DB-BD31-4B8C-83A1-F6EECF244321}">
                <p14:modId xmlns:p14="http://schemas.microsoft.com/office/powerpoint/2010/main" val="855865833"/>
              </p:ext>
            </p:extLst>
          </p:nvPr>
        </p:nvGraphicFramePr>
        <p:xfrm>
          <a:off x="1513028" y="228600"/>
          <a:ext cx="9165945" cy="6400800"/>
        </p:xfrm>
        <a:graphic>
          <a:graphicData uri="http://schemas.openxmlformats.org/presentationml/2006/ole">
            <mc:AlternateContent xmlns:mc="http://schemas.openxmlformats.org/markup-compatibility/2006">
              <mc:Choice xmlns:v="urn:schemas-microsoft-com:vml" Requires="v">
                <p:oleObj spid="_x0000_s7243" name="Worksheet" r:id="rId3" imgW="8524718" imgH="5953198" progId="Excel.Sheet.12">
                  <p:embed/>
                </p:oleObj>
              </mc:Choice>
              <mc:Fallback>
                <p:oleObj name="Worksheet" r:id="rId3" imgW="8524718" imgH="5953198" progId="Excel.Sheet.12">
                  <p:embed/>
                  <p:pic>
                    <p:nvPicPr>
                      <p:cNvPr id="0" name=""/>
                      <p:cNvPicPr/>
                      <p:nvPr/>
                    </p:nvPicPr>
                    <p:blipFill>
                      <a:blip r:embed="rId4"/>
                      <a:stretch>
                        <a:fillRect/>
                      </a:stretch>
                    </p:blipFill>
                    <p:spPr>
                      <a:xfrm>
                        <a:off x="1513028" y="228600"/>
                        <a:ext cx="9165945" cy="6400800"/>
                      </a:xfrm>
                      <a:prstGeom prst="rect">
                        <a:avLst/>
                      </a:prstGeom>
                      <a:ln w="19050">
                        <a:solidFill>
                          <a:schemeClr val="tx1"/>
                        </a:solidFill>
                      </a:ln>
                    </p:spPr>
                  </p:pic>
                </p:oleObj>
              </mc:Fallback>
            </mc:AlternateContent>
          </a:graphicData>
        </a:graphic>
      </p:graphicFrame>
      <p:sp>
        <p:nvSpPr>
          <p:cNvPr id="12" name="Slide Number Placeholder 1">
            <a:extLst>
              <a:ext uri="{FF2B5EF4-FFF2-40B4-BE49-F238E27FC236}">
                <a16:creationId xmlns:a16="http://schemas.microsoft.com/office/drawing/2014/main" id="{095F8C9D-3B31-4AD4-A39C-B2F74AE5E514}"/>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cxnSp>
        <p:nvCxnSpPr>
          <p:cNvPr id="13" name="Straight Arrow Connector 12">
            <a:extLst>
              <a:ext uri="{FF2B5EF4-FFF2-40B4-BE49-F238E27FC236}">
                <a16:creationId xmlns:a16="http://schemas.microsoft.com/office/drawing/2014/main" id="{4C7B9AEB-6F9A-41BE-9366-44DF2B7E962D}"/>
              </a:ext>
            </a:extLst>
          </p:cNvPr>
          <p:cNvCxnSpPr/>
          <p:nvPr/>
        </p:nvCxnSpPr>
        <p:spPr>
          <a:xfrm flipH="1">
            <a:off x="10727097" y="3492460"/>
            <a:ext cx="457200" cy="125128"/>
          </a:xfrm>
          <a:prstGeom prst="straightConnector1">
            <a:avLst/>
          </a:prstGeom>
          <a:ln w="76200">
            <a:solidFill>
              <a:srgbClr val="548235"/>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088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2"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right)">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2"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ipe(right)">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2"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wipe(right)">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Object 2">
            <a:extLst>
              <a:ext uri="{FF2B5EF4-FFF2-40B4-BE49-F238E27FC236}">
                <a16:creationId xmlns:a16="http://schemas.microsoft.com/office/drawing/2014/main" id="{F362EF7C-7CB7-4CAA-86C3-6F039A509DCD}"/>
              </a:ext>
            </a:extLst>
          </p:cNvPr>
          <p:cNvGraphicFramePr>
            <a:graphicFrameLocks noChangeAspect="1"/>
          </p:cNvGraphicFramePr>
          <p:nvPr>
            <p:extLst>
              <p:ext uri="{D42A27DB-BD31-4B8C-83A1-F6EECF244321}">
                <p14:modId xmlns:p14="http://schemas.microsoft.com/office/powerpoint/2010/main" val="1487523745"/>
              </p:ext>
            </p:extLst>
          </p:nvPr>
        </p:nvGraphicFramePr>
        <p:xfrm>
          <a:off x="1295400" y="334198"/>
          <a:ext cx="9601200" cy="6189605"/>
        </p:xfrm>
        <a:graphic>
          <a:graphicData uri="http://schemas.openxmlformats.org/presentationml/2006/ole">
            <mc:AlternateContent xmlns:mc="http://schemas.openxmlformats.org/markup-compatibility/2006">
              <mc:Choice xmlns:v="urn:schemas-microsoft-com:vml" Requires="v">
                <p:oleObj spid="_x0000_s6298" name="Worksheet" r:id="rId3" imgW="9382103" imgH="6048541" progId="Excel.Sheet.12">
                  <p:embed/>
                </p:oleObj>
              </mc:Choice>
              <mc:Fallback>
                <p:oleObj name="Worksheet" r:id="rId3" imgW="9382103" imgH="6048541" progId="Excel.Sheet.12">
                  <p:embed/>
                  <p:pic>
                    <p:nvPicPr>
                      <p:cNvPr id="3" name="Object 2">
                        <a:extLst>
                          <a:ext uri="{FF2B5EF4-FFF2-40B4-BE49-F238E27FC236}">
                            <a16:creationId xmlns:a16="http://schemas.microsoft.com/office/drawing/2014/main" id="{F362EF7C-7CB7-4CAA-86C3-6F039A509DCD}"/>
                          </a:ext>
                        </a:extLst>
                      </p:cNvPr>
                      <p:cNvPicPr/>
                      <p:nvPr/>
                    </p:nvPicPr>
                    <p:blipFill>
                      <a:blip r:embed="rId4"/>
                      <a:stretch>
                        <a:fillRect/>
                      </a:stretch>
                    </p:blipFill>
                    <p:spPr>
                      <a:xfrm>
                        <a:off x="1295400" y="334198"/>
                        <a:ext cx="9601200" cy="6189605"/>
                      </a:xfrm>
                      <a:prstGeom prst="rect">
                        <a:avLst/>
                      </a:prstGeom>
                      <a:ln w="19050">
                        <a:solidFill>
                          <a:schemeClr val="tx1"/>
                        </a:solidFill>
                      </a:ln>
                    </p:spPr>
                  </p:pic>
                </p:oleObj>
              </mc:Fallback>
            </mc:AlternateContent>
          </a:graphicData>
        </a:graphic>
      </p:graphicFrame>
      <p:sp>
        <p:nvSpPr>
          <p:cNvPr id="4" name="Slide Number Placeholder 1">
            <a:extLst>
              <a:ext uri="{FF2B5EF4-FFF2-40B4-BE49-F238E27FC236}">
                <a16:creationId xmlns:a16="http://schemas.microsoft.com/office/drawing/2014/main" id="{238134B3-7C00-435A-B53B-06C3DA90DD89}"/>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42683828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77CEF5-2421-45F0-9684-896A134D6EFD}"/>
              </a:ext>
            </a:extLst>
          </p:cNvPr>
          <p:cNvSpPr txBox="1"/>
          <p:nvPr/>
        </p:nvSpPr>
        <p:spPr>
          <a:xfrm>
            <a:off x="1250622" y="2105000"/>
            <a:ext cx="9690755" cy="192360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500" b="1" i="0" u="none" strike="noStrike" kern="1200" cap="none" spc="0" normalizeH="0" baseline="0" noProof="0" dirty="0">
                <a:ln>
                  <a:noFill/>
                </a:ln>
                <a:solidFill>
                  <a:srgbClr val="4472C4"/>
                </a:solidFill>
                <a:effectLst/>
                <a:uLnTx/>
                <a:uFillTx/>
                <a:latin typeface="Calibri" panose="020F0502020204030204"/>
                <a:ea typeface="+mn-ea"/>
                <a:cs typeface="+mn-cs"/>
              </a:rPr>
              <a:t>Motion, Decision Item B: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0070C0"/>
              </a:solidFill>
              <a:effectLst/>
              <a:uLnTx/>
              <a:uFillTx/>
              <a:latin typeface="Calibri" panose="020F0502020204030204"/>
              <a:ea typeface="+mn-ea"/>
              <a:cs typeface="+mn-cs"/>
            </a:endParaRPr>
          </a:p>
          <a:p>
            <a:pPr lvl="0" defTabSz="914400">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That the Commission approve the </a:t>
            </a:r>
            <a:r>
              <a:rPr lang="en-US" sz="2800" kern="1400" dirty="0">
                <a:solidFill>
                  <a:prstClr val="black"/>
                </a:solidFill>
              </a:rPr>
              <a:t>FY 2024-2025 </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ACHE Executive Budget Request. </a:t>
            </a:r>
          </a:p>
        </p:txBody>
      </p:sp>
      <p:sp>
        <p:nvSpPr>
          <p:cNvPr id="4" name="Slide Number Placeholder 1">
            <a:extLst>
              <a:ext uri="{FF2B5EF4-FFF2-40B4-BE49-F238E27FC236}">
                <a16:creationId xmlns:a16="http://schemas.microsoft.com/office/drawing/2014/main" id="{A6FB542E-6EFB-4128-A032-F8810A874EC6}"/>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95280645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A1BD4E4-157A-4098-B808-785B06CC331D}"/>
              </a:ext>
            </a:extLst>
          </p:cNvPr>
          <p:cNvSpPr txBox="1"/>
          <p:nvPr/>
        </p:nvSpPr>
        <p:spPr>
          <a:xfrm>
            <a:off x="2469856" y="1076162"/>
            <a:ext cx="7252289" cy="584775"/>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tab pos="27432" algn="l"/>
                <a:tab pos="-1731873600" algn="l"/>
                <a:tab pos="6542532" algn="r"/>
              </a:tabLst>
              <a:defRPr/>
            </a:pPr>
            <a:r>
              <a:rPr kumimoji="0" lang="en-US" sz="3200" b="0" i="1" u="none" strike="noStrike" kern="1400" cap="none" spc="0" normalizeH="0" baseline="0" noProof="0" dirty="0">
                <a:ln>
                  <a:noFill/>
                </a:ln>
                <a:solidFill>
                  <a:srgbClr val="4472C4"/>
                </a:solidFill>
                <a:effectLst/>
                <a:uLnTx/>
                <a:uFillTx/>
                <a:latin typeface="Calibri" panose="020F0502020204030204"/>
                <a:ea typeface="+mn-ea"/>
                <a:cs typeface="+mn-cs"/>
              </a:rPr>
              <a:t>Staff Presenter:  Dr. Jim Hood</a:t>
            </a:r>
          </a:p>
        </p:txBody>
      </p:sp>
      <p:sp>
        <p:nvSpPr>
          <p:cNvPr id="5" name="Rectangle 2">
            <a:extLst>
              <a:ext uri="{FF2B5EF4-FFF2-40B4-BE49-F238E27FC236}">
                <a16:creationId xmlns:a16="http://schemas.microsoft.com/office/drawing/2014/main" id="{A1A6CF2B-95DE-4B81-AFE6-618250982312}"/>
              </a:ext>
            </a:extLst>
          </p:cNvPr>
          <p:cNvSpPr txBox="1">
            <a:spLocks noChangeArrowheads="1"/>
          </p:cNvSpPr>
          <p:nvPr/>
        </p:nvSpPr>
        <p:spPr>
          <a:xfrm>
            <a:off x="1181100" y="233017"/>
            <a:ext cx="9829800" cy="1030231"/>
          </a:xfrm>
          <a:prstGeom prst="rect">
            <a:avLst/>
          </a:prstGeom>
        </p:spPr>
        <p:txBody>
          <a:bodyP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600" b="1" i="0" u="none" strike="noStrike" kern="1200" cap="none" spc="0" normalizeH="0" baseline="0" noProof="0" dirty="0">
                <a:ln>
                  <a:noFill/>
                </a:ln>
                <a:solidFill>
                  <a:srgbClr val="4472C4"/>
                </a:solidFill>
                <a:effectLst/>
                <a:uLnTx/>
                <a:uFillTx/>
                <a:latin typeface="Calibri" panose="020F0502020204030204"/>
                <a:ea typeface="+mj-ea"/>
                <a:cs typeface="Arial" panose="020B0604020202020204" pitchFamily="34" charset="0"/>
              </a:rPr>
              <a:t>C. Consolidated Budget Recommendation FY 2024-25</a:t>
            </a:r>
            <a:endParaRPr kumimoji="0" lang="en-US" sz="2800" b="1" i="0" u="none" strike="noStrike" kern="1200" cap="none" spc="0" normalizeH="0" baseline="0" noProof="0" dirty="0">
              <a:ln>
                <a:noFill/>
              </a:ln>
              <a:solidFill>
                <a:srgbClr val="4472C4"/>
              </a:solidFill>
              <a:effectLst/>
              <a:uLnTx/>
              <a:uFillTx/>
              <a:latin typeface="Calibri" panose="020F0502020204030204"/>
              <a:ea typeface="+mj-ea"/>
              <a:cs typeface="Arial" panose="020B0604020202020204" pitchFamily="34" charset="0"/>
            </a:endParaRPr>
          </a:p>
        </p:txBody>
      </p:sp>
      <p:sp>
        <p:nvSpPr>
          <p:cNvPr id="8" name="Subtitle 2">
            <a:extLst>
              <a:ext uri="{FF2B5EF4-FFF2-40B4-BE49-F238E27FC236}">
                <a16:creationId xmlns:a16="http://schemas.microsoft.com/office/drawing/2014/main" id="{ECE410A8-D657-488F-9F99-F5121550C8EB}"/>
              </a:ext>
            </a:extLst>
          </p:cNvPr>
          <p:cNvSpPr txBox="1">
            <a:spLocks/>
          </p:cNvSpPr>
          <p:nvPr/>
        </p:nvSpPr>
        <p:spPr>
          <a:xfrm>
            <a:off x="1058092" y="2466369"/>
            <a:ext cx="10075816" cy="165576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Section 16-5-9(b) of the Code of Alabama states that “...The Commission ... shall present to each institution and the Governor and Legislature, a single unified budget report containing budget recommendations for the separate appropriations to each of the institutions.”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66346210-11F9-4976-81FC-CAB6A9E1649E}"/>
              </a:ext>
            </a:extLst>
          </p:cNvPr>
          <p:cNvPicPr>
            <a:picLocks/>
          </p:cNvPicPr>
          <p:nvPr/>
        </p:nvPicPr>
        <p:blipFill>
          <a:blip r:embed="rId2"/>
          <a:stretch>
            <a:fillRect/>
          </a:stretch>
        </p:blipFill>
        <p:spPr>
          <a:xfrm>
            <a:off x="9292790" y="4318793"/>
            <a:ext cx="1737360" cy="1645920"/>
          </a:xfrm>
          <a:prstGeom prst="rect">
            <a:avLst/>
          </a:prstGeom>
        </p:spPr>
      </p:pic>
      <p:sp>
        <p:nvSpPr>
          <p:cNvPr id="6" name="Slide Number Placeholder 1">
            <a:extLst>
              <a:ext uri="{FF2B5EF4-FFF2-40B4-BE49-F238E27FC236}">
                <a16:creationId xmlns:a16="http://schemas.microsoft.com/office/drawing/2014/main" id="{984DAF39-16D7-4A4D-8949-0BA94BC949C1}"/>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69756600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64405" y="985708"/>
            <a:ext cx="11128442" cy="4893647"/>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tab pos="2286000" algn="l"/>
                <a:tab pos="2514600" algn="l"/>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Times New Roman" panose="02020603050405020304" pitchFamily="18" charset="0"/>
              </a:rPr>
              <a:t>Historical considerations:</a:t>
            </a:r>
          </a:p>
          <a:p>
            <a:pPr marL="344488" marR="0" lvl="0" indent="-344488" algn="l" defTabSz="914400" rtl="0" eaLnBrk="1" fontAlgn="auto" latinLnBrk="0" hangingPunct="1">
              <a:lnSpc>
                <a:spcPct val="100000"/>
              </a:lnSpc>
              <a:spcBef>
                <a:spcPts val="0"/>
              </a:spcBef>
              <a:spcAft>
                <a:spcPts val="600"/>
              </a:spcAft>
              <a:buClrTx/>
              <a:buSzTx/>
              <a:buFont typeface="Arial" panose="020B0604020202020204" pitchFamily="34" charset="0"/>
              <a:buChar char="•"/>
              <a:tabLst>
                <a:tab pos="2286000" algn="l"/>
                <a:tab pos="2514600" algn="l"/>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Times New Roman" panose="02020603050405020304" pitchFamily="18" charset="0"/>
              </a:rPr>
              <a:t>Cap on ETF Appropriation due to the Rolling Reserve Act</a:t>
            </a:r>
          </a:p>
          <a:p>
            <a:pPr marL="344488" marR="0" lvl="0" indent="-344488" algn="l" defTabSz="914400" rtl="0" eaLnBrk="1" fontAlgn="auto" latinLnBrk="0" hangingPunct="1">
              <a:lnSpc>
                <a:spcPct val="100000"/>
              </a:lnSpc>
              <a:spcBef>
                <a:spcPts val="0"/>
              </a:spcBef>
              <a:spcAft>
                <a:spcPts val="600"/>
              </a:spcAft>
              <a:buClrTx/>
              <a:buSzTx/>
              <a:buFont typeface="Arial" panose="020B0604020202020204" pitchFamily="34" charset="0"/>
              <a:buChar char="•"/>
              <a:tabLst>
                <a:tab pos="2286000" algn="l"/>
                <a:tab pos="2514600" algn="l"/>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Times New Roman" panose="02020603050405020304" pitchFamily="18" charset="0"/>
              </a:rPr>
              <a:t>Recommendation largely based on increased revenue projections that include sales and income taxes, license &amp; use fees, and other costs</a:t>
            </a:r>
          </a:p>
          <a:p>
            <a:pPr marL="344488" marR="0" lvl="0" indent="-344488" algn="l" defTabSz="914400" rtl="0" eaLnBrk="1" fontAlgn="auto" latinLnBrk="0" hangingPunct="1">
              <a:lnSpc>
                <a:spcPct val="100000"/>
              </a:lnSpc>
              <a:spcBef>
                <a:spcPts val="0"/>
              </a:spcBef>
              <a:spcAft>
                <a:spcPts val="600"/>
              </a:spcAft>
              <a:buClrTx/>
              <a:buSzTx/>
              <a:buFont typeface="Arial" panose="020B0604020202020204" pitchFamily="34" charset="0"/>
              <a:buChar char="•"/>
              <a:tabLst>
                <a:tab pos="2286000" algn="l"/>
                <a:tab pos="2514600" algn="l"/>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Times New Roman" panose="02020603050405020304" pitchFamily="18" charset="0"/>
              </a:rPr>
              <a:t>Historical Split Between Higher Education (27.34%) and K-12 (72.66%) </a:t>
            </a:r>
          </a:p>
          <a:p>
            <a:pPr marL="0" marR="0" lvl="0" indent="0" algn="l" defTabSz="914400" rtl="0" eaLnBrk="1" fontAlgn="auto" latinLnBrk="0" hangingPunct="1">
              <a:lnSpc>
                <a:spcPct val="100000"/>
              </a:lnSpc>
              <a:spcBef>
                <a:spcPts val="0"/>
              </a:spcBef>
              <a:spcAft>
                <a:spcPts val="600"/>
              </a:spcAft>
              <a:buClrTx/>
              <a:buSzTx/>
              <a:buFontTx/>
              <a:buNone/>
              <a:tabLst>
                <a:tab pos="2286000" algn="l"/>
                <a:tab pos="2514600" algn="l"/>
              </a:tabLst>
              <a:defRPr/>
            </a:pPr>
            <a:endParaRPr kumimoji="0" lang="en-US" sz="16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600"/>
              </a:spcAft>
              <a:buClrTx/>
              <a:buSzTx/>
              <a:buFontTx/>
              <a:buNone/>
              <a:tabLst>
                <a:tab pos="2286000" algn="l"/>
                <a:tab pos="2514600" algn="l"/>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Times New Roman" panose="02020603050405020304" pitchFamily="18" charset="0"/>
              </a:rPr>
              <a:t>Current considerations:</a:t>
            </a:r>
          </a:p>
          <a:p>
            <a:pPr marL="344488" marR="0" lvl="0" indent="-344488" algn="l" defTabSz="914400" rtl="0" eaLnBrk="1" fontAlgn="auto" latinLnBrk="0" hangingPunct="1">
              <a:lnSpc>
                <a:spcPct val="100000"/>
              </a:lnSpc>
              <a:spcBef>
                <a:spcPts val="0"/>
              </a:spcBef>
              <a:spcAft>
                <a:spcPts val="600"/>
              </a:spcAft>
              <a:buClrTx/>
              <a:buSzTx/>
              <a:buFont typeface="Arial" panose="020B0604020202020204" pitchFamily="34" charset="0"/>
              <a:buChar char="•"/>
              <a:tabLst>
                <a:tab pos="2286000" algn="l"/>
                <a:tab pos="2514600" algn="l"/>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Times New Roman" panose="02020603050405020304" pitchFamily="18" charset="0"/>
              </a:rPr>
              <a:t>Requested amounts from budget proposals</a:t>
            </a:r>
          </a:p>
          <a:p>
            <a:pPr marL="344488" marR="0" lvl="0" indent="-344488" algn="l" defTabSz="914400" rtl="0" eaLnBrk="1" fontAlgn="auto" latinLnBrk="0" hangingPunct="1">
              <a:lnSpc>
                <a:spcPct val="100000"/>
              </a:lnSpc>
              <a:spcBef>
                <a:spcPts val="0"/>
              </a:spcBef>
              <a:spcAft>
                <a:spcPts val="600"/>
              </a:spcAft>
              <a:buClrTx/>
              <a:buSzTx/>
              <a:buFont typeface="Arial" panose="020B0604020202020204" pitchFamily="34" charset="0"/>
              <a:buChar char="•"/>
              <a:tabLst>
                <a:tab pos="2286000" algn="l"/>
                <a:tab pos="2514600" algn="l"/>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Times New Roman" panose="02020603050405020304" pitchFamily="18" charset="0"/>
              </a:rPr>
              <a:t>New initiatives and high-need areas highlighted in budget hearings</a:t>
            </a:r>
          </a:p>
          <a:p>
            <a:pPr marL="344488" marR="0" lvl="0" indent="-344488" algn="l" defTabSz="914400" rtl="0" eaLnBrk="1" fontAlgn="auto" latinLnBrk="0" hangingPunct="1">
              <a:lnSpc>
                <a:spcPct val="100000"/>
              </a:lnSpc>
              <a:spcBef>
                <a:spcPts val="0"/>
              </a:spcBef>
              <a:spcAft>
                <a:spcPts val="600"/>
              </a:spcAft>
              <a:buClrTx/>
              <a:buSzTx/>
              <a:buFont typeface="Arial" panose="020B0604020202020204" pitchFamily="34" charset="0"/>
              <a:buChar char="•"/>
              <a:tabLst>
                <a:tab pos="2286000" algn="l"/>
                <a:tab pos="2514600" algn="l"/>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Times New Roman" panose="02020603050405020304" pitchFamily="18" charset="0"/>
              </a:rPr>
              <a:t>Language from </a:t>
            </a:r>
            <a:r>
              <a:rPr kumimoji="0" lang="en-US" sz="2800" b="1" i="0" u="none" strike="noStrike" kern="1200" cap="none" spc="0" normalizeH="0" baseline="0" noProof="0" dirty="0">
                <a:ln>
                  <a:noFill/>
                </a:ln>
                <a:solidFill>
                  <a:srgbClr val="4472C4"/>
                </a:solidFill>
                <a:effectLst/>
                <a:uLnTx/>
                <a:uFillTx/>
                <a:latin typeface="Calibri" panose="020F0502020204030204"/>
                <a:ea typeface="Times New Roman" panose="02020603050405020304" pitchFamily="18" charset="0"/>
                <a:cs typeface="Times New Roman" panose="02020603050405020304" pitchFamily="18" charset="0"/>
              </a:rPr>
              <a:t>Act #2023-390 </a:t>
            </a:r>
            <a:r>
              <a:rPr kumimoji="0" lang="en-US" sz="28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Times New Roman" panose="02020603050405020304" pitchFamily="18" charset="0"/>
              </a:rPr>
              <a:t>amending Rolling Reserve Act calculation</a:t>
            </a:r>
          </a:p>
        </p:txBody>
      </p:sp>
      <p:sp>
        <p:nvSpPr>
          <p:cNvPr id="3" name="Title 1"/>
          <p:cNvSpPr txBox="1">
            <a:spLocks/>
          </p:cNvSpPr>
          <p:nvPr/>
        </p:nvSpPr>
        <p:spPr>
          <a:xfrm>
            <a:off x="531779" y="258683"/>
            <a:ext cx="11128442" cy="638447"/>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3600" b="1" i="0" u="none" strike="noStrike" kern="1200" cap="none" spc="0" normalizeH="0" baseline="0" noProof="0" dirty="0">
                <a:ln>
                  <a:noFill/>
                </a:ln>
                <a:solidFill>
                  <a:srgbClr val="4472C4"/>
                </a:solidFill>
                <a:effectLst/>
                <a:uLnTx/>
                <a:uFillTx/>
                <a:latin typeface="Calibri" panose="020F0502020204030204"/>
                <a:ea typeface="+mj-ea"/>
                <a:cs typeface="+mj-cs"/>
              </a:rPr>
              <a:t>CBR for FY2024-2025: Considerations</a:t>
            </a:r>
          </a:p>
        </p:txBody>
      </p:sp>
      <p:sp>
        <p:nvSpPr>
          <p:cNvPr id="5" name="Slide Number Placeholder 1">
            <a:extLst>
              <a:ext uri="{FF2B5EF4-FFF2-40B4-BE49-F238E27FC236}">
                <a16:creationId xmlns:a16="http://schemas.microsoft.com/office/drawing/2014/main" id="{A01E6657-E148-4DA2-BCDD-D3E4CCC0633B}"/>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3035911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6">
            <a:extLst>
              <a:ext uri="{FF2B5EF4-FFF2-40B4-BE49-F238E27FC236}">
                <a16:creationId xmlns:a16="http://schemas.microsoft.com/office/drawing/2014/main" id="{6B3C1ABD-5DAF-4F30-81EC-93FD92C12A1A}"/>
              </a:ext>
            </a:extLst>
          </p:cNvPr>
          <p:cNvGraphicFramePr>
            <a:graphicFrameLocks noGrp="1"/>
          </p:cNvGraphicFramePr>
          <p:nvPr>
            <p:extLst>
              <p:ext uri="{D42A27DB-BD31-4B8C-83A1-F6EECF244321}">
                <p14:modId xmlns:p14="http://schemas.microsoft.com/office/powerpoint/2010/main" val="1777735896"/>
              </p:ext>
            </p:extLst>
          </p:nvPr>
        </p:nvGraphicFramePr>
        <p:xfrm>
          <a:off x="1238596" y="4846320"/>
          <a:ext cx="8836428" cy="1493520"/>
        </p:xfrm>
        <a:graphic>
          <a:graphicData uri="http://schemas.openxmlformats.org/drawingml/2006/table">
            <a:tbl>
              <a:tblPr firstRow="1" bandRow="1">
                <a:tableStyleId>{5C22544A-7EE6-4342-B048-85BDC9FD1C3A}</a:tableStyleId>
              </a:tblPr>
              <a:tblGrid>
                <a:gridCol w="4314306">
                  <a:extLst>
                    <a:ext uri="{9D8B030D-6E8A-4147-A177-3AD203B41FA5}">
                      <a16:colId xmlns:a16="http://schemas.microsoft.com/office/drawing/2014/main" val="1059327192"/>
                    </a:ext>
                  </a:extLst>
                </a:gridCol>
                <a:gridCol w="1487978">
                  <a:extLst>
                    <a:ext uri="{9D8B030D-6E8A-4147-A177-3AD203B41FA5}">
                      <a16:colId xmlns:a16="http://schemas.microsoft.com/office/drawing/2014/main" val="2041952668"/>
                    </a:ext>
                  </a:extLst>
                </a:gridCol>
                <a:gridCol w="1546167">
                  <a:extLst>
                    <a:ext uri="{9D8B030D-6E8A-4147-A177-3AD203B41FA5}">
                      <a16:colId xmlns:a16="http://schemas.microsoft.com/office/drawing/2014/main" val="2751337368"/>
                    </a:ext>
                  </a:extLst>
                </a:gridCol>
                <a:gridCol w="1487977">
                  <a:extLst>
                    <a:ext uri="{9D8B030D-6E8A-4147-A177-3AD203B41FA5}">
                      <a16:colId xmlns:a16="http://schemas.microsoft.com/office/drawing/2014/main" val="2497785705"/>
                    </a:ext>
                  </a:extLst>
                </a:gridCol>
              </a:tblGrid>
              <a:tr h="299259">
                <a:tc>
                  <a:txBody>
                    <a:bodyPr/>
                    <a:lstStyle/>
                    <a:p>
                      <a:endParaRPr lang="en-US" sz="2800" dirty="0">
                        <a:solidFill>
                          <a:schemeClr val="accent1">
                            <a:lumMod val="75000"/>
                          </a:schemeClr>
                        </a:solidFill>
                      </a:endParaRPr>
                    </a:p>
                  </a:txBody>
                  <a:tcPr anchor="c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aseline="0" dirty="0">
                          <a:solidFill>
                            <a:schemeClr val="bg1"/>
                          </a:solidFill>
                        </a:rPr>
                        <a:t>2022-23</a:t>
                      </a:r>
                      <a:endParaRPr lang="en-US" dirty="0">
                        <a:solidFill>
                          <a:schemeClr val="bg1"/>
                        </a:solidFill>
                      </a:endParaRPr>
                    </a:p>
                  </a:txBody>
                  <a:tcPr anchor="ctr">
                    <a:solidFill>
                      <a:schemeClr val="accent1">
                        <a:lumMod val="75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aseline="0" dirty="0">
                          <a:solidFill>
                            <a:schemeClr val="bg1"/>
                          </a:solidFill>
                        </a:rPr>
                        <a:t>2023-24</a:t>
                      </a:r>
                      <a:endParaRPr lang="en-US" dirty="0">
                        <a:solidFill>
                          <a:schemeClr val="bg1"/>
                        </a:solidFill>
                      </a:endParaRPr>
                    </a:p>
                  </a:txBody>
                  <a:tcPr anchor="ctr">
                    <a:solidFill>
                      <a:schemeClr val="accent1">
                        <a:lumMod val="75000"/>
                      </a:schemeClr>
                    </a:solidFill>
                  </a:tcPr>
                </a:tc>
                <a:tc>
                  <a:txBody>
                    <a:bodyPr/>
                    <a:lstStyle/>
                    <a:p>
                      <a:pPr algn="ctr"/>
                      <a:r>
                        <a:rPr lang="en-US" sz="2400" baseline="0" dirty="0">
                          <a:solidFill>
                            <a:schemeClr val="bg1"/>
                          </a:solidFill>
                        </a:rPr>
                        <a:t>2024-25</a:t>
                      </a:r>
                    </a:p>
                  </a:txBody>
                  <a:tcPr anchor="ctr">
                    <a:solidFill>
                      <a:schemeClr val="accent1">
                        <a:lumMod val="75000"/>
                      </a:schemeClr>
                    </a:solidFill>
                  </a:tcPr>
                </a:tc>
                <a:extLst>
                  <a:ext uri="{0D108BD9-81ED-4DB2-BD59-A6C34878D82A}">
                    <a16:rowId xmlns:a16="http://schemas.microsoft.com/office/drawing/2014/main" val="1954935858"/>
                  </a:ext>
                </a:extLst>
              </a:tr>
              <a:tr h="391252">
                <a:tc>
                  <a:txBody>
                    <a:bodyPr/>
                    <a:lstStyle/>
                    <a:p>
                      <a:r>
                        <a:rPr lang="en-US" sz="2600" b="1" dirty="0">
                          <a:solidFill>
                            <a:schemeClr val="accent1">
                              <a:lumMod val="75000"/>
                            </a:schemeClr>
                          </a:solidFill>
                        </a:rPr>
                        <a:t>Higher Education</a:t>
                      </a:r>
                    </a:p>
                  </a:txBody>
                  <a:tcPr anchor="ctr"/>
                </a:tc>
                <a:tc>
                  <a:txBody>
                    <a:bodyPr/>
                    <a:lstStyle/>
                    <a:p>
                      <a:pPr algn="ctr"/>
                      <a:r>
                        <a:rPr lang="en-US" sz="2600" b="1" dirty="0">
                          <a:solidFill>
                            <a:schemeClr val="accent1">
                              <a:lumMod val="75000"/>
                            </a:schemeClr>
                          </a:solidFill>
                        </a:rPr>
                        <a:t>16.02</a:t>
                      </a:r>
                    </a:p>
                  </a:txBody>
                  <a:tcPr anchor="ctr"/>
                </a:tc>
                <a:tc>
                  <a:txBody>
                    <a:bodyPr/>
                    <a:lstStyle/>
                    <a:p>
                      <a:pPr algn="ctr"/>
                      <a:r>
                        <a:rPr lang="en-US" sz="2600" b="1" dirty="0">
                          <a:solidFill>
                            <a:schemeClr val="accent1">
                              <a:lumMod val="75000"/>
                            </a:schemeClr>
                          </a:solidFill>
                        </a:rPr>
                        <a:t>10.68</a:t>
                      </a:r>
                    </a:p>
                  </a:txBody>
                  <a:tcPr anchor="ctr"/>
                </a:tc>
                <a:tc>
                  <a:txBody>
                    <a:bodyPr/>
                    <a:lstStyle/>
                    <a:p>
                      <a:pPr algn="ctr"/>
                      <a:r>
                        <a:rPr lang="en-US" sz="2600" b="1" dirty="0">
                          <a:solidFill>
                            <a:schemeClr val="accent1">
                              <a:lumMod val="75000"/>
                            </a:schemeClr>
                          </a:solidFill>
                        </a:rPr>
                        <a:t>6.76</a:t>
                      </a:r>
                    </a:p>
                  </a:txBody>
                  <a:tcPr anchor="ctr"/>
                </a:tc>
                <a:extLst>
                  <a:ext uri="{0D108BD9-81ED-4DB2-BD59-A6C34878D82A}">
                    <a16:rowId xmlns:a16="http://schemas.microsoft.com/office/drawing/2014/main" val="4118900462"/>
                  </a:ext>
                </a:extLst>
              </a:tr>
              <a:tr h="391252">
                <a:tc>
                  <a:txBody>
                    <a:bodyPr/>
                    <a:lstStyle/>
                    <a:p>
                      <a:r>
                        <a:rPr lang="en-US" sz="2600" b="1" dirty="0">
                          <a:solidFill>
                            <a:schemeClr val="accent1">
                              <a:lumMod val="75000"/>
                            </a:schemeClr>
                          </a:solidFill>
                        </a:rPr>
                        <a:t>Public Institutions</a:t>
                      </a:r>
                    </a:p>
                  </a:txBody>
                  <a:tcPr anchor="ctr"/>
                </a:tc>
                <a:tc>
                  <a:txBody>
                    <a:bodyPr/>
                    <a:lstStyle/>
                    <a:p>
                      <a:pPr algn="ctr"/>
                      <a:r>
                        <a:rPr lang="en-US" sz="2600" b="1" dirty="0">
                          <a:solidFill>
                            <a:schemeClr val="accent1">
                              <a:lumMod val="75000"/>
                            </a:schemeClr>
                          </a:solidFill>
                        </a:rPr>
                        <a:t>17.53</a:t>
                      </a:r>
                    </a:p>
                  </a:txBody>
                  <a:tcPr anchor="ctr"/>
                </a:tc>
                <a:tc>
                  <a:txBody>
                    <a:bodyPr/>
                    <a:lstStyle/>
                    <a:p>
                      <a:pPr algn="ctr"/>
                      <a:r>
                        <a:rPr lang="en-US" sz="2600" b="1" dirty="0">
                          <a:solidFill>
                            <a:schemeClr val="accent1">
                              <a:lumMod val="75000"/>
                            </a:schemeClr>
                          </a:solidFill>
                        </a:rPr>
                        <a:t>11.19</a:t>
                      </a:r>
                    </a:p>
                  </a:txBody>
                  <a:tcPr anchor="ctr"/>
                </a:tc>
                <a:tc>
                  <a:txBody>
                    <a:bodyPr/>
                    <a:lstStyle/>
                    <a:p>
                      <a:pPr algn="ctr"/>
                      <a:r>
                        <a:rPr lang="en-US" sz="2600" b="1" dirty="0">
                          <a:solidFill>
                            <a:schemeClr val="accent1">
                              <a:lumMod val="75000"/>
                            </a:schemeClr>
                          </a:solidFill>
                        </a:rPr>
                        <a:t>6.84</a:t>
                      </a:r>
                    </a:p>
                  </a:txBody>
                  <a:tcPr anchor="ctr"/>
                </a:tc>
                <a:extLst>
                  <a:ext uri="{0D108BD9-81ED-4DB2-BD59-A6C34878D82A}">
                    <a16:rowId xmlns:a16="http://schemas.microsoft.com/office/drawing/2014/main" val="2750307208"/>
                  </a:ext>
                </a:extLst>
              </a:tr>
            </a:tbl>
          </a:graphicData>
        </a:graphic>
      </p:graphicFrame>
      <p:sp>
        <p:nvSpPr>
          <p:cNvPr id="4" name="Rectangle 3"/>
          <p:cNvSpPr/>
          <p:nvPr/>
        </p:nvSpPr>
        <p:spPr>
          <a:xfrm>
            <a:off x="666043" y="951399"/>
            <a:ext cx="11226935" cy="4878259"/>
          </a:xfrm>
          <a:prstGeom prst="rect">
            <a:avLst/>
          </a:prstGeom>
        </p:spPr>
        <p:txBody>
          <a:bodyPr wrap="square">
            <a:spAutoFit/>
          </a:bodyPr>
          <a:lstStyle/>
          <a:p>
            <a:pPr marL="344488" marR="0" lvl="0" indent="-344488" algn="l" defTabSz="914400" rtl="0" eaLnBrk="1" fontAlgn="auto" latinLnBrk="0" hangingPunct="1">
              <a:lnSpc>
                <a:spcPct val="100000"/>
              </a:lnSpc>
              <a:spcBef>
                <a:spcPts val="0"/>
              </a:spcBef>
              <a:spcAft>
                <a:spcPts val="600"/>
              </a:spcAft>
              <a:buClrTx/>
              <a:buSzTx/>
              <a:buFont typeface="Arial" panose="020B0604020202020204" pitchFamily="34" charset="0"/>
              <a:buChar char="•"/>
              <a:tabLst>
                <a:tab pos="2286000" algn="l"/>
                <a:tab pos="2514600" algn="l"/>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Times New Roman" panose="02020603050405020304" pitchFamily="18" charset="0"/>
              </a:rPr>
              <a:t>Act #2023-390 amends Rolling Reserve Act</a:t>
            </a:r>
          </a:p>
          <a:p>
            <a:pPr marL="344488" marR="0" lvl="0" indent="-344488" algn="l" defTabSz="914400" rtl="0" eaLnBrk="1" fontAlgn="auto" latinLnBrk="0" hangingPunct="1">
              <a:lnSpc>
                <a:spcPct val="100000"/>
              </a:lnSpc>
              <a:spcBef>
                <a:spcPts val="0"/>
              </a:spcBef>
              <a:spcAft>
                <a:spcPts val="600"/>
              </a:spcAft>
              <a:buClrTx/>
              <a:buSzTx/>
              <a:buFont typeface="Arial" panose="020B0604020202020204" pitchFamily="34" charset="0"/>
              <a:buChar char="•"/>
              <a:tabLst>
                <a:tab pos="2286000" algn="l"/>
                <a:tab pos="2514600" algn="l"/>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Times New Roman" panose="02020603050405020304" pitchFamily="18" charset="0"/>
              </a:rPr>
              <a:t>Suggested increased based on least amount between Appropriation Cap  (CAP) or Secondary Spending Limit (SSL)</a:t>
            </a:r>
          </a:p>
          <a:p>
            <a:pPr marL="801688" marR="0" lvl="1" indent="-344488" algn="l" defTabSz="914400" rtl="0" eaLnBrk="1" fontAlgn="auto" latinLnBrk="0" hangingPunct="1">
              <a:lnSpc>
                <a:spcPct val="100000"/>
              </a:lnSpc>
              <a:spcBef>
                <a:spcPts val="0"/>
              </a:spcBef>
              <a:spcAft>
                <a:spcPts val="600"/>
              </a:spcAft>
              <a:buClrTx/>
              <a:buSzTx/>
              <a:buFont typeface="Arial" panose="020B0604020202020204" pitchFamily="34" charset="0"/>
              <a:buChar char="•"/>
              <a:tabLst>
                <a:tab pos="2286000" algn="l"/>
                <a:tab pos="2514600" algn="l"/>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Times New Roman" panose="02020603050405020304" pitchFamily="18" charset="0"/>
              </a:rPr>
              <a:t>SSL:  6.5% in ‘24; 6.25% in ‘25; 6.00% in ‘26; 5.75% in ‘27 and after</a:t>
            </a:r>
          </a:p>
          <a:p>
            <a:pPr marL="801688" marR="0" lvl="1" indent="-344488" algn="l" defTabSz="914400" rtl="0" eaLnBrk="1" fontAlgn="auto" latinLnBrk="0" hangingPunct="1">
              <a:lnSpc>
                <a:spcPct val="100000"/>
              </a:lnSpc>
              <a:spcBef>
                <a:spcPts val="0"/>
              </a:spcBef>
              <a:spcAft>
                <a:spcPts val="600"/>
              </a:spcAft>
              <a:buClrTx/>
              <a:buSzTx/>
              <a:buFont typeface="Arial" panose="020B0604020202020204" pitchFamily="34" charset="0"/>
              <a:buChar char="•"/>
              <a:tabLst>
                <a:tab pos="2286000" algn="l"/>
                <a:tab pos="2514600" algn="l"/>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Times New Roman" panose="02020603050405020304" pitchFamily="18" charset="0"/>
              </a:rPr>
              <a:t>CAP:  Avg of 15 most recent fiscal years excluding high and low years</a:t>
            </a:r>
          </a:p>
          <a:p>
            <a:pPr marL="457200" marR="0" lvl="1" indent="0" algn="l" defTabSz="914400" rtl="0" eaLnBrk="1" fontAlgn="auto" latinLnBrk="0" hangingPunct="1">
              <a:lnSpc>
                <a:spcPct val="100000"/>
              </a:lnSpc>
              <a:spcBef>
                <a:spcPts val="0"/>
              </a:spcBef>
              <a:spcAft>
                <a:spcPts val="600"/>
              </a:spcAft>
              <a:buClrTx/>
              <a:buSzTx/>
              <a:buFontTx/>
              <a:buNone/>
              <a:tabLst>
                <a:tab pos="2286000" algn="l"/>
                <a:tab pos="2514600" algn="l"/>
              </a:tabLst>
              <a:defRPr/>
            </a:pPr>
            <a:endParaRPr kumimoji="0" lang="en-US" sz="7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Times New Roman" panose="02020603050405020304" pitchFamily="18" charset="0"/>
            </a:endParaRPr>
          </a:p>
          <a:p>
            <a:pPr marL="344488" marR="0" lvl="0" indent="-344488" algn="l" defTabSz="914400" rtl="0" eaLnBrk="1" fontAlgn="auto" latinLnBrk="0" hangingPunct="1">
              <a:lnSpc>
                <a:spcPct val="100000"/>
              </a:lnSpc>
              <a:spcBef>
                <a:spcPts val="0"/>
              </a:spcBef>
              <a:spcAft>
                <a:spcPts val="600"/>
              </a:spcAft>
              <a:buClrTx/>
              <a:buSzTx/>
              <a:buFont typeface="Arial" panose="020B0604020202020204" pitchFamily="34" charset="0"/>
              <a:buChar char="•"/>
              <a:tabLst>
                <a:tab pos="2286000" algn="l"/>
                <a:tab pos="2514600" algn="l"/>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Times New Roman" panose="02020603050405020304" pitchFamily="18" charset="0"/>
              </a:rPr>
              <a:t>Act #2023-390 recommended ETF total at 6.5%		$149,466,159</a:t>
            </a:r>
          </a:p>
          <a:p>
            <a:pPr marL="344488" marR="0" lvl="0" indent="-344488" algn="l" defTabSz="914400" rtl="0" eaLnBrk="1" fontAlgn="auto" latinLnBrk="0" hangingPunct="1">
              <a:lnSpc>
                <a:spcPct val="100000"/>
              </a:lnSpc>
              <a:spcBef>
                <a:spcPts val="0"/>
              </a:spcBef>
              <a:spcAft>
                <a:spcPts val="600"/>
              </a:spcAft>
              <a:buClrTx/>
              <a:buSzTx/>
              <a:buFont typeface="Arial" panose="020B0604020202020204" pitchFamily="34" charset="0"/>
              <a:buChar char="•"/>
              <a:tabLst>
                <a:tab pos="2286000" algn="l"/>
                <a:tab pos="2514600" algn="l"/>
              </a:tabLst>
              <a:defRPr/>
            </a:pPr>
            <a:r>
              <a:rPr kumimoji="0" lang="en-US" sz="2800" b="1" i="0" u="none" strike="noStrike" kern="1200" cap="none" spc="0" normalizeH="0" baseline="0" noProof="0" dirty="0">
                <a:ln>
                  <a:noFill/>
                </a:ln>
                <a:solidFill>
                  <a:srgbClr val="70AD47">
                    <a:lumMod val="75000"/>
                  </a:srgbClr>
                </a:solidFill>
                <a:effectLst/>
                <a:uLnTx/>
                <a:uFillTx/>
                <a:latin typeface="Calibri" panose="020F0502020204030204"/>
                <a:ea typeface="Times New Roman" panose="02020603050405020304" pitchFamily="18" charset="0"/>
                <a:cs typeface="Times New Roman" panose="02020603050405020304" pitchFamily="18" charset="0"/>
              </a:rPr>
              <a:t>ACHE recommended ETF at 6.76%</a:t>
            </a:r>
            <a:r>
              <a:rPr kumimoji="0" lang="en-US" sz="2800" b="0" i="0" u="none" strike="noStrike" kern="1200" cap="none" spc="0" normalizeH="0" baseline="0" noProof="0" dirty="0">
                <a:ln>
                  <a:noFill/>
                </a:ln>
                <a:solidFill>
                  <a:srgbClr val="70AD47">
                    <a:lumMod val="75000"/>
                  </a:srgbClr>
                </a:solidFill>
                <a:effectLst/>
                <a:uLnTx/>
                <a:uFillTx/>
                <a:latin typeface="Calibri" panose="020F0502020204030204"/>
                <a:ea typeface="Times New Roman" panose="02020603050405020304" pitchFamily="18" charset="0"/>
                <a:cs typeface="Times New Roman" panose="02020603050405020304" pitchFamily="18" charset="0"/>
              </a:rPr>
              <a:t>				</a:t>
            </a:r>
            <a:r>
              <a:rPr kumimoji="0" lang="en-US" sz="2800" b="1" i="0" u="none" strike="noStrike" kern="1200" cap="none" spc="0" normalizeH="0" baseline="0" noProof="0" dirty="0">
                <a:ln>
                  <a:noFill/>
                </a:ln>
                <a:solidFill>
                  <a:srgbClr val="70AD47">
                    <a:lumMod val="75000"/>
                  </a:srgbClr>
                </a:solidFill>
                <a:effectLst/>
                <a:uLnTx/>
                <a:uFillTx/>
                <a:latin typeface="Calibri" panose="020F0502020204030204"/>
                <a:ea typeface="Times New Roman" panose="02020603050405020304" pitchFamily="18" charset="0"/>
                <a:cs typeface="Times New Roman" panose="02020603050405020304" pitchFamily="18" charset="0"/>
              </a:rPr>
              <a:t>$155,508,041</a:t>
            </a:r>
          </a:p>
          <a:p>
            <a:pPr marL="0" marR="0" lvl="0" indent="0" algn="l" defTabSz="914400" rtl="0" eaLnBrk="1" fontAlgn="auto" latinLnBrk="0" hangingPunct="1">
              <a:lnSpc>
                <a:spcPct val="100000"/>
              </a:lnSpc>
              <a:spcBef>
                <a:spcPts val="0"/>
              </a:spcBef>
              <a:spcAft>
                <a:spcPts val="600"/>
              </a:spcAft>
              <a:buClrTx/>
              <a:buSzTx/>
              <a:buFontTx/>
              <a:buNone/>
              <a:tabLst>
                <a:tab pos="2286000" algn="l"/>
                <a:tab pos="2514600" algn="l"/>
              </a:tabLst>
              <a:defRPr/>
            </a:pPr>
            <a:endParaRPr kumimoji="0" lang="en-US" sz="600" b="1" i="0" u="none" strike="noStrike" kern="1200" cap="none" spc="0" normalizeH="0" baseline="0" noProof="0" dirty="0">
              <a:ln>
                <a:noFill/>
              </a:ln>
              <a:solidFill>
                <a:srgbClr val="4472C4">
                  <a:lumMod val="75000"/>
                </a:srgbClr>
              </a:solidFill>
              <a:effectLst/>
              <a:uLnTx/>
              <a:uFillTx/>
              <a:latin typeface="Calibri" panose="020F0502020204030204"/>
              <a:ea typeface="Times New Roman" panose="02020603050405020304" pitchFamily="18" charset="0"/>
              <a:cs typeface="Times New Roman" panose="02020603050405020304" pitchFamily="18" charset="0"/>
            </a:endParaRPr>
          </a:p>
          <a:p>
            <a:pPr marL="344488" marR="0" lvl="0" indent="-344488" algn="l" defTabSz="914400" rtl="0" eaLnBrk="1" fontAlgn="auto" latinLnBrk="0" hangingPunct="1">
              <a:lnSpc>
                <a:spcPct val="100000"/>
              </a:lnSpc>
              <a:spcBef>
                <a:spcPts val="0"/>
              </a:spcBef>
              <a:spcAft>
                <a:spcPts val="600"/>
              </a:spcAft>
              <a:buClrTx/>
              <a:buSzTx/>
              <a:buFont typeface="Arial" panose="020B0604020202020204" pitchFamily="34" charset="0"/>
              <a:buChar char="•"/>
              <a:tabLst>
                <a:tab pos="2286000" algn="l"/>
                <a:tab pos="2514600" algn="l"/>
              </a:tabLst>
              <a:defRPr/>
            </a:pPr>
            <a:r>
              <a:rPr kumimoji="0" lang="en-US" sz="2800" b="1" i="0" u="none" strike="noStrike" kern="1200" cap="none" spc="0" normalizeH="0" baseline="0" noProof="0" dirty="0">
                <a:ln>
                  <a:noFill/>
                </a:ln>
                <a:solidFill>
                  <a:srgbClr val="4472C4">
                    <a:lumMod val="75000"/>
                  </a:srgbClr>
                </a:solidFill>
                <a:effectLst/>
                <a:uLnTx/>
                <a:uFillTx/>
                <a:latin typeface="Calibri" panose="020F0502020204030204"/>
                <a:ea typeface="Times New Roman" panose="02020603050405020304" pitchFamily="18" charset="0"/>
                <a:cs typeface="Times New Roman" panose="02020603050405020304" pitchFamily="18" charset="0"/>
              </a:rPr>
              <a:t>Recommended Increases:</a:t>
            </a:r>
          </a:p>
          <a:p>
            <a:pPr marL="0" marR="0" lvl="0" indent="0" algn="l" defTabSz="914400" rtl="0" eaLnBrk="1" fontAlgn="auto" latinLnBrk="0" hangingPunct="1">
              <a:lnSpc>
                <a:spcPct val="100000"/>
              </a:lnSpc>
              <a:spcBef>
                <a:spcPts val="0"/>
              </a:spcBef>
              <a:spcAft>
                <a:spcPts val="600"/>
              </a:spcAft>
              <a:buClrTx/>
              <a:buSzTx/>
              <a:buFontTx/>
              <a:buNone/>
              <a:tabLst>
                <a:tab pos="2286000" algn="l"/>
                <a:tab pos="5262563" algn="l"/>
                <a:tab pos="10058400" algn="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Times New Roman" panose="02020603050405020304" pitchFamily="18" charset="0"/>
              </a:rPr>
              <a:t>    </a:t>
            </a:r>
          </a:p>
        </p:txBody>
      </p:sp>
      <p:sp>
        <p:nvSpPr>
          <p:cNvPr id="3" name="Title 1"/>
          <p:cNvSpPr txBox="1">
            <a:spLocks/>
          </p:cNvSpPr>
          <p:nvPr/>
        </p:nvSpPr>
        <p:spPr>
          <a:xfrm>
            <a:off x="531779" y="258683"/>
            <a:ext cx="11128442" cy="638447"/>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3600" b="1" i="0" u="none" strike="noStrike" kern="1200" cap="none" spc="0" normalizeH="0" baseline="0" noProof="0" dirty="0">
                <a:ln>
                  <a:noFill/>
                </a:ln>
                <a:solidFill>
                  <a:srgbClr val="4472C4"/>
                </a:solidFill>
                <a:effectLst/>
                <a:uLnTx/>
                <a:uFillTx/>
                <a:latin typeface="Calibri" panose="020F0502020204030204"/>
                <a:ea typeface="+mj-ea"/>
                <a:cs typeface="+mj-cs"/>
              </a:rPr>
              <a:t>CBR for FY2024-2025: Considerations</a:t>
            </a:r>
          </a:p>
        </p:txBody>
      </p:sp>
      <p:sp>
        <p:nvSpPr>
          <p:cNvPr id="6" name="Slide Number Placeholder 1">
            <a:extLst>
              <a:ext uri="{FF2B5EF4-FFF2-40B4-BE49-F238E27FC236}">
                <a16:creationId xmlns:a16="http://schemas.microsoft.com/office/drawing/2014/main" id="{96ADDE3F-41D7-4E95-A306-139D8E6A95CB}"/>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71157692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24691" y="250596"/>
            <a:ext cx="11913310" cy="638447"/>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3600" b="1" i="0" u="none" strike="noStrike" kern="1200" cap="none" spc="0" normalizeH="0" baseline="0" noProof="0" dirty="0">
                <a:ln>
                  <a:noFill/>
                </a:ln>
                <a:solidFill>
                  <a:srgbClr val="4472C4"/>
                </a:solidFill>
                <a:effectLst/>
                <a:uLnTx/>
                <a:uFillTx/>
                <a:latin typeface="Calibri" panose="020F0502020204030204"/>
                <a:ea typeface="+mj-ea"/>
                <a:cs typeface="+mj-cs"/>
              </a:rPr>
              <a:t>CBR Distribution Trend by Priority</a:t>
            </a:r>
          </a:p>
        </p:txBody>
      </p:sp>
      <p:graphicFrame>
        <p:nvGraphicFramePr>
          <p:cNvPr id="6" name="Table 6">
            <a:extLst>
              <a:ext uri="{FF2B5EF4-FFF2-40B4-BE49-F238E27FC236}">
                <a16:creationId xmlns:a16="http://schemas.microsoft.com/office/drawing/2014/main" id="{3F90D182-AA43-48BE-9F78-ECD7BAF5DD5E}"/>
              </a:ext>
            </a:extLst>
          </p:cNvPr>
          <p:cNvGraphicFramePr>
            <a:graphicFrameLocks noGrp="1"/>
          </p:cNvGraphicFramePr>
          <p:nvPr/>
        </p:nvGraphicFramePr>
        <p:xfrm>
          <a:off x="455601" y="1104910"/>
          <a:ext cx="10972799" cy="5295844"/>
        </p:xfrm>
        <a:graphic>
          <a:graphicData uri="http://schemas.openxmlformats.org/drawingml/2006/table">
            <a:tbl>
              <a:tblPr firstRow="1" bandRow="1">
                <a:tableStyleId>{5C22544A-7EE6-4342-B048-85BDC9FD1C3A}</a:tableStyleId>
              </a:tblPr>
              <a:tblGrid>
                <a:gridCol w="6877959">
                  <a:extLst>
                    <a:ext uri="{9D8B030D-6E8A-4147-A177-3AD203B41FA5}">
                      <a16:colId xmlns:a16="http://schemas.microsoft.com/office/drawing/2014/main" val="1059327192"/>
                    </a:ext>
                  </a:extLst>
                </a:gridCol>
                <a:gridCol w="1391560">
                  <a:extLst>
                    <a:ext uri="{9D8B030D-6E8A-4147-A177-3AD203B41FA5}">
                      <a16:colId xmlns:a16="http://schemas.microsoft.com/office/drawing/2014/main" val="2041952668"/>
                    </a:ext>
                  </a:extLst>
                </a:gridCol>
                <a:gridCol w="1357342">
                  <a:extLst>
                    <a:ext uri="{9D8B030D-6E8A-4147-A177-3AD203B41FA5}">
                      <a16:colId xmlns:a16="http://schemas.microsoft.com/office/drawing/2014/main" val="2751337368"/>
                    </a:ext>
                  </a:extLst>
                </a:gridCol>
                <a:gridCol w="1345938">
                  <a:extLst>
                    <a:ext uri="{9D8B030D-6E8A-4147-A177-3AD203B41FA5}">
                      <a16:colId xmlns:a16="http://schemas.microsoft.com/office/drawing/2014/main" val="2497785705"/>
                    </a:ext>
                  </a:extLst>
                </a:gridCol>
              </a:tblGrid>
              <a:tr h="731520">
                <a:tc>
                  <a:txBody>
                    <a:bodyPr/>
                    <a:lstStyle/>
                    <a:p>
                      <a:endParaRPr lang="en-US"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aseline="0" dirty="0"/>
                        <a:t>2022-23</a:t>
                      </a:r>
                      <a:endParaRPr lang="en-US" dirty="0"/>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aseline="0" dirty="0"/>
                        <a:t>2023-24</a:t>
                      </a:r>
                    </a:p>
                  </a:txBody>
                  <a:tcPr anchor="ctr"/>
                </a:tc>
                <a:tc>
                  <a:txBody>
                    <a:bodyPr/>
                    <a:lstStyle/>
                    <a:p>
                      <a:pPr algn="ctr"/>
                      <a:r>
                        <a:rPr lang="en-US" sz="2400" baseline="0" dirty="0"/>
                        <a:t>2024-25</a:t>
                      </a:r>
                    </a:p>
                  </a:txBody>
                  <a:tcPr anchor="ctr"/>
                </a:tc>
                <a:extLst>
                  <a:ext uri="{0D108BD9-81ED-4DB2-BD59-A6C34878D82A}">
                    <a16:rowId xmlns:a16="http://schemas.microsoft.com/office/drawing/2014/main" val="1954935858"/>
                  </a:ext>
                </a:extLst>
              </a:tr>
              <a:tr h="813490">
                <a:tc>
                  <a:txBody>
                    <a:bodyPr/>
                    <a:lstStyle/>
                    <a:p>
                      <a:r>
                        <a:rPr lang="en-US" sz="2600" b="1" dirty="0"/>
                        <a:t>Personnel, Salaries, Benefits</a:t>
                      </a:r>
                    </a:p>
                  </a:txBody>
                  <a:tcPr anchor="ctr"/>
                </a:tc>
                <a:tc>
                  <a:txBody>
                    <a:bodyPr/>
                    <a:lstStyle/>
                    <a:p>
                      <a:pPr algn="ctr"/>
                      <a:r>
                        <a:rPr lang="en-US" sz="2600" b="1" dirty="0"/>
                        <a:t>55.2</a:t>
                      </a:r>
                    </a:p>
                  </a:txBody>
                  <a:tcPr anchor="ctr"/>
                </a:tc>
                <a:tc>
                  <a:txBody>
                    <a:bodyPr/>
                    <a:lstStyle/>
                    <a:p>
                      <a:pPr algn="ctr"/>
                      <a:r>
                        <a:rPr lang="en-US" sz="2600" b="1" dirty="0"/>
                        <a:t>41.1</a:t>
                      </a:r>
                    </a:p>
                  </a:txBody>
                  <a:tcPr anchor="ctr"/>
                </a:tc>
                <a:tc>
                  <a:txBody>
                    <a:bodyPr/>
                    <a:lstStyle/>
                    <a:p>
                      <a:pPr algn="ctr"/>
                      <a:r>
                        <a:rPr lang="en-US" sz="2600" b="1" dirty="0"/>
                        <a:t>0.0</a:t>
                      </a:r>
                    </a:p>
                  </a:txBody>
                  <a:tcPr anchor="ctr"/>
                </a:tc>
                <a:extLst>
                  <a:ext uri="{0D108BD9-81ED-4DB2-BD59-A6C34878D82A}">
                    <a16:rowId xmlns:a16="http://schemas.microsoft.com/office/drawing/2014/main" val="1811908028"/>
                  </a:ext>
                </a:extLst>
              </a:tr>
              <a:tr h="1061927">
                <a:tc>
                  <a:txBody>
                    <a:bodyPr/>
                    <a:lstStyle/>
                    <a:p>
                      <a:r>
                        <a:rPr lang="en-US" sz="2600" b="1" dirty="0"/>
                        <a:t>Weighted Credit Hours</a:t>
                      </a:r>
                    </a:p>
                    <a:p>
                      <a:r>
                        <a:rPr lang="en-US" sz="2600" dirty="0">
                          <a:solidFill>
                            <a:schemeClr val="bg2">
                              <a:lumMod val="25000"/>
                            </a:schemeClr>
                          </a:solidFill>
                        </a:rPr>
                        <a:t>(Based on Academic Discipline and Level)</a:t>
                      </a:r>
                    </a:p>
                  </a:txBody>
                  <a:tcPr anchor="ctr"/>
                </a:tc>
                <a:tc>
                  <a:txBody>
                    <a:bodyPr/>
                    <a:lstStyle/>
                    <a:p>
                      <a:pPr algn="ctr"/>
                      <a:r>
                        <a:rPr lang="en-US" sz="2600" b="1" dirty="0"/>
                        <a:t>15.8</a:t>
                      </a:r>
                    </a:p>
                  </a:txBody>
                  <a:tcPr anchor="ctr"/>
                </a:tc>
                <a:tc>
                  <a:txBody>
                    <a:bodyPr/>
                    <a:lstStyle/>
                    <a:p>
                      <a:pPr algn="ctr"/>
                      <a:r>
                        <a:rPr lang="en-US" sz="2600" b="1" dirty="0"/>
                        <a:t>17.9</a:t>
                      </a:r>
                    </a:p>
                  </a:txBody>
                  <a:tcPr anchor="ctr"/>
                </a:tc>
                <a:tc>
                  <a:txBody>
                    <a:bodyPr/>
                    <a:lstStyle/>
                    <a:p>
                      <a:pPr algn="ctr"/>
                      <a:r>
                        <a:rPr lang="en-US" sz="2600" b="1" dirty="0"/>
                        <a:t>20.6</a:t>
                      </a:r>
                    </a:p>
                  </a:txBody>
                  <a:tcPr anchor="ctr"/>
                </a:tc>
                <a:extLst>
                  <a:ext uri="{0D108BD9-81ED-4DB2-BD59-A6C34878D82A}">
                    <a16:rowId xmlns:a16="http://schemas.microsoft.com/office/drawing/2014/main" val="2696207620"/>
                  </a:ext>
                </a:extLst>
              </a:tr>
              <a:tr h="1061927">
                <a:tc>
                  <a:txBody>
                    <a:bodyPr/>
                    <a:lstStyle/>
                    <a:p>
                      <a:r>
                        <a:rPr lang="en-US" sz="2600" b="1" dirty="0"/>
                        <a:t>Mandatory Funds</a:t>
                      </a:r>
                    </a:p>
                    <a:p>
                      <a:r>
                        <a:rPr lang="en-US" sz="2600" dirty="0">
                          <a:solidFill>
                            <a:schemeClr val="bg2">
                              <a:lumMod val="25000"/>
                            </a:schemeClr>
                          </a:solidFill>
                        </a:rPr>
                        <a:t>(Insurances, Retirement Contributions, etc.)</a:t>
                      </a:r>
                    </a:p>
                  </a:txBody>
                  <a:tcPr anchor="ctr"/>
                </a:tc>
                <a:tc>
                  <a:txBody>
                    <a:bodyPr/>
                    <a:lstStyle/>
                    <a:p>
                      <a:pPr algn="ctr"/>
                      <a:r>
                        <a:rPr lang="en-US" sz="2600" b="1" dirty="0"/>
                        <a:t>5.4</a:t>
                      </a:r>
                    </a:p>
                  </a:txBody>
                  <a:tcPr anchor="ctr"/>
                </a:tc>
                <a:tc>
                  <a:txBody>
                    <a:bodyPr/>
                    <a:lstStyle/>
                    <a:p>
                      <a:pPr algn="ctr"/>
                      <a:r>
                        <a:rPr lang="en-US" sz="2600" b="1" dirty="0"/>
                        <a:t>3.3</a:t>
                      </a:r>
                    </a:p>
                  </a:txBody>
                  <a:tcPr anchor="ctr"/>
                </a:tc>
                <a:tc>
                  <a:txBody>
                    <a:bodyPr/>
                    <a:lstStyle/>
                    <a:p>
                      <a:pPr algn="ctr"/>
                      <a:r>
                        <a:rPr lang="en-US" sz="2600" b="1" dirty="0"/>
                        <a:t>28.2</a:t>
                      </a:r>
                    </a:p>
                  </a:txBody>
                  <a:tcPr anchor="ctr"/>
                </a:tc>
                <a:extLst>
                  <a:ext uri="{0D108BD9-81ED-4DB2-BD59-A6C34878D82A}">
                    <a16:rowId xmlns:a16="http://schemas.microsoft.com/office/drawing/2014/main" val="3648975917"/>
                  </a:ext>
                </a:extLst>
              </a:tr>
              <a:tr h="813490">
                <a:tc>
                  <a:txBody>
                    <a:bodyPr/>
                    <a:lstStyle/>
                    <a:p>
                      <a:r>
                        <a:rPr lang="en-US" sz="2600" b="1" dirty="0"/>
                        <a:t>Inflationary Costs, Deferred Maintenance, </a:t>
                      </a:r>
                      <a:r>
                        <a:rPr lang="en-US" sz="2600" b="1" dirty="0">
                          <a:solidFill>
                            <a:schemeClr val="tx1"/>
                          </a:solidFill>
                        </a:rPr>
                        <a:t>Other</a:t>
                      </a:r>
                    </a:p>
                  </a:txBody>
                  <a:tcPr anchor="ctr"/>
                </a:tc>
                <a:tc>
                  <a:txBody>
                    <a:bodyPr/>
                    <a:lstStyle/>
                    <a:p>
                      <a:pPr algn="ctr"/>
                      <a:r>
                        <a:rPr lang="en-US" sz="2600" b="1" dirty="0"/>
                        <a:t>23.6</a:t>
                      </a:r>
                    </a:p>
                  </a:txBody>
                  <a:tcPr anchor="ctr"/>
                </a:tc>
                <a:tc>
                  <a:txBody>
                    <a:bodyPr/>
                    <a:lstStyle/>
                    <a:p>
                      <a:pPr algn="ctr"/>
                      <a:r>
                        <a:rPr lang="en-US" sz="2600" b="1" dirty="0"/>
                        <a:t>37.7</a:t>
                      </a:r>
                    </a:p>
                  </a:txBody>
                  <a:tcPr anchor="ctr"/>
                </a:tc>
                <a:tc>
                  <a:txBody>
                    <a:bodyPr/>
                    <a:lstStyle/>
                    <a:p>
                      <a:pPr algn="ctr"/>
                      <a:r>
                        <a:rPr lang="en-US" sz="2600" b="1" dirty="0"/>
                        <a:t>51.2</a:t>
                      </a:r>
                    </a:p>
                  </a:txBody>
                  <a:tcPr anchor="ctr"/>
                </a:tc>
                <a:extLst>
                  <a:ext uri="{0D108BD9-81ED-4DB2-BD59-A6C34878D82A}">
                    <a16:rowId xmlns:a16="http://schemas.microsoft.com/office/drawing/2014/main" val="1748467031"/>
                  </a:ext>
                </a:extLst>
              </a:tr>
              <a:tr h="813490">
                <a:tc>
                  <a:txBody>
                    <a:bodyPr/>
                    <a:lstStyle/>
                    <a:p>
                      <a:r>
                        <a:rPr lang="en-US" sz="2600" b="1" dirty="0">
                          <a:solidFill>
                            <a:schemeClr val="tx1"/>
                          </a:solidFill>
                        </a:rPr>
                        <a:t>Totals</a:t>
                      </a:r>
                    </a:p>
                  </a:txBody>
                  <a:tcPr anchor="ctr"/>
                </a:tc>
                <a:tc>
                  <a:txBody>
                    <a:bodyPr/>
                    <a:lstStyle/>
                    <a:p>
                      <a:pPr algn="ctr"/>
                      <a:r>
                        <a:rPr lang="en-US" sz="2600" b="1" dirty="0">
                          <a:solidFill>
                            <a:schemeClr val="tx1"/>
                          </a:solidFill>
                        </a:rPr>
                        <a:t>100.0</a:t>
                      </a:r>
                    </a:p>
                  </a:txBody>
                  <a:tcPr anchor="ctr"/>
                </a:tc>
                <a:tc>
                  <a:txBody>
                    <a:bodyPr/>
                    <a:lstStyle/>
                    <a:p>
                      <a:pPr algn="ctr"/>
                      <a:r>
                        <a:rPr lang="en-US" sz="2600" b="1" dirty="0">
                          <a:solidFill>
                            <a:schemeClr val="tx1"/>
                          </a:solidFill>
                        </a:rPr>
                        <a:t>100.0</a:t>
                      </a:r>
                    </a:p>
                  </a:txBody>
                  <a:tcPr anchor="ctr"/>
                </a:tc>
                <a:tc>
                  <a:txBody>
                    <a:bodyPr/>
                    <a:lstStyle/>
                    <a:p>
                      <a:pPr algn="ctr"/>
                      <a:r>
                        <a:rPr lang="en-US" sz="2600" b="1" dirty="0">
                          <a:solidFill>
                            <a:schemeClr val="tx1"/>
                          </a:solidFill>
                        </a:rPr>
                        <a:t>100.0</a:t>
                      </a:r>
                    </a:p>
                  </a:txBody>
                  <a:tcPr anchor="ctr"/>
                </a:tc>
                <a:extLst>
                  <a:ext uri="{0D108BD9-81ED-4DB2-BD59-A6C34878D82A}">
                    <a16:rowId xmlns:a16="http://schemas.microsoft.com/office/drawing/2014/main" val="2750307208"/>
                  </a:ext>
                </a:extLst>
              </a:tr>
            </a:tbl>
          </a:graphicData>
        </a:graphic>
      </p:graphicFrame>
      <p:sp>
        <p:nvSpPr>
          <p:cNvPr id="8" name="Rectangle 7">
            <a:extLst>
              <a:ext uri="{FF2B5EF4-FFF2-40B4-BE49-F238E27FC236}">
                <a16:creationId xmlns:a16="http://schemas.microsoft.com/office/drawing/2014/main" id="{64C0A899-F6CA-451D-B721-BA6E86498C43}"/>
              </a:ext>
            </a:extLst>
          </p:cNvPr>
          <p:cNvSpPr/>
          <p:nvPr/>
        </p:nvSpPr>
        <p:spPr>
          <a:xfrm>
            <a:off x="10422510" y="1978968"/>
            <a:ext cx="654755" cy="541866"/>
          </a:xfrm>
          <a:prstGeom prst="rect">
            <a:avLst/>
          </a:prstGeom>
          <a:solidFill>
            <a:srgbClr val="00B050">
              <a:alpha val="2902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7661C2F9-7298-4C66-BB49-3ED3AE72EA00}"/>
              </a:ext>
            </a:extLst>
          </p:cNvPr>
          <p:cNvSpPr/>
          <p:nvPr/>
        </p:nvSpPr>
        <p:spPr>
          <a:xfrm>
            <a:off x="10422510" y="4916007"/>
            <a:ext cx="654756" cy="541866"/>
          </a:xfrm>
          <a:prstGeom prst="rect">
            <a:avLst/>
          </a:prstGeom>
          <a:solidFill>
            <a:srgbClr val="00B050">
              <a:alpha val="2902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086CE27B-9E5E-4AF8-B50D-5AFCF9EE6677}"/>
              </a:ext>
            </a:extLst>
          </p:cNvPr>
          <p:cNvSpPr/>
          <p:nvPr/>
        </p:nvSpPr>
        <p:spPr>
          <a:xfrm>
            <a:off x="10422508" y="3995275"/>
            <a:ext cx="654756" cy="541866"/>
          </a:xfrm>
          <a:prstGeom prst="rect">
            <a:avLst/>
          </a:prstGeom>
          <a:solidFill>
            <a:srgbClr val="00B050">
              <a:alpha val="2902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Slide Number Placeholder 1">
            <a:extLst>
              <a:ext uri="{FF2B5EF4-FFF2-40B4-BE49-F238E27FC236}">
                <a16:creationId xmlns:a16="http://schemas.microsoft.com/office/drawing/2014/main" id="{3C141EE4-83E8-4C31-96D7-8093EB68D29A}"/>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7" name="Rectangle 6">
            <a:extLst>
              <a:ext uri="{FF2B5EF4-FFF2-40B4-BE49-F238E27FC236}">
                <a16:creationId xmlns:a16="http://schemas.microsoft.com/office/drawing/2014/main" id="{B2AC1E54-209A-4785-84C6-398BF0092E32}"/>
              </a:ext>
            </a:extLst>
          </p:cNvPr>
          <p:cNvSpPr/>
          <p:nvPr/>
        </p:nvSpPr>
        <p:spPr>
          <a:xfrm>
            <a:off x="10167257" y="1869778"/>
            <a:ext cx="1153886" cy="3660164"/>
          </a:xfrm>
          <a:prstGeom prst="rect">
            <a:avLst/>
          </a:prstGeom>
          <a:noFill/>
          <a:ln w="762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11608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wipe(down)">
                                      <p:cBhvr>
                                        <p:cTn id="19"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7" grpId="0" animBg="1"/>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CD13E4F-577E-4423-9ADF-533D7E711622}"/>
              </a:ext>
            </a:extLst>
          </p:cNvPr>
          <p:cNvSpPr/>
          <p:nvPr/>
        </p:nvSpPr>
        <p:spPr>
          <a:xfrm>
            <a:off x="458624" y="914405"/>
            <a:ext cx="11128442" cy="5832366"/>
          </a:xfrm>
          <a:prstGeom prst="rect">
            <a:avLst/>
          </a:prstGeom>
        </p:spPr>
        <p:txBody>
          <a:bodyPr wrap="square">
            <a:spAutoFit/>
          </a:bodyPr>
          <a:lstStyle/>
          <a:p>
            <a:pPr marL="342900" marR="0" lvl="0" indent="-342900" algn="l" defTabSz="914400" rtl="0" eaLnBrk="1" fontAlgn="auto" latinLnBrk="0" hangingPunct="1">
              <a:lnSpc>
                <a:spcPts val="3200"/>
              </a:lnSpc>
              <a:spcBef>
                <a:spcPts val="0"/>
              </a:spcBef>
              <a:spcAft>
                <a:spcPts val="120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Conducted institutional budget hearings on November 14</a:t>
            </a:r>
            <a:r>
              <a:rPr kumimoji="0" lang="en-US" sz="2800" b="0" i="0" u="none" strike="noStrike" kern="1200" cap="none" spc="0" normalizeH="0" baseline="30000" noProof="0" dirty="0">
                <a:ln>
                  <a:noFill/>
                </a:ln>
                <a:solidFill>
                  <a:prstClr val="black"/>
                </a:solidFill>
                <a:effectLst/>
                <a:uLnTx/>
                <a:uFillTx/>
                <a:latin typeface="Calibri" panose="020F0502020204030204"/>
                <a:ea typeface="+mn-ea"/>
                <a:cs typeface="+mn-cs"/>
              </a:rPr>
              <a:t>th</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342900" marR="0" lvl="0" indent="-342900" algn="l" defTabSz="914400" rtl="0" eaLnBrk="1" fontAlgn="auto" latinLnBrk="0" hangingPunct="1">
              <a:lnSpc>
                <a:spcPts val="3200"/>
              </a:lnSpc>
              <a:spcBef>
                <a:spcPts val="0"/>
              </a:spcBef>
              <a:spcAft>
                <a:spcPts val="120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Institutions had opportunity to provide additional context on budget requests and highlight areas of need.</a:t>
            </a:r>
          </a:p>
          <a:p>
            <a:pPr marL="342900" marR="0" lvl="0" indent="-342900" algn="l" defTabSz="914400" rtl="0" eaLnBrk="1" fontAlgn="auto" latinLnBrk="0" hangingPunct="1">
              <a:lnSpc>
                <a:spcPts val="3200"/>
              </a:lnSpc>
              <a:spcBef>
                <a:spcPts val="0"/>
              </a:spcBef>
              <a:spcAft>
                <a:spcPts val="120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Financial Affairs Committee had opportunity to gain a better understanding of the financial challenges facing colleges and universities.</a:t>
            </a:r>
          </a:p>
          <a:p>
            <a:pPr marL="342900" marR="0" lvl="0" indent="-3429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Some of the areas of need focused on the following:</a:t>
            </a:r>
          </a:p>
          <a:p>
            <a:pPr marL="800100" marR="0" lvl="1" indent="-342900" algn="l" defTabSz="914400" rtl="0" eaLnBrk="1" fontAlgn="auto" latinLnBrk="0" hangingPunct="1">
              <a:lnSpc>
                <a:spcPts val="3000"/>
              </a:lnSpc>
              <a:spcBef>
                <a:spcPts val="0"/>
              </a:spcBef>
              <a:spcAft>
                <a:spcPts val="600"/>
              </a:spcAft>
              <a:buClrTx/>
              <a:buSzTx/>
              <a:buFont typeface="Courier New" panose="02070309020205020404" pitchFamily="49" charset="0"/>
              <a:buChar char="o"/>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Personnel and salary issues, including salary compression,</a:t>
            </a:r>
          </a:p>
          <a:p>
            <a:pPr marL="800100" marR="0" lvl="1" indent="-342900" algn="l" defTabSz="914400" rtl="0" eaLnBrk="1" fontAlgn="auto" latinLnBrk="0" hangingPunct="1">
              <a:lnSpc>
                <a:spcPts val="3000"/>
              </a:lnSpc>
              <a:spcBef>
                <a:spcPts val="0"/>
              </a:spcBef>
              <a:spcAft>
                <a:spcPts val="600"/>
              </a:spcAft>
              <a:buClrTx/>
              <a:buSzTx/>
              <a:buFont typeface="Courier New" panose="02070309020205020404" pitchFamily="49" charset="0"/>
              <a:buChar char="o"/>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Increased mandatory costs related to retirement and insurance, </a:t>
            </a:r>
          </a:p>
          <a:p>
            <a:pPr marL="800100" marR="0" lvl="1" indent="-342900" algn="l" defTabSz="914400" rtl="0" eaLnBrk="1" fontAlgn="auto" latinLnBrk="0" hangingPunct="1">
              <a:lnSpc>
                <a:spcPts val="3000"/>
              </a:lnSpc>
              <a:spcBef>
                <a:spcPts val="0"/>
              </a:spcBef>
              <a:spcAft>
                <a:spcPts val="600"/>
              </a:spcAft>
              <a:buClrTx/>
              <a:buSzTx/>
              <a:buFont typeface="Courier New" panose="02070309020205020404" pitchFamily="49" charset="0"/>
              <a:buChar char="o"/>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Need for additional funds to address rising inflationary costs            (i.e., utilities and construction), and </a:t>
            </a:r>
          </a:p>
          <a:p>
            <a:pPr marL="800100" marR="0" lvl="1" indent="-342900" algn="l" defTabSz="914400" rtl="0" eaLnBrk="1" fontAlgn="auto" latinLnBrk="0" hangingPunct="1">
              <a:lnSpc>
                <a:spcPts val="3000"/>
              </a:lnSpc>
              <a:spcBef>
                <a:spcPts val="0"/>
              </a:spcBef>
              <a:spcAft>
                <a:spcPts val="600"/>
              </a:spcAft>
              <a:buClrTx/>
              <a:buSzTx/>
              <a:buFont typeface="Courier New" panose="02070309020205020404" pitchFamily="49" charset="0"/>
              <a:buChar char="o"/>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Growing need for capital assets to address deferred maintenance, building construction, and building renovation.</a:t>
            </a:r>
          </a:p>
        </p:txBody>
      </p:sp>
      <p:sp>
        <p:nvSpPr>
          <p:cNvPr id="4" name="Title 1">
            <a:extLst>
              <a:ext uri="{FF2B5EF4-FFF2-40B4-BE49-F238E27FC236}">
                <a16:creationId xmlns:a16="http://schemas.microsoft.com/office/drawing/2014/main" id="{ADE81C6B-00F0-4FCE-B6D1-F889FC453662}"/>
              </a:ext>
            </a:extLst>
          </p:cNvPr>
          <p:cNvSpPr txBox="1">
            <a:spLocks/>
          </p:cNvSpPr>
          <p:nvPr/>
        </p:nvSpPr>
        <p:spPr>
          <a:xfrm>
            <a:off x="531779" y="258683"/>
            <a:ext cx="11128442" cy="638447"/>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3600" b="1" i="0" u="none" strike="noStrike" kern="1200" cap="none" spc="0" normalizeH="0" baseline="0" noProof="0" dirty="0">
                <a:ln>
                  <a:noFill/>
                </a:ln>
                <a:solidFill>
                  <a:srgbClr val="4472C4"/>
                </a:solidFill>
                <a:effectLst/>
                <a:uLnTx/>
                <a:uFillTx/>
                <a:latin typeface="Calibri" panose="020F0502020204030204"/>
                <a:ea typeface="+mj-ea"/>
                <a:cs typeface="+mj-cs"/>
              </a:rPr>
              <a:t>CBR for FY2024-2025: Budget Hearings</a:t>
            </a:r>
          </a:p>
        </p:txBody>
      </p:sp>
      <p:sp>
        <p:nvSpPr>
          <p:cNvPr id="6" name="Slide Number Placeholder 1">
            <a:extLst>
              <a:ext uri="{FF2B5EF4-FFF2-40B4-BE49-F238E27FC236}">
                <a16:creationId xmlns:a16="http://schemas.microsoft.com/office/drawing/2014/main" id="{FBCEFAF6-AB9B-4E8D-A69F-4B8B9343A698}"/>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21514197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531779" y="206522"/>
            <a:ext cx="11128442" cy="638447"/>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3600" b="1" i="0" u="none" strike="noStrike" kern="1200" cap="none" spc="0" normalizeH="0" baseline="0" noProof="0" dirty="0">
                <a:ln>
                  <a:noFill/>
                </a:ln>
                <a:solidFill>
                  <a:srgbClr val="4472C4"/>
                </a:solidFill>
                <a:effectLst/>
                <a:uLnTx/>
                <a:uFillTx/>
                <a:latin typeface="Calibri" panose="020F0502020204030204"/>
                <a:ea typeface="+mj-ea"/>
                <a:cs typeface="+mj-cs"/>
              </a:rPr>
              <a:t>CBR </a:t>
            </a:r>
            <a:r>
              <a:rPr kumimoji="0" lang="en-US" sz="3600" b="1" i="0" u="sng" strike="noStrike" kern="1200" cap="none" spc="0" normalizeH="0" baseline="0" noProof="0" dirty="0">
                <a:ln>
                  <a:noFill/>
                </a:ln>
                <a:solidFill>
                  <a:srgbClr val="4472C4"/>
                </a:solidFill>
                <a:effectLst/>
                <a:uLnTx/>
                <a:uFillTx/>
                <a:latin typeface="Calibri" panose="020F0502020204030204"/>
                <a:ea typeface="+mj-ea"/>
                <a:cs typeface="+mj-cs"/>
              </a:rPr>
              <a:t>Increases</a:t>
            </a:r>
            <a:r>
              <a:rPr kumimoji="0" lang="en-US" sz="3600" b="1" i="0" u="none" strike="noStrike" kern="1200" cap="none" spc="0" normalizeH="0" baseline="0" noProof="0" dirty="0">
                <a:ln>
                  <a:noFill/>
                </a:ln>
                <a:solidFill>
                  <a:srgbClr val="4472C4"/>
                </a:solidFill>
                <a:effectLst/>
                <a:uLnTx/>
                <a:uFillTx/>
                <a:latin typeface="Calibri" panose="020F0502020204030204"/>
                <a:ea typeface="+mj-ea"/>
                <a:cs typeface="+mj-cs"/>
              </a:rPr>
              <a:t> for FY2024-2025 by Priority*</a:t>
            </a:r>
          </a:p>
        </p:txBody>
      </p:sp>
      <p:sp>
        <p:nvSpPr>
          <p:cNvPr id="8" name="Rectangle 7">
            <a:extLst>
              <a:ext uri="{FF2B5EF4-FFF2-40B4-BE49-F238E27FC236}">
                <a16:creationId xmlns:a16="http://schemas.microsoft.com/office/drawing/2014/main" id="{3F678F19-14EE-4120-B21B-82BFE8A27AD6}"/>
              </a:ext>
            </a:extLst>
          </p:cNvPr>
          <p:cNvSpPr/>
          <p:nvPr/>
        </p:nvSpPr>
        <p:spPr>
          <a:xfrm>
            <a:off x="446044" y="988544"/>
            <a:ext cx="3914200" cy="5593839"/>
          </a:xfrm>
          <a:prstGeom prst="rect">
            <a:avLst/>
          </a:prstGeom>
        </p:spPr>
        <p:txBody>
          <a:bodyPr wrap="square">
            <a:spAutoFit/>
          </a:bodyPr>
          <a:lstStyle/>
          <a:p>
            <a:pPr marL="231775" marR="0" lvl="0" indent="-231775" algn="l" defTabSz="914400" rtl="0" eaLnBrk="1" fontAlgn="auto" latinLnBrk="0" hangingPunct="1">
              <a:lnSpc>
                <a:spcPct val="100000"/>
              </a:lnSpc>
              <a:spcBef>
                <a:spcPts val="0"/>
              </a:spcBef>
              <a:spcAft>
                <a:spcPts val="600"/>
              </a:spcAft>
              <a:buClrTx/>
              <a:buSzTx/>
              <a:buFont typeface="Arial" panose="020B0604020202020204" pitchFamily="34" charset="0"/>
              <a:buChar char="•"/>
              <a:tabLst>
                <a:tab pos="2286000" algn="l"/>
                <a:tab pos="2514600" algn="l"/>
              </a:tabLst>
              <a:defRPr/>
            </a:pPr>
            <a:r>
              <a:rPr kumimoji="0" lang="en-US" sz="285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Times New Roman" panose="02020603050405020304" pitchFamily="18" charset="0"/>
              </a:rPr>
              <a:t>Reflects a $135.8 million (6.84%) increase for public institutions </a:t>
            </a:r>
          </a:p>
          <a:p>
            <a:pPr marL="0" marR="0" lvl="0" indent="0" algn="l" defTabSz="914400" rtl="0" eaLnBrk="1" fontAlgn="auto" latinLnBrk="0" hangingPunct="1">
              <a:lnSpc>
                <a:spcPct val="100000"/>
              </a:lnSpc>
              <a:spcBef>
                <a:spcPts val="0"/>
              </a:spcBef>
              <a:spcAft>
                <a:spcPts val="600"/>
              </a:spcAft>
              <a:buClrTx/>
              <a:buSzTx/>
              <a:buFontTx/>
              <a:buNone/>
              <a:tabLst>
                <a:tab pos="2286000" algn="l"/>
                <a:tab pos="2514600" algn="l"/>
              </a:tabLst>
              <a:defRPr/>
            </a:pPr>
            <a:endParaRPr kumimoji="0" lang="en-US" sz="12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Times New Roman" panose="02020603050405020304" pitchFamily="18" charset="0"/>
            </a:endParaRPr>
          </a:p>
          <a:p>
            <a:pPr marL="231775" marR="0" lvl="0" indent="-231775" algn="l" defTabSz="914400" rtl="0" eaLnBrk="1" fontAlgn="auto" latinLnBrk="0" hangingPunct="1">
              <a:lnSpc>
                <a:spcPct val="100000"/>
              </a:lnSpc>
              <a:spcBef>
                <a:spcPts val="0"/>
              </a:spcBef>
              <a:spcAft>
                <a:spcPts val="600"/>
              </a:spcAft>
              <a:buClrTx/>
              <a:buSzTx/>
              <a:buFont typeface="Arial" panose="020B0604020202020204" pitchFamily="34" charset="0"/>
              <a:buChar char="•"/>
              <a:tabLst>
                <a:tab pos="2286000" algn="l"/>
                <a:tab pos="2514600" algn="l"/>
              </a:tabLst>
              <a:defRPr/>
            </a:pPr>
            <a:r>
              <a:rPr kumimoji="0" lang="en-US" sz="285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Times New Roman" panose="02020603050405020304" pitchFamily="18" charset="0"/>
              </a:rPr>
              <a:t>Less than prior years’ recommended increases of 17.53% and 11.19%</a:t>
            </a:r>
          </a:p>
          <a:p>
            <a:pPr marL="0" marR="0" lvl="0" indent="0" algn="l" defTabSz="914400" rtl="0" eaLnBrk="1" fontAlgn="auto" latinLnBrk="0" hangingPunct="1">
              <a:lnSpc>
                <a:spcPct val="100000"/>
              </a:lnSpc>
              <a:spcBef>
                <a:spcPts val="0"/>
              </a:spcBef>
              <a:spcAft>
                <a:spcPts val="600"/>
              </a:spcAft>
              <a:buClrTx/>
              <a:buSzTx/>
              <a:buFontTx/>
              <a:buNone/>
              <a:tabLst>
                <a:tab pos="2286000" algn="l"/>
                <a:tab pos="2514600" algn="l"/>
              </a:tabLst>
              <a:defRPr/>
            </a:pPr>
            <a:endParaRPr kumimoji="0" lang="en-US" sz="12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Times New Roman" panose="02020603050405020304" pitchFamily="18" charset="0"/>
            </a:endParaRPr>
          </a:p>
          <a:p>
            <a:pPr marL="231775" marR="0" lvl="0" indent="-231775" algn="l" defTabSz="914400" rtl="0" eaLnBrk="1" fontAlgn="auto" latinLnBrk="0" hangingPunct="1">
              <a:lnSpc>
                <a:spcPct val="100000"/>
              </a:lnSpc>
              <a:spcBef>
                <a:spcPts val="0"/>
              </a:spcBef>
              <a:spcAft>
                <a:spcPts val="600"/>
              </a:spcAft>
              <a:buClrTx/>
              <a:buSzTx/>
              <a:buFont typeface="Arial" panose="020B0604020202020204" pitchFamily="34" charset="0"/>
              <a:buChar char="•"/>
              <a:tabLst>
                <a:tab pos="2286000" algn="l"/>
                <a:tab pos="2514600" algn="l"/>
              </a:tabLst>
              <a:defRPr/>
            </a:pPr>
            <a:r>
              <a:rPr kumimoji="0" lang="en-US" sz="285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Times New Roman" panose="02020603050405020304" pitchFamily="18" charset="0"/>
              </a:rPr>
              <a:t>Aligned with increases supported by the legislature (6.5%)</a:t>
            </a:r>
          </a:p>
        </p:txBody>
      </p:sp>
      <p:sp>
        <p:nvSpPr>
          <p:cNvPr id="9" name="TextBox 8">
            <a:extLst>
              <a:ext uri="{FF2B5EF4-FFF2-40B4-BE49-F238E27FC236}">
                <a16:creationId xmlns:a16="http://schemas.microsoft.com/office/drawing/2014/main" id="{DB30CCC0-F34F-471D-AD90-43480D6D6CDE}"/>
              </a:ext>
            </a:extLst>
          </p:cNvPr>
          <p:cNvSpPr txBox="1"/>
          <p:nvPr/>
        </p:nvSpPr>
        <p:spPr>
          <a:xfrm>
            <a:off x="6339840" y="6136456"/>
            <a:ext cx="5852160"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E7E6E6">
                    <a:lumMod val="50000"/>
                  </a:srgbClr>
                </a:solidFill>
                <a:effectLst/>
                <a:uLnTx/>
                <a:uFillTx/>
                <a:latin typeface="Calibri" panose="020F0502020204030204"/>
                <a:ea typeface="+mn-ea"/>
                <a:cs typeface="+mn-cs"/>
              </a:rPr>
              <a:t>*Figures in millions. Does not include statewide line items.</a:t>
            </a:r>
          </a:p>
        </p:txBody>
      </p:sp>
      <p:graphicFrame>
        <p:nvGraphicFramePr>
          <p:cNvPr id="6" name="Chart 5">
            <a:extLst>
              <a:ext uri="{FF2B5EF4-FFF2-40B4-BE49-F238E27FC236}">
                <a16:creationId xmlns:a16="http://schemas.microsoft.com/office/drawing/2014/main" id="{A21EA6DB-983C-442E-B994-0ECEB2F101C3}"/>
              </a:ext>
            </a:extLst>
          </p:cNvPr>
          <p:cNvGraphicFramePr>
            <a:graphicFrameLocks/>
          </p:cNvGraphicFramePr>
          <p:nvPr/>
        </p:nvGraphicFramePr>
        <p:xfrm>
          <a:off x="3973720" y="976706"/>
          <a:ext cx="8077696" cy="5520348"/>
        </p:xfrm>
        <a:graphic>
          <a:graphicData uri="http://schemas.openxmlformats.org/drawingml/2006/chart">
            <c:chart xmlns:c="http://schemas.openxmlformats.org/drawingml/2006/chart" xmlns:r="http://schemas.openxmlformats.org/officeDocument/2006/relationships" r:id="rId3"/>
          </a:graphicData>
        </a:graphic>
      </p:graphicFrame>
      <p:sp>
        <p:nvSpPr>
          <p:cNvPr id="7" name="Slide Number Placeholder 1">
            <a:extLst>
              <a:ext uri="{FF2B5EF4-FFF2-40B4-BE49-F238E27FC236}">
                <a16:creationId xmlns:a16="http://schemas.microsoft.com/office/drawing/2014/main" id="{C1246EAD-9DAF-4AF5-AB29-FE09E0C38DB2}"/>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63728448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524000" y="268952"/>
            <a:ext cx="9144000" cy="638447"/>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3600" b="1" i="0" u="none" strike="noStrike" kern="1200" cap="none" spc="0" normalizeH="0" baseline="0" noProof="0" dirty="0">
                <a:ln>
                  <a:noFill/>
                </a:ln>
                <a:solidFill>
                  <a:srgbClr val="4472C4"/>
                </a:solidFill>
                <a:effectLst/>
                <a:uLnTx/>
                <a:uFillTx/>
                <a:latin typeface="Calibri" panose="020F0502020204030204"/>
                <a:ea typeface="+mj-ea"/>
                <a:cs typeface="+mj-cs"/>
              </a:rPr>
              <a:t>CBR for FY2024-2025:  </a:t>
            </a:r>
            <a:r>
              <a:rPr kumimoji="0" lang="en-US" sz="3600" b="1" i="0" u="none" strike="noStrike" kern="1200" cap="none" spc="0" normalizeH="0" baseline="0" noProof="0" dirty="0">
                <a:ln>
                  <a:noFill/>
                </a:ln>
                <a:solidFill>
                  <a:prstClr val="black"/>
                </a:solidFill>
                <a:effectLst/>
                <a:uLnTx/>
                <a:uFillTx/>
                <a:latin typeface="Calibri" panose="020F0502020204030204"/>
                <a:ea typeface="+mj-ea"/>
                <a:cs typeface="+mj-cs"/>
              </a:rPr>
              <a:t>Mandatory Funds</a:t>
            </a:r>
          </a:p>
          <a:p>
            <a:pPr marL="0" marR="0" lvl="0" indent="0" algn="ctr" defTabSz="914400" rtl="0" eaLnBrk="1" fontAlgn="auto" latinLnBrk="0" hangingPunct="1">
              <a:lnSpc>
                <a:spcPct val="90000"/>
              </a:lnSpc>
              <a:spcBef>
                <a:spcPct val="0"/>
              </a:spcBef>
              <a:spcAft>
                <a:spcPts val="0"/>
              </a:spcAft>
              <a:buClrTx/>
              <a:buSzTx/>
              <a:buFontTx/>
              <a:buNone/>
              <a:tabLst/>
              <a:defRPr/>
            </a:pPr>
            <a:endParaRPr kumimoji="0" lang="en-US" sz="3600" b="1" i="0" u="none" strike="noStrike" kern="1200" cap="none" spc="0" normalizeH="0" baseline="0" noProof="0" dirty="0">
              <a:ln>
                <a:noFill/>
              </a:ln>
              <a:solidFill>
                <a:srgbClr val="0070C0"/>
              </a:solidFill>
              <a:effectLst/>
              <a:uLnTx/>
              <a:uFillTx/>
              <a:latin typeface="Calibri" panose="020F0502020204030204"/>
              <a:ea typeface="+mj-ea"/>
              <a:cs typeface="+mj-cs"/>
            </a:endParaRPr>
          </a:p>
          <a:p>
            <a:pPr marL="0" marR="0" lvl="0" indent="0" algn="ctr" defTabSz="914400" rtl="0" eaLnBrk="1" fontAlgn="auto" latinLnBrk="0" hangingPunct="1">
              <a:lnSpc>
                <a:spcPct val="90000"/>
              </a:lnSpc>
              <a:spcBef>
                <a:spcPct val="0"/>
              </a:spcBef>
              <a:spcAft>
                <a:spcPts val="0"/>
              </a:spcAft>
              <a:buClrTx/>
              <a:buSzTx/>
              <a:buFontTx/>
              <a:buNone/>
              <a:tabLst/>
              <a:defRPr/>
            </a:pPr>
            <a:endParaRPr kumimoji="0" lang="en-US" sz="3600" b="1" i="0" u="none" strike="noStrike" kern="1200" cap="none" spc="0" normalizeH="0" baseline="0" noProof="0" dirty="0">
              <a:ln>
                <a:noFill/>
              </a:ln>
              <a:solidFill>
                <a:srgbClr val="0070C0"/>
              </a:solidFill>
              <a:effectLst/>
              <a:uLnTx/>
              <a:uFillTx/>
              <a:latin typeface="Calibri" panose="020F0502020204030204"/>
              <a:ea typeface="+mj-ea"/>
              <a:cs typeface="+mj-cs"/>
            </a:endParaRPr>
          </a:p>
        </p:txBody>
      </p:sp>
      <p:sp>
        <p:nvSpPr>
          <p:cNvPr id="6" name="Rectangle 5">
            <a:extLst>
              <a:ext uri="{FF2B5EF4-FFF2-40B4-BE49-F238E27FC236}">
                <a16:creationId xmlns:a16="http://schemas.microsoft.com/office/drawing/2014/main" id="{9FDF2D39-B5C8-4E9B-B54C-FC8724C2C2EE}"/>
              </a:ext>
            </a:extLst>
          </p:cNvPr>
          <p:cNvSpPr/>
          <p:nvPr/>
        </p:nvSpPr>
        <p:spPr>
          <a:xfrm>
            <a:off x="477876" y="991400"/>
            <a:ext cx="11103723" cy="5078313"/>
          </a:xfrm>
          <a:prstGeom prst="rect">
            <a:avLst/>
          </a:prstGeom>
        </p:spPr>
        <p:txBody>
          <a:bodyPr wrap="square">
            <a:spAutoFit/>
          </a:bodyPr>
          <a:lstStyle/>
          <a:p>
            <a:pPr marL="0" marR="0" lvl="0" indent="0" algn="l" defTabSz="998538" rtl="0" eaLnBrk="1" fontAlgn="auto" latinLnBrk="0" hangingPunct="1">
              <a:lnSpc>
                <a:spcPct val="100000"/>
              </a:lnSpc>
              <a:spcBef>
                <a:spcPts val="0"/>
              </a:spcBef>
              <a:spcAft>
                <a:spcPts val="1200"/>
              </a:spcAft>
              <a:buClrTx/>
              <a:buSzTx/>
              <a:buFontTx/>
              <a:buNone/>
              <a:tabLst/>
              <a:defRPr/>
            </a:pPr>
            <a:r>
              <a:rPr kumimoji="0" lang="en-US" sz="2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Rationale:	Portion of recommendation to support increases in 			mandatory funds related to retirement obligations, Public 		Education Employees’ Health Insurance Program (PEEHIP), 		and other rising insurance costs.</a:t>
            </a:r>
          </a:p>
          <a:p>
            <a:pPr marL="0" marR="0" lvl="0" indent="0" algn="l" defTabSz="998538" rtl="0" eaLnBrk="1" fontAlgn="auto" latinLnBrk="0" hangingPunct="1">
              <a:lnSpc>
                <a:spcPct val="100000"/>
              </a:lnSpc>
              <a:spcBef>
                <a:spcPts val="0"/>
              </a:spcBef>
              <a:spcAft>
                <a:spcPts val="1200"/>
              </a:spcAft>
              <a:buClrTx/>
              <a:buSzTx/>
              <a:buFontTx/>
              <a:buNone/>
              <a:tabLst/>
              <a:defRPr/>
            </a:pPr>
            <a:r>
              <a:rPr kumimoji="0" lang="en-US" sz="2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Calculation:	Reflects requested funds reported from institutional needs 		assessment reporting.  Increases in retirement rates:</a:t>
            </a:r>
          </a:p>
          <a:p>
            <a:pPr marL="0" marR="0" lvl="0" indent="0" algn="l" defTabSz="914400" rtl="0" eaLnBrk="1" fontAlgn="auto" latinLnBrk="0" hangingPunct="1">
              <a:lnSpc>
                <a:spcPct val="100000"/>
              </a:lnSpc>
              <a:spcBef>
                <a:spcPts val="0"/>
              </a:spcBef>
              <a:spcAft>
                <a:spcPts val="120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14400" rtl="0" eaLnBrk="1" fontAlgn="auto" latinLnBrk="0" hangingPunct="1">
              <a:lnSpc>
                <a:spcPct val="100000"/>
              </a:lnSpc>
              <a:spcBef>
                <a:spcPts val="0"/>
              </a:spcBef>
              <a:spcAft>
                <a:spcPts val="120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14400" rtl="0" eaLnBrk="1" fontAlgn="auto" latinLnBrk="0" hangingPunct="1">
              <a:lnSpc>
                <a:spcPct val="100000"/>
              </a:lnSpc>
              <a:spcBef>
                <a:spcPts val="0"/>
              </a:spcBef>
              <a:spcAft>
                <a:spcPts val="120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endParaRPr kumimoji="0" lang="en-US" sz="2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2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Amount:	  $38.26 million (28.2% of total CBR)</a:t>
            </a:r>
            <a:r>
              <a:rPr kumimoji="0" lang="en-US" sz="2600" b="0" i="0" u="none" strike="noStrike" kern="1200" cap="none" spc="0" normalizeH="0" baseline="0" noProof="0" dirty="0">
                <a:ln>
                  <a:noFill/>
                </a:ln>
                <a:solidFill>
                  <a:srgbClr val="C00000"/>
                </a:solidFill>
                <a:effectLst/>
                <a:uLnTx/>
                <a:uFillTx/>
                <a:latin typeface="Arial" panose="020B0604020202020204" pitchFamily="34" charset="0"/>
                <a:ea typeface="+mn-ea"/>
                <a:cs typeface="+mn-cs"/>
              </a:rPr>
              <a:t>	</a:t>
            </a:r>
          </a:p>
        </p:txBody>
      </p:sp>
      <p:sp>
        <p:nvSpPr>
          <p:cNvPr id="7" name="TextBox 6">
            <a:extLst>
              <a:ext uri="{FF2B5EF4-FFF2-40B4-BE49-F238E27FC236}">
                <a16:creationId xmlns:a16="http://schemas.microsoft.com/office/drawing/2014/main" id="{BF7D35ED-267D-453B-B9D0-37D55AFB489B}"/>
              </a:ext>
            </a:extLst>
          </p:cNvPr>
          <p:cNvSpPr txBox="1"/>
          <p:nvPr/>
        </p:nvSpPr>
        <p:spPr>
          <a:xfrm>
            <a:off x="477876" y="6314672"/>
            <a:ext cx="655607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E7E6E6">
                    <a:lumMod val="50000"/>
                  </a:srgbClr>
                </a:solidFill>
                <a:effectLst/>
                <a:uLnTx/>
                <a:uFillTx/>
                <a:latin typeface="Calibri" panose="020F0502020204030204"/>
                <a:ea typeface="+mn-ea"/>
                <a:cs typeface="+mn-cs"/>
              </a:rPr>
              <a:t>Note: Does not include statewide line items.</a:t>
            </a:r>
          </a:p>
        </p:txBody>
      </p:sp>
      <p:pic>
        <p:nvPicPr>
          <p:cNvPr id="8" name="Picture 7">
            <a:extLst>
              <a:ext uri="{FF2B5EF4-FFF2-40B4-BE49-F238E27FC236}">
                <a16:creationId xmlns:a16="http://schemas.microsoft.com/office/drawing/2014/main" id="{726A0ACC-AA83-432E-BDED-75A16CBE545B}"/>
              </a:ext>
            </a:extLst>
          </p:cNvPr>
          <p:cNvPicPr>
            <a:picLocks noChangeAspect="1"/>
          </p:cNvPicPr>
          <p:nvPr/>
        </p:nvPicPr>
        <p:blipFill>
          <a:blip r:embed="rId3"/>
          <a:stretch>
            <a:fillRect/>
          </a:stretch>
        </p:blipFill>
        <p:spPr>
          <a:xfrm>
            <a:off x="2523338" y="3654520"/>
            <a:ext cx="8998197" cy="1555943"/>
          </a:xfrm>
          <a:prstGeom prst="rect">
            <a:avLst/>
          </a:prstGeom>
        </p:spPr>
      </p:pic>
      <p:sp>
        <p:nvSpPr>
          <p:cNvPr id="9" name="Slide Number Placeholder 1">
            <a:extLst>
              <a:ext uri="{FF2B5EF4-FFF2-40B4-BE49-F238E27FC236}">
                <a16:creationId xmlns:a16="http://schemas.microsoft.com/office/drawing/2014/main" id="{3D28DDF5-3538-4BDA-B90B-ED7166FD5775}"/>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12012639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248653" y="268952"/>
            <a:ext cx="11694694" cy="638447"/>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1200"/>
              </a:spcAft>
              <a:buClrTx/>
              <a:buSzTx/>
              <a:buFontTx/>
              <a:buNone/>
              <a:tabLst/>
              <a:defRPr/>
            </a:pPr>
            <a:r>
              <a:rPr kumimoji="0" lang="en-US" sz="3600" b="1" i="0" u="none" strike="noStrike" kern="1200" cap="none" spc="0" normalizeH="0" baseline="0" noProof="0" dirty="0">
                <a:ln>
                  <a:noFill/>
                </a:ln>
                <a:solidFill>
                  <a:srgbClr val="4472C4"/>
                </a:solidFill>
                <a:effectLst/>
                <a:uLnTx/>
                <a:uFillTx/>
                <a:latin typeface="Calibri" panose="020F0502020204030204"/>
                <a:ea typeface="+mj-ea"/>
                <a:cs typeface="+mj-cs"/>
              </a:rPr>
              <a:t>CBR for FY2024-2025:  </a:t>
            </a:r>
            <a:r>
              <a:rPr kumimoji="0" lang="en-US" sz="3600" b="1" i="0" u="none" strike="noStrike" kern="1200" cap="none" spc="0" normalizeH="0" baseline="0" noProof="0" dirty="0">
                <a:ln>
                  <a:noFill/>
                </a:ln>
                <a:solidFill>
                  <a:prstClr val="black"/>
                </a:solidFill>
                <a:effectLst/>
                <a:uLnTx/>
                <a:uFillTx/>
                <a:latin typeface="Calibri" panose="020F0502020204030204"/>
                <a:ea typeface="+mj-ea"/>
                <a:cs typeface="+mj-cs"/>
              </a:rPr>
              <a:t>Inflationary Cost Adjustment </a:t>
            </a:r>
          </a:p>
          <a:p>
            <a:pPr marL="0" marR="0" lvl="0" indent="0" algn="ctr" defTabSz="914400" rtl="0" eaLnBrk="1" fontAlgn="auto" latinLnBrk="0" hangingPunct="1">
              <a:lnSpc>
                <a:spcPct val="90000"/>
              </a:lnSpc>
              <a:spcBef>
                <a:spcPct val="0"/>
              </a:spcBef>
              <a:spcAft>
                <a:spcPts val="0"/>
              </a:spcAft>
              <a:buClrTx/>
              <a:buSzTx/>
              <a:buFontTx/>
              <a:buNone/>
              <a:tabLst/>
              <a:defRPr/>
            </a:pPr>
            <a:endParaRPr kumimoji="0" lang="en-US" sz="3600" b="1" i="0" u="none" strike="noStrike" kern="1200" cap="none" spc="0" normalizeH="0" baseline="0" noProof="0" dirty="0">
              <a:ln>
                <a:noFill/>
              </a:ln>
              <a:solidFill>
                <a:srgbClr val="0070C0"/>
              </a:solidFill>
              <a:effectLst/>
              <a:uLnTx/>
              <a:uFillTx/>
              <a:latin typeface="Calibri" panose="020F0502020204030204"/>
              <a:ea typeface="+mj-ea"/>
              <a:cs typeface="+mj-cs"/>
            </a:endParaRPr>
          </a:p>
          <a:p>
            <a:pPr marL="0" marR="0" lvl="0" indent="0" algn="ctr" defTabSz="914400" rtl="0" eaLnBrk="1" fontAlgn="auto" latinLnBrk="0" hangingPunct="1">
              <a:lnSpc>
                <a:spcPct val="90000"/>
              </a:lnSpc>
              <a:spcBef>
                <a:spcPct val="0"/>
              </a:spcBef>
              <a:spcAft>
                <a:spcPts val="0"/>
              </a:spcAft>
              <a:buClrTx/>
              <a:buSzTx/>
              <a:buFontTx/>
              <a:buNone/>
              <a:tabLst/>
              <a:defRPr/>
            </a:pPr>
            <a:endParaRPr kumimoji="0" lang="en-US" sz="3600" b="1" i="0" u="none" strike="noStrike" kern="1200" cap="none" spc="0" normalizeH="0" baseline="0" noProof="0" dirty="0">
              <a:ln>
                <a:noFill/>
              </a:ln>
              <a:solidFill>
                <a:srgbClr val="0070C0"/>
              </a:solidFill>
              <a:effectLst/>
              <a:uLnTx/>
              <a:uFillTx/>
              <a:latin typeface="Calibri" panose="020F0502020204030204"/>
              <a:ea typeface="+mj-ea"/>
              <a:cs typeface="+mj-cs"/>
            </a:endParaRPr>
          </a:p>
          <a:p>
            <a:pPr marL="0" marR="0" lvl="0" indent="0" algn="ctr" defTabSz="914400" rtl="0" eaLnBrk="1" fontAlgn="auto" latinLnBrk="0" hangingPunct="1">
              <a:lnSpc>
                <a:spcPct val="90000"/>
              </a:lnSpc>
              <a:spcBef>
                <a:spcPct val="0"/>
              </a:spcBef>
              <a:spcAft>
                <a:spcPts val="0"/>
              </a:spcAft>
              <a:buClrTx/>
              <a:buSzTx/>
              <a:buFontTx/>
              <a:buNone/>
              <a:tabLst/>
              <a:defRPr/>
            </a:pPr>
            <a:endParaRPr kumimoji="0" lang="en-US" sz="3600" b="1" i="0" u="none" strike="noStrike" kern="1200" cap="none" spc="0" normalizeH="0" baseline="0" noProof="0" dirty="0">
              <a:ln>
                <a:noFill/>
              </a:ln>
              <a:solidFill>
                <a:srgbClr val="0070C0"/>
              </a:solidFill>
              <a:effectLst/>
              <a:uLnTx/>
              <a:uFillTx/>
              <a:latin typeface="Calibri" panose="020F0502020204030204"/>
              <a:ea typeface="+mj-ea"/>
              <a:cs typeface="+mj-cs"/>
            </a:endParaRPr>
          </a:p>
        </p:txBody>
      </p:sp>
      <p:sp>
        <p:nvSpPr>
          <p:cNvPr id="6" name="Rectangle 5">
            <a:extLst>
              <a:ext uri="{FF2B5EF4-FFF2-40B4-BE49-F238E27FC236}">
                <a16:creationId xmlns:a16="http://schemas.microsoft.com/office/drawing/2014/main" id="{9FDF2D39-B5C8-4E9B-B54C-FC8724C2C2EE}"/>
              </a:ext>
            </a:extLst>
          </p:cNvPr>
          <p:cNvSpPr/>
          <p:nvPr/>
        </p:nvSpPr>
        <p:spPr>
          <a:xfrm>
            <a:off x="477876" y="989529"/>
            <a:ext cx="10875123" cy="5878532"/>
          </a:xfrm>
          <a:prstGeom prst="rect">
            <a:avLst/>
          </a:prstGeom>
        </p:spPr>
        <p:txBody>
          <a:bodyPr wrap="square">
            <a:spAutoFit/>
          </a:bodyPr>
          <a:lstStyle/>
          <a:p>
            <a:pPr marL="0" marR="0" lvl="0" indent="0" algn="l" defTabSz="998538" rtl="0" eaLnBrk="1" fontAlgn="auto" latinLnBrk="0" hangingPunct="1">
              <a:lnSpc>
                <a:spcPct val="100000"/>
              </a:lnSpc>
              <a:spcBef>
                <a:spcPts val="0"/>
              </a:spcBef>
              <a:spcAft>
                <a:spcPts val="1200"/>
              </a:spcAft>
              <a:buClrTx/>
              <a:buSzTx/>
              <a:buFontTx/>
              <a:buNone/>
              <a:tabLst/>
              <a:defRPr/>
            </a:pPr>
            <a:r>
              <a:rPr kumimoji="0" lang="en-US" sz="2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Rationale:	Portion of recommendation to give institutions flexibility in		addressing rising utility costs, increases in infrastructure 		costs, ongoing technology costs, and other unique needs 		of their campuses. Funds may also be used to address 		salary compression as necessary.</a:t>
            </a:r>
          </a:p>
          <a:p>
            <a:pPr marL="0" marR="0" lvl="0" indent="0" algn="l" defTabSz="998538" rtl="0" eaLnBrk="1" fontAlgn="auto" latinLnBrk="0" hangingPunct="1">
              <a:lnSpc>
                <a:spcPct val="100000"/>
              </a:lnSpc>
              <a:spcBef>
                <a:spcPts val="0"/>
              </a:spcBef>
              <a:spcAft>
                <a:spcPts val="1200"/>
              </a:spcAft>
              <a:buClrTx/>
              <a:buSzTx/>
              <a:buFontTx/>
              <a:buNone/>
              <a:tabLst/>
              <a:defRPr/>
            </a:pPr>
            <a:r>
              <a:rPr kumimoji="0" lang="en-US" sz="2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Calculation:	3.5 percent over total FY2024 appropriation. The 3.5 			percent was chosen because it closely aligns with recent 		Higher Education Price Index (HEPI) estimates of 4.5 			percent used for fiscal year 2023. The index is used to 		project future budget increases required to preserve 			purchasing power.</a:t>
            </a:r>
          </a:p>
          <a:p>
            <a:pPr marL="0" marR="0" lvl="0" indent="0" algn="l" defTabSz="998538" rtl="0" eaLnBrk="1" fontAlgn="auto" latinLnBrk="0" hangingPunct="1">
              <a:lnSpc>
                <a:spcPct val="100000"/>
              </a:lnSpc>
              <a:spcBef>
                <a:spcPts val="0"/>
              </a:spcBef>
              <a:spcAft>
                <a:spcPts val="1200"/>
              </a:spcAft>
              <a:buClrTx/>
              <a:buSzTx/>
              <a:buFontTx/>
              <a:buNone/>
              <a:tabLst/>
              <a:defRPr/>
            </a:pPr>
            <a:r>
              <a:rPr kumimoji="0" lang="en-US" sz="2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Amount:	$69.47 million (51.2% of total CBR)</a:t>
            </a:r>
            <a:r>
              <a:rPr kumimoji="0" lang="en-US" sz="2600" b="0" i="0" u="none" strike="noStrike" kern="1200" cap="none" spc="0" normalizeH="0" baseline="0" noProof="0" dirty="0">
                <a:ln>
                  <a:noFill/>
                </a:ln>
                <a:solidFill>
                  <a:srgbClr val="FF0000"/>
                </a:solidFill>
                <a:effectLst/>
                <a:uLnTx/>
                <a:uFillTx/>
                <a:latin typeface="Arial" panose="020B0604020202020204" pitchFamily="34" charset="0"/>
                <a:ea typeface="+mn-ea"/>
                <a:cs typeface="+mn-cs"/>
              </a:rPr>
              <a:t>	</a:t>
            </a:r>
            <a:endParaRPr kumimoji="0" lang="en-US" sz="2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14400" rtl="0" eaLnBrk="1" fontAlgn="auto" latinLnBrk="0" hangingPunct="1">
              <a:lnSpc>
                <a:spcPct val="100000"/>
              </a:lnSpc>
              <a:spcBef>
                <a:spcPts val="0"/>
              </a:spcBef>
              <a:spcAft>
                <a:spcPts val="1200"/>
              </a:spcAft>
              <a:buClrTx/>
              <a:buSzTx/>
              <a:buFontTx/>
              <a:buNone/>
              <a:tabLst/>
              <a:defRPr/>
            </a:pPr>
            <a:endParaRPr kumimoji="0" lang="en-US" sz="2400" b="0" i="0" u="none" strike="noStrike" kern="1200" cap="none" spc="0" normalizeH="0" baseline="0" noProof="0" dirty="0">
              <a:ln>
                <a:noFill/>
              </a:ln>
              <a:solidFill>
                <a:srgbClr val="FF0000"/>
              </a:solidFill>
              <a:effectLst/>
              <a:uLnTx/>
              <a:uFillTx/>
              <a:latin typeface="Arial" panose="020B0604020202020204" pitchFamily="34" charset="0"/>
              <a:ea typeface="+mn-ea"/>
              <a:cs typeface="+mn-cs"/>
            </a:endParaRPr>
          </a:p>
        </p:txBody>
      </p:sp>
      <p:sp>
        <p:nvSpPr>
          <p:cNvPr id="5" name="TextBox 4">
            <a:extLst>
              <a:ext uri="{FF2B5EF4-FFF2-40B4-BE49-F238E27FC236}">
                <a16:creationId xmlns:a16="http://schemas.microsoft.com/office/drawing/2014/main" id="{1D3C9ECE-CB75-4091-AFCB-E6B554A1FADD}"/>
              </a:ext>
            </a:extLst>
          </p:cNvPr>
          <p:cNvSpPr txBox="1"/>
          <p:nvPr/>
        </p:nvSpPr>
        <p:spPr>
          <a:xfrm>
            <a:off x="477876" y="6314672"/>
            <a:ext cx="655607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E7E6E6">
                    <a:lumMod val="50000"/>
                  </a:srgbClr>
                </a:solidFill>
                <a:effectLst/>
                <a:uLnTx/>
                <a:uFillTx/>
                <a:latin typeface="Calibri" panose="020F0502020204030204"/>
                <a:ea typeface="+mn-ea"/>
                <a:cs typeface="+mn-cs"/>
              </a:rPr>
              <a:t>Note: Does not include statewide line items.</a:t>
            </a:r>
          </a:p>
        </p:txBody>
      </p:sp>
      <p:sp>
        <p:nvSpPr>
          <p:cNvPr id="7" name="Slide Number Placeholder 1">
            <a:extLst>
              <a:ext uri="{FF2B5EF4-FFF2-40B4-BE49-F238E27FC236}">
                <a16:creationId xmlns:a16="http://schemas.microsoft.com/office/drawing/2014/main" id="{A1E138B6-DEB7-4C85-8452-762829E880C8}"/>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39139945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421105" y="268952"/>
            <a:ext cx="11393905" cy="638447"/>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1200"/>
              </a:spcAft>
              <a:buClrTx/>
              <a:buSzTx/>
              <a:buFontTx/>
              <a:buNone/>
              <a:tabLst/>
              <a:defRPr/>
            </a:pPr>
            <a:r>
              <a:rPr kumimoji="0" lang="en-US" sz="3600" b="1" i="0" u="none" strike="noStrike" kern="1200" cap="none" spc="0" normalizeH="0" baseline="0" noProof="0" dirty="0">
                <a:ln>
                  <a:noFill/>
                </a:ln>
                <a:solidFill>
                  <a:srgbClr val="4472C4"/>
                </a:solidFill>
                <a:effectLst/>
                <a:uLnTx/>
                <a:uFillTx/>
                <a:latin typeface="Calibri" panose="020F0502020204030204"/>
                <a:ea typeface="+mj-ea"/>
                <a:cs typeface="+mj-cs"/>
              </a:rPr>
              <a:t>CBR for FY2024-2025:  </a:t>
            </a:r>
            <a:r>
              <a:rPr kumimoji="0" lang="en-US" sz="3600" b="1" i="0" u="none" strike="noStrike" kern="1200" cap="none" spc="0" normalizeH="0" baseline="0" noProof="0" dirty="0">
                <a:ln>
                  <a:noFill/>
                </a:ln>
                <a:solidFill>
                  <a:prstClr val="black"/>
                </a:solidFill>
                <a:effectLst/>
                <a:uLnTx/>
                <a:uFillTx/>
                <a:latin typeface="Calibri" panose="020F0502020204030204"/>
                <a:ea typeface="+mj-ea"/>
                <a:cs typeface="+mj-cs"/>
              </a:rPr>
              <a:t>Weighted Credit Hours</a:t>
            </a:r>
          </a:p>
          <a:p>
            <a:pPr marL="0" marR="0" lvl="0" indent="0" algn="ctr" defTabSz="914400" rtl="0" eaLnBrk="1" fontAlgn="auto" latinLnBrk="0" hangingPunct="1">
              <a:lnSpc>
                <a:spcPct val="90000"/>
              </a:lnSpc>
              <a:spcBef>
                <a:spcPct val="0"/>
              </a:spcBef>
              <a:spcAft>
                <a:spcPts val="0"/>
              </a:spcAft>
              <a:buClrTx/>
              <a:buSzTx/>
              <a:buFontTx/>
              <a:buNone/>
              <a:tabLst/>
              <a:defRPr/>
            </a:pPr>
            <a:endParaRPr kumimoji="0" lang="en-US" sz="3600" b="1" i="0" u="none" strike="noStrike" kern="1200" cap="none" spc="0" normalizeH="0" baseline="0" noProof="0" dirty="0">
              <a:ln>
                <a:noFill/>
              </a:ln>
              <a:solidFill>
                <a:srgbClr val="0070C0"/>
              </a:solidFill>
              <a:effectLst/>
              <a:uLnTx/>
              <a:uFillTx/>
              <a:latin typeface="Calibri" panose="020F0502020204030204"/>
              <a:ea typeface="+mj-ea"/>
              <a:cs typeface="+mj-cs"/>
            </a:endParaRPr>
          </a:p>
          <a:p>
            <a:pPr marL="0" marR="0" lvl="0" indent="0" algn="ctr" defTabSz="914400" rtl="0" eaLnBrk="1" fontAlgn="auto" latinLnBrk="0" hangingPunct="1">
              <a:lnSpc>
                <a:spcPct val="90000"/>
              </a:lnSpc>
              <a:spcBef>
                <a:spcPct val="0"/>
              </a:spcBef>
              <a:spcAft>
                <a:spcPts val="0"/>
              </a:spcAft>
              <a:buClrTx/>
              <a:buSzTx/>
              <a:buFontTx/>
              <a:buNone/>
              <a:tabLst/>
              <a:defRPr/>
            </a:pPr>
            <a:endParaRPr kumimoji="0" lang="en-US" sz="3600" b="1" i="0" u="none" strike="noStrike" kern="1200" cap="none" spc="0" normalizeH="0" baseline="0" noProof="0" dirty="0">
              <a:ln>
                <a:noFill/>
              </a:ln>
              <a:solidFill>
                <a:srgbClr val="0070C0"/>
              </a:solidFill>
              <a:effectLst/>
              <a:uLnTx/>
              <a:uFillTx/>
              <a:latin typeface="Calibri" panose="020F0502020204030204"/>
              <a:ea typeface="+mj-ea"/>
              <a:cs typeface="+mj-cs"/>
            </a:endParaRPr>
          </a:p>
        </p:txBody>
      </p:sp>
      <p:sp>
        <p:nvSpPr>
          <p:cNvPr id="6" name="Rectangle 5">
            <a:extLst>
              <a:ext uri="{FF2B5EF4-FFF2-40B4-BE49-F238E27FC236}">
                <a16:creationId xmlns:a16="http://schemas.microsoft.com/office/drawing/2014/main" id="{9FDF2D39-B5C8-4E9B-B54C-FC8724C2C2EE}"/>
              </a:ext>
            </a:extLst>
          </p:cNvPr>
          <p:cNvSpPr/>
          <p:nvPr/>
        </p:nvSpPr>
        <p:spPr>
          <a:xfrm>
            <a:off x="477874" y="991400"/>
            <a:ext cx="10420111" cy="4154984"/>
          </a:xfrm>
          <a:prstGeom prst="rect">
            <a:avLst/>
          </a:prstGeom>
        </p:spPr>
        <p:txBody>
          <a:bodyPr wrap="square">
            <a:spAutoFit/>
          </a:bodyPr>
          <a:lstStyle/>
          <a:p>
            <a:pPr marL="0" marR="0" lvl="0" indent="0" algn="l" defTabSz="998538" rtl="0" eaLnBrk="1" fontAlgn="auto" latinLnBrk="0" hangingPunct="1">
              <a:lnSpc>
                <a:spcPct val="100000"/>
              </a:lnSpc>
              <a:spcBef>
                <a:spcPts val="0"/>
              </a:spcBef>
              <a:spcAft>
                <a:spcPts val="1200"/>
              </a:spcAft>
              <a:buClrTx/>
              <a:buSzTx/>
              <a:buFontTx/>
              <a:buNone/>
              <a:tabLst/>
              <a:defRPr/>
            </a:pPr>
            <a:r>
              <a:rPr kumimoji="0" lang="en-US" sz="2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Rationale:	Portion of recommendation based on weighted credit 			hours.  These funds recognize increases in 				enrollment, credit hour productivity, and the need to 			fund STEM and other high-costs programs requiring 			more resources.  </a:t>
            </a:r>
          </a:p>
          <a:p>
            <a:pPr marL="0" marR="0" lvl="0" indent="0" algn="l" defTabSz="998538" rtl="0" eaLnBrk="1" fontAlgn="auto" latinLnBrk="0" hangingPunct="1">
              <a:lnSpc>
                <a:spcPct val="100000"/>
              </a:lnSpc>
              <a:spcBef>
                <a:spcPts val="0"/>
              </a:spcBef>
              <a:spcAft>
                <a:spcPts val="1200"/>
              </a:spcAft>
              <a:buClrTx/>
              <a:buSzTx/>
              <a:buFontTx/>
              <a:buNone/>
              <a:tabLst/>
              <a:defRPr/>
            </a:pPr>
            <a:r>
              <a:rPr kumimoji="0" lang="en-US" sz="2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Calculation:	1.35 percent over total FY2024 appropriation distributed 		by weighted credit hours from AY2023.  </a:t>
            </a:r>
          </a:p>
          <a:p>
            <a:pPr marL="0" marR="0" lvl="0" indent="0" algn="l" defTabSz="998538" rtl="0" eaLnBrk="1" fontAlgn="auto" latinLnBrk="0" hangingPunct="1">
              <a:lnSpc>
                <a:spcPct val="100000"/>
              </a:lnSpc>
              <a:spcBef>
                <a:spcPts val="0"/>
              </a:spcBef>
              <a:spcAft>
                <a:spcPts val="1200"/>
              </a:spcAft>
              <a:buClrTx/>
              <a:buSzTx/>
              <a:buFontTx/>
              <a:buNone/>
              <a:tabLst/>
              <a:defRPr/>
            </a:pPr>
            <a:endParaRPr kumimoji="0" lang="en-US" sz="2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98538" rtl="0" eaLnBrk="1" fontAlgn="auto" latinLnBrk="0" hangingPunct="1">
              <a:lnSpc>
                <a:spcPct val="100000"/>
              </a:lnSpc>
              <a:spcBef>
                <a:spcPts val="0"/>
              </a:spcBef>
              <a:spcAft>
                <a:spcPts val="1200"/>
              </a:spcAft>
              <a:buClrTx/>
              <a:buSzTx/>
              <a:buFontTx/>
              <a:buNone/>
              <a:tabLst/>
              <a:defRPr/>
            </a:pPr>
            <a:r>
              <a:rPr kumimoji="0" lang="en-US" sz="2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Amount:	$28.08 million (20.7% of total CBR)</a:t>
            </a:r>
            <a:r>
              <a:rPr kumimoji="0" lang="en-US" sz="2400" b="0" i="0" u="none" strike="noStrike" kern="1200" cap="none" spc="0" normalizeH="0" baseline="0" noProof="0" dirty="0">
                <a:ln>
                  <a:noFill/>
                </a:ln>
                <a:solidFill>
                  <a:srgbClr val="FF0000"/>
                </a:solidFill>
                <a:effectLst/>
                <a:uLnTx/>
                <a:uFillTx/>
                <a:latin typeface="Arial" panose="020B0604020202020204" pitchFamily="34" charset="0"/>
                <a:ea typeface="+mn-ea"/>
                <a:cs typeface="+mn-cs"/>
              </a:rPr>
              <a:t>	</a:t>
            </a:r>
          </a:p>
        </p:txBody>
      </p:sp>
      <p:sp>
        <p:nvSpPr>
          <p:cNvPr id="7" name="TextBox 6">
            <a:extLst>
              <a:ext uri="{FF2B5EF4-FFF2-40B4-BE49-F238E27FC236}">
                <a16:creationId xmlns:a16="http://schemas.microsoft.com/office/drawing/2014/main" id="{B13C3F69-BB41-481C-B943-F4FC043D458C}"/>
              </a:ext>
            </a:extLst>
          </p:cNvPr>
          <p:cNvSpPr txBox="1"/>
          <p:nvPr/>
        </p:nvSpPr>
        <p:spPr>
          <a:xfrm>
            <a:off x="477876" y="6314672"/>
            <a:ext cx="655607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E7E6E6">
                    <a:lumMod val="50000"/>
                  </a:srgbClr>
                </a:solidFill>
                <a:effectLst/>
                <a:uLnTx/>
                <a:uFillTx/>
                <a:latin typeface="Calibri" panose="020F0502020204030204"/>
                <a:ea typeface="+mn-ea"/>
                <a:cs typeface="+mn-cs"/>
              </a:rPr>
              <a:t>Note: Does not include statewide line items.</a:t>
            </a:r>
          </a:p>
        </p:txBody>
      </p:sp>
      <p:sp>
        <p:nvSpPr>
          <p:cNvPr id="5" name="Slide Number Placeholder 1">
            <a:extLst>
              <a:ext uri="{FF2B5EF4-FFF2-40B4-BE49-F238E27FC236}">
                <a16:creationId xmlns:a16="http://schemas.microsoft.com/office/drawing/2014/main" id="{7E1F73BC-2155-43FA-8D9F-305776DD429E}"/>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10938786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531779" y="264272"/>
            <a:ext cx="11128442" cy="638447"/>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3600" b="1" i="0" u="none" strike="noStrike" kern="1200" cap="none" spc="0" normalizeH="0" baseline="0" noProof="0" dirty="0">
                <a:ln>
                  <a:noFill/>
                </a:ln>
                <a:solidFill>
                  <a:srgbClr val="4472C4"/>
                </a:solidFill>
                <a:effectLst/>
                <a:uLnTx/>
                <a:uFillTx/>
                <a:latin typeface="Calibri" panose="020F0502020204030204"/>
                <a:ea typeface="+mj-ea"/>
                <a:cs typeface="+mj-cs"/>
              </a:rPr>
              <a:t>CBR </a:t>
            </a:r>
            <a:r>
              <a:rPr kumimoji="0" lang="en-US" sz="3600" b="1" i="0" u="sng" strike="noStrike" kern="1200" cap="none" spc="0" normalizeH="0" baseline="0" noProof="0" dirty="0">
                <a:ln>
                  <a:noFill/>
                </a:ln>
                <a:solidFill>
                  <a:srgbClr val="4472C4"/>
                </a:solidFill>
                <a:effectLst/>
                <a:uLnTx/>
                <a:uFillTx/>
                <a:latin typeface="Calibri" panose="020F0502020204030204"/>
                <a:ea typeface="+mj-ea"/>
                <a:cs typeface="+mj-cs"/>
              </a:rPr>
              <a:t>Increases</a:t>
            </a:r>
            <a:r>
              <a:rPr kumimoji="0" lang="en-US" sz="3600" b="1" i="0" u="none" strike="noStrike" kern="1200" cap="none" spc="0" normalizeH="0" baseline="0" noProof="0" dirty="0">
                <a:ln>
                  <a:noFill/>
                </a:ln>
                <a:solidFill>
                  <a:srgbClr val="4472C4"/>
                </a:solidFill>
                <a:effectLst/>
                <a:uLnTx/>
                <a:uFillTx/>
                <a:latin typeface="Calibri" panose="020F0502020204030204"/>
                <a:ea typeface="+mj-ea"/>
                <a:cs typeface="+mj-cs"/>
              </a:rPr>
              <a:t> for FY2024-2025 by Sector</a:t>
            </a:r>
          </a:p>
        </p:txBody>
      </p:sp>
      <p:sp>
        <p:nvSpPr>
          <p:cNvPr id="4" name="Rectangle 3"/>
          <p:cNvSpPr/>
          <p:nvPr/>
        </p:nvSpPr>
        <p:spPr>
          <a:xfrm>
            <a:off x="486159" y="1046967"/>
            <a:ext cx="4583950" cy="503984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tab pos="2286000" algn="l"/>
                <a:tab pos="2514600" algn="l"/>
              </a:tabLst>
              <a:defRPr/>
            </a:pPr>
            <a:r>
              <a:rPr kumimoji="0" lang="en-US" sz="2800" b="1" i="0" u="none" strike="noStrike" kern="1200" cap="none" spc="0" normalizeH="0" baseline="0" noProof="0" dirty="0">
                <a:ln>
                  <a:noFill/>
                </a:ln>
                <a:solidFill>
                  <a:srgbClr val="2E75B6"/>
                </a:solidFill>
                <a:effectLst/>
                <a:uLnTx/>
                <a:uFillTx/>
                <a:latin typeface="Calibri" panose="020F0502020204030204"/>
                <a:ea typeface="Times New Roman" panose="02020603050405020304" pitchFamily="18" charset="0"/>
                <a:cs typeface="Times New Roman" panose="02020603050405020304" pitchFamily="18" charset="0"/>
              </a:rPr>
              <a:t>Universities (73.3%)</a:t>
            </a:r>
          </a:p>
          <a:p>
            <a:pPr marL="0" marR="0" lvl="0" indent="0" algn="l" defTabSz="914400" rtl="0" eaLnBrk="1" fontAlgn="auto" latinLnBrk="0" hangingPunct="1">
              <a:lnSpc>
                <a:spcPct val="100000"/>
              </a:lnSpc>
              <a:spcBef>
                <a:spcPts val="0"/>
              </a:spcBef>
              <a:spcAft>
                <a:spcPts val="600"/>
              </a:spcAft>
              <a:buClrTx/>
              <a:buSzTx/>
              <a:buFontTx/>
              <a:buNone/>
              <a:tabLst>
                <a:tab pos="2286000" algn="l"/>
                <a:tab pos="2514600" algn="l"/>
              </a:tabLst>
              <a:defRPr/>
            </a:pPr>
            <a:r>
              <a:rPr kumimoji="0" lang="en-US" sz="2800" b="1" i="0" u="none" strike="noStrike" kern="1200" cap="none" spc="0" normalizeH="0" baseline="0" noProof="0" dirty="0">
                <a:ln>
                  <a:noFill/>
                </a:ln>
                <a:solidFill>
                  <a:srgbClr val="2E75B6"/>
                </a:solidFill>
                <a:effectLst/>
                <a:uLnTx/>
                <a:uFillTx/>
                <a:latin typeface="Calibri" panose="020F0502020204030204"/>
                <a:ea typeface="Times New Roman" panose="02020603050405020304" pitchFamily="18" charset="0"/>
                <a:cs typeface="Times New Roman" panose="02020603050405020304" pitchFamily="18" charset="0"/>
              </a:rPr>
              <a:t>   $113.94 Million</a:t>
            </a:r>
          </a:p>
          <a:p>
            <a:pPr marL="0" marR="0" lvl="0" indent="0" algn="l" defTabSz="914400" rtl="0" eaLnBrk="1" fontAlgn="auto" latinLnBrk="0" hangingPunct="1">
              <a:lnSpc>
                <a:spcPct val="100000"/>
              </a:lnSpc>
              <a:spcBef>
                <a:spcPts val="0"/>
              </a:spcBef>
              <a:spcAft>
                <a:spcPts val="600"/>
              </a:spcAft>
              <a:buClrTx/>
              <a:buSzTx/>
              <a:buFontTx/>
              <a:buNone/>
              <a:tabLst>
                <a:tab pos="2286000" algn="l"/>
                <a:tab pos="2514600" algn="l"/>
              </a:tabLst>
              <a:defRPr/>
            </a:pPr>
            <a:r>
              <a:rPr kumimoji="0" lang="en-US" sz="2800" b="0" i="0" u="none" strike="noStrike" kern="1200" cap="none" spc="0" normalizeH="0" baseline="0" noProof="0" dirty="0">
                <a:ln>
                  <a:noFill/>
                </a:ln>
                <a:solidFill>
                  <a:prstClr val="black">
                    <a:lumMod val="65000"/>
                    <a:lumOff val="35000"/>
                  </a:prstClr>
                </a:solidFill>
                <a:effectLst/>
                <a:uLnTx/>
                <a:uFillTx/>
                <a:latin typeface="Calibri" panose="020F0502020204030204"/>
                <a:ea typeface="Times New Roman" panose="02020603050405020304" pitchFamily="18" charset="0"/>
                <a:cs typeface="Times New Roman" panose="02020603050405020304" pitchFamily="18" charset="0"/>
              </a:rPr>
              <a:t>   7.36% increase over FY2024</a:t>
            </a:r>
          </a:p>
          <a:p>
            <a:pPr marL="0" marR="0" lvl="0" indent="0" algn="l" defTabSz="914400" rtl="0" eaLnBrk="1" fontAlgn="auto" latinLnBrk="0" hangingPunct="1">
              <a:lnSpc>
                <a:spcPct val="100000"/>
              </a:lnSpc>
              <a:spcBef>
                <a:spcPts val="0"/>
              </a:spcBef>
              <a:spcAft>
                <a:spcPts val="600"/>
              </a:spcAft>
              <a:buClrTx/>
              <a:buSzTx/>
              <a:buFontTx/>
              <a:buNone/>
              <a:tabLst>
                <a:tab pos="2286000" algn="l"/>
                <a:tab pos="2514600" algn="l"/>
              </a:tabLst>
              <a:defRPr/>
            </a:pPr>
            <a:endParaRPr kumimoji="0" lang="en-US" sz="11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600"/>
              </a:spcAft>
              <a:buClrTx/>
              <a:buSzTx/>
              <a:buFontTx/>
              <a:buNone/>
              <a:tabLst>
                <a:tab pos="2286000" algn="l"/>
                <a:tab pos="2514600" algn="l"/>
              </a:tabLst>
              <a:defRPr/>
            </a:pPr>
            <a:r>
              <a:rPr kumimoji="0" lang="en-US" sz="2800" b="1" i="0" u="none" strike="noStrike" kern="1200" cap="none" spc="0" normalizeH="0" baseline="0" noProof="0" dirty="0">
                <a:ln>
                  <a:noFill/>
                </a:ln>
                <a:solidFill>
                  <a:srgbClr val="63A0D7"/>
                </a:solidFill>
                <a:effectLst/>
                <a:uLnTx/>
                <a:uFillTx/>
                <a:latin typeface="Calibri" panose="020F0502020204030204"/>
                <a:ea typeface="Times New Roman" panose="02020603050405020304" pitchFamily="18" charset="0"/>
                <a:cs typeface="Times New Roman" panose="02020603050405020304" pitchFamily="18" charset="0"/>
              </a:rPr>
              <a:t>Community Colleges (14.1%)</a:t>
            </a:r>
          </a:p>
          <a:p>
            <a:pPr marL="0" marR="0" lvl="0" indent="0" algn="l" defTabSz="914400" rtl="0" eaLnBrk="1" fontAlgn="auto" latinLnBrk="0" hangingPunct="1">
              <a:lnSpc>
                <a:spcPct val="100000"/>
              </a:lnSpc>
              <a:spcBef>
                <a:spcPts val="0"/>
              </a:spcBef>
              <a:spcAft>
                <a:spcPts val="600"/>
              </a:spcAft>
              <a:buClrTx/>
              <a:buSzTx/>
              <a:buFontTx/>
              <a:buNone/>
              <a:tabLst>
                <a:tab pos="2286000" algn="l"/>
                <a:tab pos="2514600" algn="l"/>
              </a:tabLst>
              <a:defRPr/>
            </a:pPr>
            <a:r>
              <a:rPr kumimoji="0" lang="en-US" sz="2800" b="1" i="0" u="none" strike="noStrike" kern="1200" cap="none" spc="0" normalizeH="0" baseline="0" noProof="0" dirty="0">
                <a:ln>
                  <a:noFill/>
                </a:ln>
                <a:solidFill>
                  <a:srgbClr val="63A0D7"/>
                </a:solidFill>
                <a:effectLst/>
                <a:uLnTx/>
                <a:uFillTx/>
                <a:latin typeface="Calibri" panose="020F0502020204030204"/>
                <a:ea typeface="Times New Roman" panose="02020603050405020304" pitchFamily="18" charset="0"/>
                <a:cs typeface="Times New Roman" panose="02020603050405020304" pitchFamily="18" charset="0"/>
              </a:rPr>
              <a:t>   $21.87 Million</a:t>
            </a:r>
          </a:p>
          <a:p>
            <a:pPr marL="0" marR="0" lvl="0" indent="0" algn="l" defTabSz="914400" rtl="0" eaLnBrk="1" fontAlgn="auto" latinLnBrk="0" hangingPunct="1">
              <a:lnSpc>
                <a:spcPct val="100000"/>
              </a:lnSpc>
              <a:spcBef>
                <a:spcPts val="0"/>
              </a:spcBef>
              <a:spcAft>
                <a:spcPts val="600"/>
              </a:spcAft>
              <a:buClrTx/>
              <a:buSzTx/>
              <a:buFontTx/>
              <a:buNone/>
              <a:tabLst>
                <a:tab pos="2286000" algn="l"/>
                <a:tab pos="2514600" algn="l"/>
              </a:tabLst>
              <a:defRPr/>
            </a:pPr>
            <a:r>
              <a:rPr kumimoji="0" lang="en-US" sz="2800" b="0" i="0" u="none" strike="noStrike" kern="1200" cap="none" spc="0" normalizeH="0" baseline="0" noProof="0" dirty="0">
                <a:ln>
                  <a:noFill/>
                </a:ln>
                <a:solidFill>
                  <a:prstClr val="black">
                    <a:lumMod val="65000"/>
                    <a:lumOff val="35000"/>
                  </a:prstClr>
                </a:solidFill>
                <a:effectLst/>
                <a:uLnTx/>
                <a:uFillTx/>
                <a:latin typeface="Calibri" panose="020F0502020204030204"/>
                <a:ea typeface="Times New Roman" panose="02020603050405020304" pitchFamily="18" charset="0"/>
                <a:cs typeface="Times New Roman" panose="02020603050405020304" pitchFamily="18" charset="0"/>
              </a:rPr>
              <a:t>   5.01% increase over FY2024</a:t>
            </a:r>
          </a:p>
          <a:p>
            <a:pPr marL="0" marR="0" lvl="0" indent="0" algn="l" defTabSz="914400" rtl="0" eaLnBrk="1" fontAlgn="auto" latinLnBrk="0" hangingPunct="1">
              <a:lnSpc>
                <a:spcPct val="100000"/>
              </a:lnSpc>
              <a:spcBef>
                <a:spcPts val="0"/>
              </a:spcBef>
              <a:spcAft>
                <a:spcPts val="600"/>
              </a:spcAft>
              <a:buClrTx/>
              <a:buSzTx/>
              <a:buFontTx/>
              <a:buNone/>
              <a:tabLst>
                <a:tab pos="2286000" algn="l"/>
                <a:tab pos="2514600" algn="l"/>
              </a:tabLst>
              <a:defRPr/>
            </a:pPr>
            <a:endParaRPr kumimoji="0" lang="en-US" sz="11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600"/>
              </a:spcAft>
              <a:buClrTx/>
              <a:buSzTx/>
              <a:buFontTx/>
              <a:buNone/>
              <a:tabLst>
                <a:tab pos="2286000" algn="l"/>
                <a:tab pos="2514600" algn="l"/>
              </a:tabLst>
              <a:defRPr/>
            </a:pPr>
            <a:r>
              <a:rPr kumimoji="0" lang="en-US" sz="2800" b="1" i="0" u="none" strike="noStrike" kern="1200" cap="none" spc="0" normalizeH="0" baseline="0" noProof="0" dirty="0">
                <a:ln>
                  <a:noFill/>
                </a:ln>
                <a:solidFill>
                  <a:srgbClr val="E7E6E6">
                    <a:lumMod val="25000"/>
                  </a:srgbClr>
                </a:solidFill>
                <a:effectLst/>
                <a:uLnTx/>
                <a:uFillTx/>
                <a:latin typeface="Calibri" panose="020F0502020204030204"/>
                <a:ea typeface="Times New Roman" panose="02020603050405020304" pitchFamily="18" charset="0"/>
                <a:cs typeface="Times New Roman" panose="02020603050405020304" pitchFamily="18" charset="0"/>
              </a:rPr>
              <a:t>State-Level Programs (12.7%)</a:t>
            </a:r>
          </a:p>
          <a:p>
            <a:pPr marL="0" marR="0" lvl="0" indent="0" algn="l" defTabSz="914400" rtl="0" eaLnBrk="1" fontAlgn="auto" latinLnBrk="0" hangingPunct="1">
              <a:lnSpc>
                <a:spcPct val="100000"/>
              </a:lnSpc>
              <a:spcBef>
                <a:spcPts val="0"/>
              </a:spcBef>
              <a:spcAft>
                <a:spcPts val="600"/>
              </a:spcAft>
              <a:buClrTx/>
              <a:buSzTx/>
              <a:buFontTx/>
              <a:buNone/>
              <a:tabLst>
                <a:tab pos="2286000" algn="l"/>
                <a:tab pos="2514600" algn="l"/>
              </a:tabLst>
              <a:defRPr/>
            </a:pPr>
            <a:r>
              <a:rPr kumimoji="0" lang="en-US" sz="2800" b="1" i="0" u="none" strike="noStrike" kern="1200" cap="none" spc="0" normalizeH="0" baseline="0" noProof="0" dirty="0">
                <a:ln>
                  <a:noFill/>
                </a:ln>
                <a:solidFill>
                  <a:srgbClr val="E7E6E6">
                    <a:lumMod val="25000"/>
                  </a:srgbClr>
                </a:solidFill>
                <a:effectLst/>
                <a:uLnTx/>
                <a:uFillTx/>
                <a:latin typeface="Calibri" panose="020F0502020204030204"/>
                <a:ea typeface="Times New Roman" panose="02020603050405020304" pitchFamily="18" charset="0"/>
                <a:cs typeface="Times New Roman" panose="02020603050405020304" pitchFamily="18" charset="0"/>
              </a:rPr>
              <a:t>   $19.70 Million</a:t>
            </a:r>
          </a:p>
          <a:p>
            <a:pPr marL="0" marR="0" lvl="0" indent="0" algn="l" defTabSz="914400" rtl="0" eaLnBrk="1" fontAlgn="auto" latinLnBrk="0" hangingPunct="1">
              <a:lnSpc>
                <a:spcPct val="100000"/>
              </a:lnSpc>
              <a:spcBef>
                <a:spcPts val="0"/>
              </a:spcBef>
              <a:spcAft>
                <a:spcPts val="600"/>
              </a:spcAft>
              <a:buClrTx/>
              <a:buSzTx/>
              <a:buFontTx/>
              <a:buNone/>
              <a:tabLst>
                <a:tab pos="2286000" algn="l"/>
                <a:tab pos="2514600" algn="l"/>
              </a:tabLst>
              <a:defRPr/>
            </a:pPr>
            <a:r>
              <a:rPr kumimoji="0" lang="en-US" sz="2800" b="0" i="0" u="none" strike="noStrike" kern="1200" cap="none" spc="0" normalizeH="0" baseline="0" noProof="0" dirty="0">
                <a:ln>
                  <a:noFill/>
                </a:ln>
                <a:solidFill>
                  <a:prstClr val="black">
                    <a:lumMod val="65000"/>
                    <a:lumOff val="35000"/>
                  </a:prstClr>
                </a:solidFill>
                <a:effectLst/>
                <a:uLnTx/>
                <a:uFillTx/>
                <a:latin typeface="Calibri" panose="020F0502020204030204"/>
                <a:ea typeface="Times New Roman" panose="02020603050405020304" pitchFamily="18" charset="0"/>
                <a:cs typeface="Times New Roman" panose="02020603050405020304" pitchFamily="18" charset="0"/>
              </a:rPr>
              <a:t>   6.26% increase over FY2024</a:t>
            </a:r>
          </a:p>
        </p:txBody>
      </p:sp>
      <p:graphicFrame>
        <p:nvGraphicFramePr>
          <p:cNvPr id="7" name="Chart 6">
            <a:extLst>
              <a:ext uri="{FF2B5EF4-FFF2-40B4-BE49-F238E27FC236}">
                <a16:creationId xmlns:a16="http://schemas.microsoft.com/office/drawing/2014/main" id="{F1E6EB3A-BEA1-4C75-9FC5-EA7F840599A8}"/>
              </a:ext>
            </a:extLst>
          </p:cNvPr>
          <p:cNvGraphicFramePr>
            <a:graphicFrameLocks/>
          </p:cNvGraphicFramePr>
          <p:nvPr/>
        </p:nvGraphicFramePr>
        <p:xfrm>
          <a:off x="4620126" y="464595"/>
          <a:ext cx="7571874" cy="5928810"/>
        </p:xfrm>
        <a:graphic>
          <a:graphicData uri="http://schemas.openxmlformats.org/drawingml/2006/chart">
            <c:chart xmlns:c="http://schemas.openxmlformats.org/drawingml/2006/chart" xmlns:r="http://schemas.openxmlformats.org/officeDocument/2006/relationships" r:id="rId3"/>
          </a:graphicData>
        </a:graphic>
      </p:graphicFrame>
      <p:sp>
        <p:nvSpPr>
          <p:cNvPr id="5" name="Slide Number Placeholder 1">
            <a:extLst>
              <a:ext uri="{FF2B5EF4-FFF2-40B4-BE49-F238E27FC236}">
                <a16:creationId xmlns:a16="http://schemas.microsoft.com/office/drawing/2014/main" id="{AF302E6B-955A-49EC-8A97-129083B636D3}"/>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66094585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0EED90C-EFE0-430D-BD78-C6B529A7E13C}"/>
              </a:ext>
            </a:extLst>
          </p:cNvPr>
          <p:cNvPicPr>
            <a:picLocks noChangeAspect="1"/>
          </p:cNvPicPr>
          <p:nvPr/>
        </p:nvPicPr>
        <p:blipFill>
          <a:blip r:embed="rId3"/>
          <a:stretch>
            <a:fillRect/>
          </a:stretch>
        </p:blipFill>
        <p:spPr>
          <a:xfrm>
            <a:off x="3276002" y="0"/>
            <a:ext cx="8734246" cy="6858000"/>
          </a:xfrm>
          <a:prstGeom prst="rect">
            <a:avLst/>
          </a:prstGeom>
        </p:spPr>
      </p:pic>
      <p:sp>
        <p:nvSpPr>
          <p:cNvPr id="6" name="Title 1">
            <a:extLst>
              <a:ext uri="{FF2B5EF4-FFF2-40B4-BE49-F238E27FC236}">
                <a16:creationId xmlns:a16="http://schemas.microsoft.com/office/drawing/2014/main" id="{7D62D98C-B559-4A62-9787-5E5768694B8F}"/>
              </a:ext>
            </a:extLst>
          </p:cNvPr>
          <p:cNvSpPr txBox="1">
            <a:spLocks/>
          </p:cNvSpPr>
          <p:nvPr/>
        </p:nvSpPr>
        <p:spPr>
          <a:xfrm>
            <a:off x="143622" y="1611812"/>
            <a:ext cx="3177465" cy="1971193"/>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200" b="1" i="0" u="none" strike="noStrike" kern="1200" cap="none" spc="0" normalizeH="0" baseline="0" noProof="0" dirty="0">
                <a:ln>
                  <a:noFill/>
                </a:ln>
                <a:solidFill>
                  <a:srgbClr val="4472C4"/>
                </a:solidFill>
                <a:effectLst/>
                <a:uLnTx/>
                <a:uFillTx/>
                <a:latin typeface="Calibri" panose="020F0502020204030204"/>
                <a:ea typeface="+mj-ea"/>
                <a:cs typeface="+mj-cs"/>
              </a:rPr>
              <a:t>FY2024-25 Consolidated Budget Recommendation</a:t>
            </a:r>
          </a:p>
        </p:txBody>
      </p:sp>
      <p:pic>
        <p:nvPicPr>
          <p:cNvPr id="5" name="Picture 4">
            <a:extLst>
              <a:ext uri="{FF2B5EF4-FFF2-40B4-BE49-F238E27FC236}">
                <a16:creationId xmlns:a16="http://schemas.microsoft.com/office/drawing/2014/main" id="{A29858CC-6536-49DB-94F3-8534FD88E64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7740" y="257478"/>
            <a:ext cx="1188720" cy="1182260"/>
          </a:xfrm>
          <a:prstGeom prst="rect">
            <a:avLst/>
          </a:prstGeom>
        </p:spPr>
      </p:pic>
      <p:sp>
        <p:nvSpPr>
          <p:cNvPr id="9" name="TextBox 8">
            <a:extLst>
              <a:ext uri="{FF2B5EF4-FFF2-40B4-BE49-F238E27FC236}">
                <a16:creationId xmlns:a16="http://schemas.microsoft.com/office/drawing/2014/main" id="{7C20F74D-5966-4B06-A60A-6E66212F68B1}"/>
              </a:ext>
            </a:extLst>
          </p:cNvPr>
          <p:cNvSpPr txBox="1"/>
          <p:nvPr/>
        </p:nvSpPr>
        <p:spPr>
          <a:xfrm>
            <a:off x="165100" y="5400193"/>
            <a:ext cx="2533212"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E7E6E6">
                    <a:lumMod val="50000"/>
                  </a:srgbClr>
                </a:solidFill>
                <a:effectLst/>
                <a:uLnTx/>
                <a:uFillTx/>
                <a:latin typeface="Calibri" panose="020F0502020204030204"/>
                <a:ea typeface="+mn-ea"/>
                <a:cs typeface="+mn-cs"/>
              </a:rPr>
              <a:t>Note:  Some institutional EBO requests include capital projects (i.e., larger percent increases)</a:t>
            </a:r>
          </a:p>
        </p:txBody>
      </p:sp>
      <p:sp>
        <p:nvSpPr>
          <p:cNvPr id="4" name="Rectangle 3">
            <a:extLst>
              <a:ext uri="{FF2B5EF4-FFF2-40B4-BE49-F238E27FC236}">
                <a16:creationId xmlns:a16="http://schemas.microsoft.com/office/drawing/2014/main" id="{D37DA273-A7BF-4001-935F-0FBBDDA6DD78}"/>
              </a:ext>
            </a:extLst>
          </p:cNvPr>
          <p:cNvSpPr/>
          <p:nvPr/>
        </p:nvSpPr>
        <p:spPr>
          <a:xfrm>
            <a:off x="5305926" y="-1"/>
            <a:ext cx="1106906" cy="6857999"/>
          </a:xfrm>
          <a:prstGeom prst="rect">
            <a:avLst/>
          </a:prstGeom>
          <a:solidFill>
            <a:srgbClr val="4472C4">
              <a:alpha val="2392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64C8762-6DD9-4CA7-9A37-01053C1900D3}"/>
              </a:ext>
            </a:extLst>
          </p:cNvPr>
          <p:cNvSpPr/>
          <p:nvPr/>
        </p:nvSpPr>
        <p:spPr>
          <a:xfrm>
            <a:off x="6412832" y="1"/>
            <a:ext cx="2225842" cy="6857999"/>
          </a:xfrm>
          <a:prstGeom prst="rect">
            <a:avLst/>
          </a:prstGeom>
          <a:solidFill>
            <a:srgbClr val="A9D18E">
              <a:alpha val="2392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768EE835-4691-49DB-B8F1-01B5B8C53C5C}"/>
              </a:ext>
            </a:extLst>
          </p:cNvPr>
          <p:cNvSpPr/>
          <p:nvPr/>
        </p:nvSpPr>
        <p:spPr>
          <a:xfrm>
            <a:off x="11189869" y="-1"/>
            <a:ext cx="1005840" cy="6857999"/>
          </a:xfrm>
          <a:prstGeom prst="rect">
            <a:avLst/>
          </a:prstGeom>
          <a:solidFill>
            <a:srgbClr val="F29000">
              <a:alpha val="2392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60570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0" grpId="0" animBg="1"/>
      <p:bldP spid="8" grpId="0" animBg="1"/>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77CEF5-2421-45F0-9684-896A134D6EFD}"/>
              </a:ext>
            </a:extLst>
          </p:cNvPr>
          <p:cNvSpPr txBox="1"/>
          <p:nvPr/>
        </p:nvSpPr>
        <p:spPr>
          <a:xfrm>
            <a:off x="1767908" y="1982450"/>
            <a:ext cx="8656183" cy="192360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500" b="1" i="0" u="none" strike="noStrike" kern="1200" cap="none" spc="0" normalizeH="0" baseline="0" noProof="0" dirty="0">
                <a:ln>
                  <a:noFill/>
                </a:ln>
                <a:solidFill>
                  <a:srgbClr val="4472C4"/>
                </a:solidFill>
                <a:effectLst/>
                <a:uLnTx/>
                <a:uFillTx/>
                <a:latin typeface="Calibri" panose="020F0502020204030204"/>
                <a:ea typeface="+mn-ea"/>
                <a:cs typeface="+mn-cs"/>
              </a:rPr>
              <a:t>Motion, Decision Item C: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0070C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That the Commission approve the </a:t>
            </a:r>
            <a:r>
              <a:rPr kumimoji="0" lang="en-US" sz="2800" b="0" i="0" u="none" strike="noStrike" kern="1400" cap="none" spc="0" normalizeH="0" baseline="0" noProof="0" dirty="0">
                <a:ln>
                  <a:noFill/>
                </a:ln>
                <a:solidFill>
                  <a:prstClr val="black"/>
                </a:solidFill>
                <a:effectLst/>
                <a:uLnTx/>
                <a:uFillTx/>
                <a:latin typeface="Calibri" panose="020F0502020204030204"/>
                <a:ea typeface="+mn-ea"/>
                <a:cs typeface="+mn-cs"/>
              </a:rPr>
              <a:t>Consolidated Budget Recommendation for FY 2024-2025.</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Slide Number Placeholder 1">
            <a:extLst>
              <a:ext uri="{FF2B5EF4-FFF2-40B4-BE49-F238E27FC236}">
                <a16:creationId xmlns:a16="http://schemas.microsoft.com/office/drawing/2014/main" id="{F67B1411-8C46-4BF2-8083-F2C3229F8050}"/>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79362475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A1BD4E4-157A-4098-B808-785B06CC331D}"/>
              </a:ext>
            </a:extLst>
          </p:cNvPr>
          <p:cNvSpPr txBox="1"/>
          <p:nvPr/>
        </p:nvSpPr>
        <p:spPr>
          <a:xfrm>
            <a:off x="2469856" y="1430234"/>
            <a:ext cx="7252289" cy="584775"/>
          </a:xfrm>
          <a:prstGeom prst="rect">
            <a:avLst/>
          </a:prstGeom>
          <a:noFill/>
        </p:spPr>
        <p:txBody>
          <a:bodyPr wrap="square">
            <a:spAutoFit/>
          </a:bodyPr>
          <a:lstStyle/>
          <a:p>
            <a:pPr marR="0" lvl="0" algn="ctr" defTabSz="457200" rtl="0" eaLnBrk="1" fontAlgn="auto" latinLnBrk="0" hangingPunct="1">
              <a:lnSpc>
                <a:spcPct val="100000"/>
              </a:lnSpc>
              <a:spcBef>
                <a:spcPts val="0"/>
              </a:spcBef>
              <a:spcAft>
                <a:spcPts val="0"/>
              </a:spcAft>
              <a:buClrTx/>
              <a:buSzTx/>
              <a:buFontTx/>
              <a:buNone/>
              <a:tabLst>
                <a:tab pos="27432" algn="l"/>
                <a:tab pos="-1731873600" algn="l"/>
                <a:tab pos="6542532" algn="r"/>
              </a:tabLst>
              <a:defRPr/>
            </a:pPr>
            <a:r>
              <a:rPr kumimoji="0" lang="en-US" sz="3200" b="0" i="1" u="none" strike="noStrike" kern="1400" cap="none" spc="0" normalizeH="0" baseline="0" noProof="0" dirty="0">
                <a:ln>
                  <a:noFill/>
                </a:ln>
                <a:solidFill>
                  <a:srgbClr val="4472C4"/>
                </a:solidFill>
                <a:effectLst/>
                <a:uLnTx/>
                <a:uFillTx/>
                <a:latin typeface="Calibri" panose="020F0502020204030204"/>
                <a:ea typeface="+mn-ea"/>
                <a:cs typeface="+mn-cs"/>
              </a:rPr>
              <a:t>Staff Presenter:  </a:t>
            </a:r>
            <a:r>
              <a:rPr lang="en-US" sz="3200" i="1" kern="1400" dirty="0">
                <a:solidFill>
                  <a:srgbClr val="4472C4"/>
                </a:solidFill>
                <a:latin typeface="Calibri" panose="020F0502020204030204"/>
              </a:rPr>
              <a:t>Mr. Julian Rogers</a:t>
            </a:r>
            <a:endParaRPr kumimoji="0" lang="en-US" sz="3200" b="0" i="1" u="none" strike="noStrike" kern="1400" cap="none" spc="0" normalizeH="0" baseline="0" noProof="0" dirty="0">
              <a:ln>
                <a:noFill/>
              </a:ln>
              <a:solidFill>
                <a:srgbClr val="4472C4"/>
              </a:solidFill>
              <a:effectLst/>
              <a:uLnTx/>
              <a:uFillTx/>
              <a:latin typeface="Calibri" panose="020F0502020204030204"/>
              <a:ea typeface="+mn-ea"/>
              <a:cs typeface="+mn-cs"/>
            </a:endParaRPr>
          </a:p>
        </p:txBody>
      </p:sp>
      <p:sp>
        <p:nvSpPr>
          <p:cNvPr id="5" name="Rectangle 2">
            <a:extLst>
              <a:ext uri="{FF2B5EF4-FFF2-40B4-BE49-F238E27FC236}">
                <a16:creationId xmlns:a16="http://schemas.microsoft.com/office/drawing/2014/main" id="{0EECC232-1655-4E48-8AD7-C85747004470}"/>
              </a:ext>
            </a:extLst>
          </p:cNvPr>
          <p:cNvSpPr txBox="1">
            <a:spLocks noChangeArrowheads="1"/>
          </p:cNvSpPr>
          <p:nvPr/>
        </p:nvSpPr>
        <p:spPr>
          <a:xfrm>
            <a:off x="1181100" y="206641"/>
            <a:ext cx="9829800" cy="1030231"/>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en-US" sz="3600" b="1" dirty="0">
                <a:solidFill>
                  <a:srgbClr val="4472C4"/>
                </a:solidFill>
                <a:latin typeface="+mn-lt"/>
                <a:cs typeface="Arial" panose="020B0604020202020204" pitchFamily="34" charset="0"/>
              </a:rPr>
              <a:t>D. Report on Facilities Master Plan and Capital Projects Requests for FY 2024-25 – FY 2028-29</a:t>
            </a:r>
          </a:p>
        </p:txBody>
      </p:sp>
      <p:pic>
        <p:nvPicPr>
          <p:cNvPr id="7172" name="Picture 4">
            <a:extLst>
              <a:ext uri="{FF2B5EF4-FFF2-40B4-BE49-F238E27FC236}">
                <a16:creationId xmlns:a16="http://schemas.microsoft.com/office/drawing/2014/main" id="{C2E712B5-0464-47C2-B66E-03A34640728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56707" y="2336828"/>
            <a:ext cx="3678587" cy="3840480"/>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6" name="Slide Number Placeholder 1">
            <a:extLst>
              <a:ext uri="{FF2B5EF4-FFF2-40B4-BE49-F238E27FC236}">
                <a16:creationId xmlns:a16="http://schemas.microsoft.com/office/drawing/2014/main" id="{511B74FA-F281-4FC9-B190-2AA1438742CF}"/>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72</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60541525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254976"/>
            <a:ext cx="12192000" cy="1077218"/>
          </a:xfrm>
          <a:prstGeom prst="rect">
            <a:avLst/>
          </a:prstGeom>
        </p:spPr>
        <p:txBody>
          <a:bodyPr wrap="square">
            <a:spAutoFit/>
          </a:bodyPr>
          <a:lstStyle/>
          <a:p>
            <a:pPr indent="457200" algn="ctr"/>
            <a:r>
              <a:rPr lang="en-US" sz="3200" b="1" dirty="0">
                <a:solidFill>
                  <a:srgbClr val="4472C4"/>
                </a:solidFill>
                <a:latin typeface="Calibri" panose="020F0502020204030204" pitchFamily="34" charset="0"/>
                <a:ea typeface="Calibri" panose="020F0502020204030204" pitchFamily="34" charset="0"/>
              </a:rPr>
              <a:t>Report on the Facilities Master Plan and Capital Projects Requests</a:t>
            </a:r>
          </a:p>
          <a:p>
            <a:pPr indent="457200" algn="ctr"/>
            <a:r>
              <a:rPr lang="en-US" sz="3200" b="1" dirty="0">
                <a:solidFill>
                  <a:srgbClr val="4472C4"/>
                </a:solidFill>
                <a:latin typeface="Calibri" panose="020F0502020204030204" pitchFamily="34" charset="0"/>
                <a:ea typeface="Calibri" panose="020F0502020204030204" pitchFamily="34" charset="0"/>
              </a:rPr>
              <a:t>for FY 2024-2025 – FY 2028-2029</a:t>
            </a:r>
          </a:p>
        </p:txBody>
      </p:sp>
      <p:sp>
        <p:nvSpPr>
          <p:cNvPr id="3" name="Rectangle 2"/>
          <p:cNvSpPr/>
          <p:nvPr/>
        </p:nvSpPr>
        <p:spPr>
          <a:xfrm>
            <a:off x="220246" y="1276110"/>
            <a:ext cx="11702123" cy="6093976"/>
          </a:xfrm>
          <a:prstGeom prst="rect">
            <a:avLst/>
          </a:prstGeom>
        </p:spPr>
        <p:txBody>
          <a:bodyPr wrap="square">
            <a:spAutoFit/>
          </a:bodyPr>
          <a:lstStyle/>
          <a:p>
            <a:pPr>
              <a:spcAft>
                <a:spcPts val="1200"/>
              </a:spcAft>
              <a:tabLst>
                <a:tab pos="2286000" algn="l"/>
                <a:tab pos="2514600" algn="l"/>
              </a:tabLst>
            </a:pPr>
            <a:r>
              <a:rPr lang="en-US" sz="2400" dirty="0">
                <a:latin typeface="Calibri" panose="020F0502020204030204" pitchFamily="34" charset="0"/>
                <a:ea typeface="Times New Roman" panose="02020603050405020304" pitchFamily="18" charset="0"/>
                <a:cs typeface="Times New Roman" panose="02020603050405020304" pitchFamily="18" charset="0"/>
              </a:rPr>
              <a:t>The Code of Alabama </a:t>
            </a:r>
            <a:r>
              <a:rPr lang="en-US" sz="2400" i="0" dirty="0">
                <a:solidFill>
                  <a:srgbClr val="212121"/>
                </a:solidFill>
                <a:effectLst/>
                <a:latin typeface="freight-display-pro"/>
              </a:rPr>
              <a:t>§</a:t>
            </a:r>
            <a:r>
              <a:rPr lang="en-US" sz="2400" dirty="0">
                <a:latin typeface="Calibri" panose="020F0502020204030204" pitchFamily="34" charset="0"/>
                <a:ea typeface="Times New Roman" panose="02020603050405020304" pitchFamily="18" charset="0"/>
                <a:cs typeface="Times New Roman" panose="02020603050405020304" pitchFamily="18" charset="0"/>
              </a:rPr>
              <a:t>16-5-15 requires that each public college and university annually submit a five-year facilities master plan to the Commission. Each institution is also required to prioritize its capital requests and provide a needs assessment for requested projects.</a:t>
            </a:r>
          </a:p>
          <a:p>
            <a:pPr>
              <a:tabLst>
                <a:tab pos="2286000" algn="l"/>
                <a:tab pos="2514600" algn="l"/>
              </a:tabLst>
            </a:pPr>
            <a:endParaRPr lang="en-US" sz="1000" dirty="0">
              <a:latin typeface="Calibri" panose="020F0502020204030204" pitchFamily="34" charset="0"/>
              <a:ea typeface="Times New Roman" panose="02020603050405020304" pitchFamily="18" charset="0"/>
              <a:cs typeface="Times New Roman" panose="02020603050405020304" pitchFamily="18" charset="0"/>
            </a:endParaRPr>
          </a:p>
          <a:p>
            <a:pPr>
              <a:tabLst>
                <a:tab pos="2286000" algn="l"/>
                <a:tab pos="2514600" algn="l"/>
              </a:tabLst>
            </a:pPr>
            <a:r>
              <a:rPr lang="en-US" sz="2400" dirty="0">
                <a:latin typeface="Calibri" panose="020F0502020204030204" pitchFamily="34" charset="0"/>
                <a:ea typeface="Times New Roman" panose="02020603050405020304" pitchFamily="18" charset="0"/>
                <a:cs typeface="Times New Roman" panose="02020603050405020304" pitchFamily="18" charset="0"/>
              </a:rPr>
              <a:t>The five years reported have three time segments for the capital projects:</a:t>
            </a:r>
          </a:p>
          <a:p>
            <a:pPr marL="342900" indent="-342900">
              <a:buFont typeface="Arial" panose="020B0604020202020204" pitchFamily="34" charset="0"/>
              <a:buChar char="•"/>
              <a:tabLst>
                <a:tab pos="2286000" algn="l"/>
                <a:tab pos="2514600" algn="l"/>
              </a:tabLst>
            </a:pPr>
            <a:r>
              <a:rPr lang="en-US" sz="2400" b="1" u="sng" dirty="0">
                <a:solidFill>
                  <a:srgbClr val="4472C4"/>
                </a:solidFill>
                <a:latin typeface="Calibri" panose="020F0502020204030204" pitchFamily="34" charset="0"/>
                <a:ea typeface="Times New Roman" panose="02020603050405020304" pitchFamily="18" charset="0"/>
                <a:cs typeface="Times New Roman" panose="02020603050405020304" pitchFamily="18" charset="0"/>
              </a:rPr>
              <a:t>Immediate</a:t>
            </a:r>
            <a:r>
              <a:rPr lang="en-US" sz="2400" dirty="0">
                <a:latin typeface="Calibri" panose="020F0502020204030204" pitchFamily="34" charset="0"/>
                <a:ea typeface="Times New Roman" panose="02020603050405020304" pitchFamily="18" charset="0"/>
                <a:cs typeface="Times New Roman" panose="02020603050405020304" pitchFamily="18" charset="0"/>
              </a:rPr>
              <a:t> projects are defined as those within the first academic year of the master planning cycle (</a:t>
            </a:r>
            <a:r>
              <a:rPr lang="en-US" sz="2400" dirty="0">
                <a:solidFill>
                  <a:srgbClr val="4472C4"/>
                </a:solidFill>
                <a:latin typeface="Calibri" panose="020F0502020204030204" pitchFamily="34" charset="0"/>
                <a:ea typeface="Times New Roman" panose="02020603050405020304" pitchFamily="18" charset="0"/>
                <a:cs typeface="Times New Roman" panose="02020603050405020304" pitchFamily="18" charset="0"/>
              </a:rPr>
              <a:t>FY 2024-2025</a:t>
            </a:r>
            <a:r>
              <a:rPr lang="en-US" sz="2400" dirty="0">
                <a:latin typeface="Calibri" panose="020F0502020204030204" pitchFamily="34" charset="0"/>
                <a:ea typeface="Times New Roman" panose="02020603050405020304" pitchFamily="18" charset="0"/>
                <a:cs typeface="Times New Roman" panose="02020603050405020304" pitchFamily="18" charset="0"/>
              </a:rPr>
              <a:t>).</a:t>
            </a:r>
          </a:p>
          <a:p>
            <a:pPr marL="342900" indent="-342900">
              <a:buFont typeface="Arial" panose="020B0604020202020204" pitchFamily="34" charset="0"/>
              <a:buChar char="•"/>
              <a:tabLst>
                <a:tab pos="2286000" algn="l"/>
                <a:tab pos="2514600" algn="l"/>
              </a:tabLst>
            </a:pPr>
            <a:r>
              <a:rPr lang="en-US" sz="2400" b="1" u="sng" dirty="0">
                <a:solidFill>
                  <a:srgbClr val="4472C4"/>
                </a:solidFill>
                <a:latin typeface="Calibri" panose="020F0502020204030204" pitchFamily="34" charset="0"/>
                <a:ea typeface="Times New Roman" panose="02020603050405020304" pitchFamily="18" charset="0"/>
                <a:cs typeface="Times New Roman" panose="02020603050405020304" pitchFamily="18" charset="0"/>
              </a:rPr>
              <a:t>Intermediate</a:t>
            </a:r>
            <a:r>
              <a:rPr lang="en-US" sz="2400" dirty="0">
                <a:latin typeface="Calibri" panose="020F0502020204030204" pitchFamily="34" charset="0"/>
                <a:ea typeface="Times New Roman" panose="02020603050405020304" pitchFamily="18" charset="0"/>
                <a:cs typeface="Times New Roman" panose="02020603050405020304" pitchFamily="18" charset="0"/>
              </a:rPr>
              <a:t> projects are defined as those within the second academic year of the planning cycle (</a:t>
            </a:r>
            <a:r>
              <a:rPr lang="en-US" sz="2400" dirty="0">
                <a:solidFill>
                  <a:srgbClr val="4472C4"/>
                </a:solidFill>
                <a:latin typeface="Calibri" panose="020F0502020204030204" pitchFamily="34" charset="0"/>
                <a:ea typeface="Times New Roman" panose="02020603050405020304" pitchFamily="18" charset="0"/>
                <a:cs typeface="Times New Roman" panose="02020603050405020304" pitchFamily="18" charset="0"/>
              </a:rPr>
              <a:t>FY 2025-2026</a:t>
            </a:r>
            <a:r>
              <a:rPr lang="en-US" sz="2400" dirty="0">
                <a:latin typeface="Calibri" panose="020F0502020204030204" pitchFamily="34" charset="0"/>
                <a:ea typeface="Times New Roman" panose="02020603050405020304" pitchFamily="18" charset="0"/>
                <a:cs typeface="Times New Roman" panose="02020603050405020304" pitchFamily="18" charset="0"/>
              </a:rPr>
              <a:t>). </a:t>
            </a:r>
          </a:p>
          <a:p>
            <a:pPr marL="342900" indent="-342900">
              <a:buFont typeface="Arial" panose="020B0604020202020204" pitchFamily="34" charset="0"/>
              <a:buChar char="•"/>
              <a:tabLst>
                <a:tab pos="2286000" algn="l"/>
                <a:tab pos="2514600" algn="l"/>
              </a:tabLst>
            </a:pPr>
            <a:r>
              <a:rPr lang="en-US" sz="2400" b="1" u="sng" dirty="0">
                <a:solidFill>
                  <a:srgbClr val="4472C4"/>
                </a:solidFill>
                <a:latin typeface="Calibri" panose="020F0502020204030204" pitchFamily="34" charset="0"/>
                <a:ea typeface="Times New Roman" panose="02020603050405020304" pitchFamily="18" charset="0"/>
                <a:cs typeface="Times New Roman" panose="02020603050405020304" pitchFamily="18" charset="0"/>
              </a:rPr>
              <a:t>Long-Term</a:t>
            </a:r>
            <a:r>
              <a:rPr lang="en-US" sz="2400" dirty="0">
                <a:latin typeface="Calibri" panose="020F0502020204030204" pitchFamily="34" charset="0"/>
                <a:ea typeface="Times New Roman" panose="02020603050405020304" pitchFamily="18" charset="0"/>
                <a:cs typeface="Times New Roman" panose="02020603050405020304" pitchFamily="18" charset="0"/>
              </a:rPr>
              <a:t> projects fall into the final two academic years of the planning cycle                  (</a:t>
            </a:r>
            <a:r>
              <a:rPr lang="en-US" sz="2400" dirty="0">
                <a:solidFill>
                  <a:srgbClr val="4472C4"/>
                </a:solidFill>
                <a:latin typeface="Calibri" panose="020F0502020204030204" pitchFamily="34" charset="0"/>
                <a:cs typeface="Times New Roman" panose="02020603050405020304" pitchFamily="18" charset="0"/>
              </a:rPr>
              <a:t>FY 2026-2027 </a:t>
            </a:r>
            <a:r>
              <a:rPr lang="en-US" sz="2400" dirty="0">
                <a:latin typeface="Calibri" panose="020F0502020204030204" pitchFamily="34" charset="0"/>
                <a:ea typeface="Times New Roman" panose="02020603050405020304" pitchFamily="18" charset="0"/>
                <a:cs typeface="Times New Roman" panose="02020603050405020304" pitchFamily="18" charset="0"/>
              </a:rPr>
              <a:t>and </a:t>
            </a:r>
            <a:r>
              <a:rPr lang="en-US" sz="2400" dirty="0">
                <a:solidFill>
                  <a:srgbClr val="4472C4"/>
                </a:solidFill>
                <a:latin typeface="Calibri" panose="020F0502020204030204" pitchFamily="34" charset="0"/>
                <a:ea typeface="Times New Roman" panose="02020603050405020304" pitchFamily="18" charset="0"/>
                <a:cs typeface="Times New Roman" panose="02020603050405020304" pitchFamily="18" charset="0"/>
              </a:rPr>
              <a:t>FY 2028-2029</a:t>
            </a:r>
            <a:r>
              <a:rPr lang="en-US" sz="2400" dirty="0">
                <a:latin typeface="Calibri" panose="020F0502020204030204" pitchFamily="34" charset="0"/>
                <a:ea typeface="Times New Roman" panose="02020603050405020304" pitchFamily="18" charset="0"/>
                <a:cs typeface="Times New Roman" panose="02020603050405020304" pitchFamily="18" charset="0"/>
              </a:rPr>
              <a:t>).  </a:t>
            </a:r>
          </a:p>
          <a:p>
            <a:pPr>
              <a:tabLst>
                <a:tab pos="2286000" algn="l"/>
                <a:tab pos="2514600" algn="l"/>
              </a:tabLst>
            </a:pPr>
            <a:endParaRPr lang="en-US" sz="1000" dirty="0">
              <a:latin typeface="Calibri" panose="020F0502020204030204" pitchFamily="34" charset="0"/>
              <a:ea typeface="Times New Roman" panose="02020603050405020304" pitchFamily="18" charset="0"/>
              <a:cs typeface="Times New Roman" panose="02020603050405020304" pitchFamily="18" charset="0"/>
            </a:endParaRPr>
          </a:p>
          <a:p>
            <a:pPr>
              <a:tabLst>
                <a:tab pos="2286000" algn="l"/>
                <a:tab pos="2514600" algn="l"/>
              </a:tabLst>
            </a:pPr>
            <a:r>
              <a:rPr lang="en-US" sz="2400" dirty="0">
                <a:latin typeface="Calibri" panose="020F0502020204030204" pitchFamily="34" charset="0"/>
                <a:ea typeface="Times New Roman" panose="02020603050405020304" pitchFamily="18" charset="0"/>
                <a:cs typeface="Times New Roman" panose="02020603050405020304" pitchFamily="18" charset="0"/>
              </a:rPr>
              <a:t>The projects are further divided into four separate project categories:  </a:t>
            </a:r>
          </a:p>
          <a:p>
            <a:pPr>
              <a:tabLst>
                <a:tab pos="914400" algn="l"/>
                <a:tab pos="2514600" algn="l"/>
              </a:tabLst>
            </a:pPr>
            <a:r>
              <a:rPr lang="en-US" sz="2400" dirty="0">
                <a:solidFill>
                  <a:srgbClr val="4472C4"/>
                </a:solidFill>
                <a:latin typeface="Calibri" panose="020F0502020204030204" pitchFamily="34" charset="0"/>
                <a:ea typeface="Times New Roman" panose="02020603050405020304" pitchFamily="18" charset="0"/>
                <a:cs typeface="Times New Roman" panose="02020603050405020304" pitchFamily="18" charset="0"/>
              </a:rPr>
              <a:t>	New Construction/Acquisition			Renovation and Remodeling</a:t>
            </a:r>
          </a:p>
          <a:p>
            <a:pPr>
              <a:tabLst>
                <a:tab pos="914400" algn="l"/>
                <a:tab pos="2514600" algn="l"/>
              </a:tabLst>
            </a:pPr>
            <a:r>
              <a:rPr lang="en-US" sz="2400" dirty="0">
                <a:solidFill>
                  <a:srgbClr val="4472C4"/>
                </a:solidFill>
                <a:latin typeface="Calibri" panose="020F0502020204030204" pitchFamily="34" charset="0"/>
                <a:ea typeface="Times New Roman" panose="02020603050405020304" pitchFamily="18" charset="0"/>
                <a:cs typeface="Times New Roman" panose="02020603050405020304" pitchFamily="18" charset="0"/>
              </a:rPr>
              <a:t>	Major Capital Equipment					Deferred Maintenance/Facilities Renewal</a:t>
            </a:r>
            <a:endParaRPr lang="en-US" sz="2400" dirty="0">
              <a:solidFill>
                <a:srgbClr val="4472C4"/>
              </a:solidFill>
              <a:latin typeface="Calibri" panose="020F0502020204030204" pitchFamily="34" charset="0"/>
              <a:ea typeface="Times New Roman" panose="02020603050405020304" pitchFamily="18" charset="0"/>
            </a:endParaRPr>
          </a:p>
          <a:p>
            <a:pPr marL="365760">
              <a:tabLst>
                <a:tab pos="2286000" algn="l"/>
                <a:tab pos="2514600" algn="l"/>
              </a:tabLst>
            </a:pPr>
            <a:endParaRPr lang="en-US" sz="2400" dirty="0">
              <a:solidFill>
                <a:schemeClr val="accent1">
                  <a:lumMod val="75000"/>
                </a:schemeClr>
              </a:solidFill>
              <a:latin typeface="Calibri" panose="020F0502020204030204" pitchFamily="34" charset="0"/>
              <a:ea typeface="Times New Roman" panose="02020603050405020304" pitchFamily="18" charset="0"/>
              <a:cs typeface="Times New Roman" panose="02020603050405020304" pitchFamily="18" charset="0"/>
            </a:endParaRPr>
          </a:p>
          <a:p>
            <a:pPr marL="365760">
              <a:tabLst>
                <a:tab pos="2286000" algn="l"/>
                <a:tab pos="2514600" algn="l"/>
              </a:tabLst>
            </a:pPr>
            <a:endParaRPr lang="en-US" sz="2400" dirty="0">
              <a:solidFill>
                <a:schemeClr val="accent1">
                  <a:lumMod val="75000"/>
                </a:schemeClr>
              </a:solidFill>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Slide Number Placeholder 1">
            <a:extLst>
              <a:ext uri="{FF2B5EF4-FFF2-40B4-BE49-F238E27FC236}">
                <a16:creationId xmlns:a16="http://schemas.microsoft.com/office/drawing/2014/main" id="{7A69BCEC-FF36-4720-80EB-C87303721960}"/>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73</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256863745"/>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22587" y="1276973"/>
            <a:ext cx="11849251" cy="2946961"/>
          </a:xfrm>
          <a:prstGeom prst="rect">
            <a:avLst/>
          </a:prstGeom>
        </p:spPr>
        <p:txBody>
          <a:bodyPr wrap="square">
            <a:spAutoFit/>
          </a:bodyPr>
          <a:lstStyle/>
          <a:p>
            <a:pPr>
              <a:spcAft>
                <a:spcPts val="900"/>
              </a:spcAft>
            </a:pPr>
            <a:r>
              <a:rPr lang="en-US" sz="2400" dirty="0"/>
              <a:t>The colleges and universities are estimating capital project needs in FY 2024-25 to exceed $3.24 billion. Of this funding, 63% is for new construction, 25% is for renovation and major repair of existing structures, and 9% is needed for deferred maintenance and facilities renewal. Institutions propose that 29% of this total (over $939 million) will need to be supported by the Education Trust Fund (ETF).</a:t>
            </a:r>
          </a:p>
          <a:p>
            <a:pPr>
              <a:spcAft>
                <a:spcPts val="1200"/>
              </a:spcAft>
            </a:pPr>
            <a:endParaRPr lang="en-US" sz="2400" dirty="0"/>
          </a:p>
          <a:p>
            <a:pPr>
              <a:spcAft>
                <a:spcPts val="1200"/>
              </a:spcAft>
            </a:pPr>
            <a:endParaRPr lang="en-US" sz="2400" dirty="0"/>
          </a:p>
        </p:txBody>
      </p:sp>
      <p:sp>
        <p:nvSpPr>
          <p:cNvPr id="17" name="Rectangle 16">
            <a:extLst>
              <a:ext uri="{FF2B5EF4-FFF2-40B4-BE49-F238E27FC236}">
                <a16:creationId xmlns:a16="http://schemas.microsoft.com/office/drawing/2014/main" id="{CEFC01ED-8E3F-4AA0-8F46-A27853164EC1}"/>
              </a:ext>
            </a:extLst>
          </p:cNvPr>
          <p:cNvSpPr/>
          <p:nvPr/>
        </p:nvSpPr>
        <p:spPr>
          <a:xfrm>
            <a:off x="2606467" y="3531415"/>
            <a:ext cx="991312"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a:extLst>
              <a:ext uri="{FF2B5EF4-FFF2-40B4-BE49-F238E27FC236}">
                <a16:creationId xmlns:a16="http://schemas.microsoft.com/office/drawing/2014/main" id="{92BBBDC2-2F7F-4759-BA46-4E7D7701F9AB}"/>
              </a:ext>
            </a:extLst>
          </p:cNvPr>
          <p:cNvPicPr>
            <a:picLocks/>
          </p:cNvPicPr>
          <p:nvPr/>
        </p:nvPicPr>
        <p:blipFill>
          <a:blip r:embed="rId2">
            <a:clrChange>
              <a:clrFrom>
                <a:srgbClr val="FFFFFF"/>
              </a:clrFrom>
              <a:clrTo>
                <a:srgbClr val="FFFFFF">
                  <a:alpha val="0"/>
                </a:srgbClr>
              </a:clrTo>
            </a:clrChange>
          </a:blip>
          <a:stretch>
            <a:fillRect/>
          </a:stretch>
        </p:blipFill>
        <p:spPr>
          <a:xfrm>
            <a:off x="700886" y="3175535"/>
            <a:ext cx="5212080" cy="3566160"/>
          </a:xfrm>
          <a:prstGeom prst="rect">
            <a:avLst/>
          </a:prstGeom>
        </p:spPr>
      </p:pic>
      <p:sp>
        <p:nvSpPr>
          <p:cNvPr id="9" name="Rectangle 8">
            <a:extLst>
              <a:ext uri="{FF2B5EF4-FFF2-40B4-BE49-F238E27FC236}">
                <a16:creationId xmlns:a16="http://schemas.microsoft.com/office/drawing/2014/main" id="{1FF8B776-ACA3-490D-9A30-526D97C5782F}"/>
              </a:ext>
            </a:extLst>
          </p:cNvPr>
          <p:cNvSpPr/>
          <p:nvPr/>
        </p:nvSpPr>
        <p:spPr>
          <a:xfrm>
            <a:off x="0" y="254976"/>
            <a:ext cx="12192000" cy="1077218"/>
          </a:xfrm>
          <a:prstGeom prst="rect">
            <a:avLst/>
          </a:prstGeom>
        </p:spPr>
        <p:txBody>
          <a:bodyPr wrap="square">
            <a:spAutoFit/>
          </a:bodyPr>
          <a:lstStyle/>
          <a:p>
            <a:pPr algn="ctr"/>
            <a:r>
              <a:rPr lang="en-US" sz="3200" b="1" dirty="0">
                <a:solidFill>
                  <a:srgbClr val="FF0000"/>
                </a:solidFill>
                <a:latin typeface="Calibri" panose="020F0502020204030204" pitchFamily="34" charset="0"/>
                <a:ea typeface="Calibri" panose="020F0502020204030204" pitchFamily="34" charset="0"/>
              </a:rPr>
              <a:t>Immediate</a:t>
            </a:r>
            <a:r>
              <a:rPr lang="en-US" sz="3200" b="1" dirty="0">
                <a:solidFill>
                  <a:srgbClr val="4472C4"/>
                </a:solidFill>
                <a:latin typeface="Calibri" panose="020F0502020204030204" pitchFamily="34" charset="0"/>
                <a:ea typeface="Calibri" panose="020F0502020204030204" pitchFamily="34" charset="0"/>
              </a:rPr>
              <a:t> Capital Projects Requests</a:t>
            </a:r>
          </a:p>
          <a:p>
            <a:pPr algn="ctr"/>
            <a:r>
              <a:rPr lang="en-US" sz="3200" b="1" dirty="0">
                <a:solidFill>
                  <a:srgbClr val="4472C4"/>
                </a:solidFill>
                <a:latin typeface="Calibri" panose="020F0502020204030204" pitchFamily="34" charset="0"/>
                <a:ea typeface="Calibri" panose="020F0502020204030204" pitchFamily="34" charset="0"/>
              </a:rPr>
              <a:t>for FY 2024-2025</a:t>
            </a:r>
          </a:p>
        </p:txBody>
      </p:sp>
      <p:sp>
        <p:nvSpPr>
          <p:cNvPr id="10" name="Slide Number Placeholder 1">
            <a:extLst>
              <a:ext uri="{FF2B5EF4-FFF2-40B4-BE49-F238E27FC236}">
                <a16:creationId xmlns:a16="http://schemas.microsoft.com/office/drawing/2014/main" id="{F84932B7-0E9B-4E7A-9300-87906B68F59B}"/>
              </a:ext>
            </a:extLst>
          </p:cNvPr>
          <p:cNvSpPr txBox="1">
            <a:spLocks/>
          </p:cNvSpPr>
          <p:nvPr/>
        </p:nvSpPr>
        <p:spPr>
          <a:xfrm>
            <a:off x="10049103" y="6488172"/>
            <a:ext cx="2133600" cy="365125"/>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a:defRPr/>
            </a:pPr>
            <a:fld id="{15C3AF50-45D8-4144-B114-A385979F8C17}" type="slidenum">
              <a:rPr lang="en-US" sz="1100" smtClean="0">
                <a:solidFill>
                  <a:prstClr val="black">
                    <a:tint val="75000"/>
                  </a:prstClr>
                </a:solidFill>
                <a:latin typeface="Calibri"/>
              </a:rPr>
              <a:pPr defTabSz="914400">
                <a:defRPr/>
              </a:pPr>
              <a:t>74</a:t>
            </a:fld>
            <a:endParaRPr lang="en-US" sz="1100" dirty="0">
              <a:solidFill>
                <a:prstClr val="black">
                  <a:tint val="75000"/>
                </a:prstClr>
              </a:solidFill>
              <a:latin typeface="Calibri"/>
            </a:endParaRPr>
          </a:p>
        </p:txBody>
      </p:sp>
      <p:pic>
        <p:nvPicPr>
          <p:cNvPr id="11" name="Picture 10">
            <a:extLst>
              <a:ext uri="{FF2B5EF4-FFF2-40B4-BE49-F238E27FC236}">
                <a16:creationId xmlns:a16="http://schemas.microsoft.com/office/drawing/2014/main" id="{EA6F096F-EBA3-4EC8-9698-47F59C401894}"/>
              </a:ext>
            </a:extLst>
          </p:cNvPr>
          <p:cNvPicPr>
            <a:picLocks/>
          </p:cNvPicPr>
          <p:nvPr/>
        </p:nvPicPr>
        <p:blipFill>
          <a:blip r:embed="rId3">
            <a:clrChange>
              <a:clrFrom>
                <a:srgbClr val="FFFFFF"/>
              </a:clrFrom>
              <a:clrTo>
                <a:srgbClr val="FFFFFF">
                  <a:alpha val="0"/>
                </a:srgbClr>
              </a:clrTo>
            </a:clrChange>
          </a:blip>
          <a:stretch>
            <a:fillRect/>
          </a:stretch>
        </p:blipFill>
        <p:spPr>
          <a:xfrm>
            <a:off x="6299737" y="3175535"/>
            <a:ext cx="5212080" cy="3566160"/>
          </a:xfrm>
          <a:prstGeom prst="rect">
            <a:avLst/>
          </a:prstGeom>
        </p:spPr>
      </p:pic>
    </p:spTree>
    <p:extLst>
      <p:ext uri="{BB962C8B-B14F-4D97-AF65-F5344CB8AC3E}">
        <p14:creationId xmlns:p14="http://schemas.microsoft.com/office/powerpoint/2010/main" val="76828161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50842" y="1271105"/>
            <a:ext cx="11601189" cy="2308324"/>
          </a:xfrm>
          <a:prstGeom prst="rect">
            <a:avLst/>
          </a:prstGeom>
        </p:spPr>
        <p:txBody>
          <a:bodyPr wrap="square">
            <a:spAutoFit/>
          </a:bodyPr>
          <a:lstStyle/>
          <a:p>
            <a:r>
              <a:rPr lang="en-US" sz="2400" dirty="0">
                <a:solidFill>
                  <a:srgbClr val="FF0000"/>
                </a:solidFill>
              </a:rPr>
              <a:t>For the five-year period that this report covers:</a:t>
            </a:r>
          </a:p>
          <a:p>
            <a:pPr marL="457200" indent="-342900">
              <a:buFont typeface="Arial" panose="020B0604020202020204" pitchFamily="34" charset="0"/>
              <a:buChar char="•"/>
            </a:pPr>
            <a:r>
              <a:rPr lang="en-US" sz="2400" dirty="0"/>
              <a:t>Institutions project that $4.5 billion will be needed for proposed projects. This amount includes $3.2 billion for deferred maintenance or remodeling of current structures. </a:t>
            </a:r>
          </a:p>
          <a:p>
            <a:pPr marL="457200" indent="-342900">
              <a:buFont typeface="Arial" panose="020B0604020202020204" pitchFamily="34" charset="0"/>
              <a:buChar char="•"/>
            </a:pPr>
            <a:r>
              <a:rPr lang="en-US" sz="2400" dirty="0"/>
              <a:t>Institutions propose that 49% ($3.99 billion) of this total will need to be supported by the ETF or other State-related funds.</a:t>
            </a:r>
          </a:p>
          <a:p>
            <a:pPr marL="274320">
              <a:spcAft>
                <a:spcPts val="1200"/>
              </a:spcAft>
            </a:pPr>
            <a:r>
              <a:rPr lang="en-US" sz="2400" dirty="0"/>
              <a:t> </a:t>
            </a:r>
          </a:p>
        </p:txBody>
      </p:sp>
      <p:sp>
        <p:nvSpPr>
          <p:cNvPr id="4" name="Rectangle 3"/>
          <p:cNvSpPr/>
          <p:nvPr/>
        </p:nvSpPr>
        <p:spPr>
          <a:xfrm>
            <a:off x="584433" y="264217"/>
            <a:ext cx="11023135" cy="1077218"/>
          </a:xfrm>
          <a:prstGeom prst="rect">
            <a:avLst/>
          </a:prstGeom>
        </p:spPr>
        <p:txBody>
          <a:bodyPr wrap="square">
            <a:spAutoFit/>
          </a:bodyPr>
          <a:lstStyle/>
          <a:p>
            <a:pPr lvl="0" algn="ctr"/>
            <a:r>
              <a:rPr lang="en-US" sz="3200" b="1" dirty="0">
                <a:solidFill>
                  <a:srgbClr val="4472C4"/>
                </a:solidFill>
                <a:latin typeface="Calibri" panose="020F0502020204030204" pitchFamily="34" charset="0"/>
                <a:ea typeface="Calibri" panose="020F0502020204030204" pitchFamily="34" charset="0"/>
              </a:rPr>
              <a:t>Total Five-Year Capital Projects Requests </a:t>
            </a:r>
          </a:p>
          <a:p>
            <a:pPr lvl="0" algn="ctr"/>
            <a:r>
              <a:rPr lang="en-US" sz="3200" b="1" dirty="0">
                <a:solidFill>
                  <a:srgbClr val="4472C4"/>
                </a:solidFill>
                <a:latin typeface="Calibri" panose="020F0502020204030204" pitchFamily="34" charset="0"/>
                <a:ea typeface="Calibri" panose="020F0502020204030204" pitchFamily="34" charset="0"/>
              </a:rPr>
              <a:t>FY 2024-2025 – FY 2028-2029</a:t>
            </a:r>
          </a:p>
        </p:txBody>
      </p:sp>
      <p:pic>
        <p:nvPicPr>
          <p:cNvPr id="6" name="Picture 5">
            <a:extLst>
              <a:ext uri="{FF2B5EF4-FFF2-40B4-BE49-F238E27FC236}">
                <a16:creationId xmlns:a16="http://schemas.microsoft.com/office/drawing/2014/main" id="{55E65E2F-7067-4A1F-9B97-833F1C28C0A0}"/>
              </a:ext>
            </a:extLst>
          </p:cNvPr>
          <p:cNvPicPr>
            <a:picLocks/>
          </p:cNvPicPr>
          <p:nvPr/>
        </p:nvPicPr>
        <p:blipFill>
          <a:blip r:embed="rId2">
            <a:clrChange>
              <a:clrFrom>
                <a:srgbClr val="FFFFFF"/>
              </a:clrFrom>
              <a:clrTo>
                <a:srgbClr val="FFFFFF">
                  <a:alpha val="0"/>
                </a:srgbClr>
              </a:clrTo>
            </a:clrChange>
          </a:blip>
          <a:stretch>
            <a:fillRect/>
          </a:stretch>
        </p:blipFill>
        <p:spPr>
          <a:xfrm>
            <a:off x="698318" y="3162373"/>
            <a:ext cx="5212080" cy="3584448"/>
          </a:xfrm>
          <a:prstGeom prst="rect">
            <a:avLst/>
          </a:prstGeom>
        </p:spPr>
      </p:pic>
      <p:sp>
        <p:nvSpPr>
          <p:cNvPr id="8" name="Slide Number Placeholder 1">
            <a:extLst>
              <a:ext uri="{FF2B5EF4-FFF2-40B4-BE49-F238E27FC236}">
                <a16:creationId xmlns:a16="http://schemas.microsoft.com/office/drawing/2014/main" id="{A5DFB2DA-1251-43B6-A694-5428367EAFA1}"/>
              </a:ext>
            </a:extLst>
          </p:cNvPr>
          <p:cNvSpPr txBox="1">
            <a:spLocks/>
          </p:cNvSpPr>
          <p:nvPr/>
        </p:nvSpPr>
        <p:spPr>
          <a:xfrm>
            <a:off x="10049103" y="6488172"/>
            <a:ext cx="2133600" cy="365125"/>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a:defRPr/>
            </a:pPr>
            <a:fld id="{15C3AF50-45D8-4144-B114-A385979F8C17}" type="slidenum">
              <a:rPr lang="en-US" sz="1100" smtClean="0">
                <a:solidFill>
                  <a:prstClr val="black">
                    <a:tint val="75000"/>
                  </a:prstClr>
                </a:solidFill>
                <a:latin typeface="Calibri"/>
              </a:rPr>
              <a:pPr defTabSz="914400">
                <a:defRPr/>
              </a:pPr>
              <a:t>75</a:t>
            </a:fld>
            <a:endParaRPr lang="en-US" sz="1100" dirty="0">
              <a:solidFill>
                <a:prstClr val="black">
                  <a:tint val="75000"/>
                </a:prstClr>
              </a:solidFill>
              <a:latin typeface="Calibri"/>
            </a:endParaRPr>
          </a:p>
        </p:txBody>
      </p:sp>
      <p:pic>
        <p:nvPicPr>
          <p:cNvPr id="9" name="Picture 8">
            <a:extLst>
              <a:ext uri="{FF2B5EF4-FFF2-40B4-BE49-F238E27FC236}">
                <a16:creationId xmlns:a16="http://schemas.microsoft.com/office/drawing/2014/main" id="{D265CD87-3A0A-4F12-9F1E-1A03282C374D}"/>
              </a:ext>
            </a:extLst>
          </p:cNvPr>
          <p:cNvPicPr>
            <a:picLocks/>
          </p:cNvPicPr>
          <p:nvPr/>
        </p:nvPicPr>
        <p:blipFill>
          <a:blip r:embed="rId3">
            <a:clrChange>
              <a:clrFrom>
                <a:srgbClr val="FFFFFF"/>
              </a:clrFrom>
              <a:clrTo>
                <a:srgbClr val="FFFFFF">
                  <a:alpha val="0"/>
                </a:srgbClr>
              </a:clrTo>
            </a:clrChange>
          </a:blip>
          <a:stretch>
            <a:fillRect/>
          </a:stretch>
        </p:blipFill>
        <p:spPr>
          <a:xfrm>
            <a:off x="6310966" y="3162373"/>
            <a:ext cx="5212080" cy="3566160"/>
          </a:xfrm>
          <a:prstGeom prst="rect">
            <a:avLst/>
          </a:prstGeom>
        </p:spPr>
      </p:pic>
    </p:spTree>
    <p:extLst>
      <p:ext uri="{BB962C8B-B14F-4D97-AF65-F5344CB8AC3E}">
        <p14:creationId xmlns:p14="http://schemas.microsoft.com/office/powerpoint/2010/main" val="5266091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81262" y="5534880"/>
            <a:ext cx="11434813" cy="1200329"/>
          </a:xfrm>
          <a:prstGeom prst="rect">
            <a:avLst/>
          </a:prstGeom>
        </p:spPr>
        <p:txBody>
          <a:bodyPr wrap="square">
            <a:spAutoFit/>
          </a:bodyPr>
          <a:lstStyle/>
          <a:p>
            <a:pPr>
              <a:tabLst>
                <a:tab pos="2286000" algn="l"/>
                <a:tab pos="2514600" algn="l"/>
              </a:tabLst>
            </a:pPr>
            <a:r>
              <a:rPr lang="en-US" sz="2400" dirty="0">
                <a:ea typeface="Times New Roman" panose="02020603050405020304" pitchFamily="18" charset="0"/>
                <a:cs typeface="Times New Roman" panose="02020603050405020304" pitchFamily="18" charset="0"/>
              </a:rPr>
              <a:t>Over</a:t>
            </a:r>
            <a:r>
              <a:rPr lang="en-US" sz="2400" dirty="0">
                <a:solidFill>
                  <a:srgbClr val="FF0000"/>
                </a:solidFill>
                <a:ea typeface="Times New Roman" panose="02020603050405020304" pitchFamily="18" charset="0"/>
                <a:cs typeface="Times New Roman" panose="02020603050405020304" pitchFamily="18" charset="0"/>
              </a:rPr>
              <a:t> 37%</a:t>
            </a:r>
            <a:r>
              <a:rPr lang="en-US" sz="2400" dirty="0">
                <a:solidFill>
                  <a:srgbClr val="000000"/>
                </a:solidFill>
                <a:ea typeface="Times New Roman" panose="02020603050405020304" pitchFamily="18" charset="0"/>
                <a:cs typeface="Times New Roman" panose="02020603050405020304" pitchFamily="18" charset="0"/>
              </a:rPr>
              <a:t> of the square footage being used by the public colleges and universities in Alabama was constructed between 1960 and 1989. An additional </a:t>
            </a:r>
            <a:r>
              <a:rPr lang="en-US" sz="2400" dirty="0">
                <a:solidFill>
                  <a:srgbClr val="FF0000"/>
                </a:solidFill>
                <a:ea typeface="Times New Roman" panose="02020603050405020304" pitchFamily="18" charset="0"/>
                <a:cs typeface="Times New Roman" panose="02020603050405020304" pitchFamily="18" charset="0"/>
              </a:rPr>
              <a:t>12.5%</a:t>
            </a:r>
            <a:r>
              <a:rPr lang="en-US" sz="2400" dirty="0">
                <a:solidFill>
                  <a:srgbClr val="000000"/>
                </a:solidFill>
                <a:ea typeface="Times New Roman" panose="02020603050405020304" pitchFamily="18" charset="0"/>
                <a:cs typeface="Times New Roman" panose="02020603050405020304" pitchFamily="18" charset="0"/>
              </a:rPr>
              <a:t> of the utilized space was constructed prior to 1960.</a:t>
            </a:r>
            <a:endParaRPr lang="en-US" sz="2400" dirty="0">
              <a:effectLst/>
              <a:ea typeface="Times New Roman" panose="02020603050405020304" pitchFamily="18" charset="0"/>
            </a:endParaRPr>
          </a:p>
        </p:txBody>
      </p:sp>
      <p:sp>
        <p:nvSpPr>
          <p:cNvPr id="6" name="Slide Number Placeholder 1">
            <a:extLst>
              <a:ext uri="{FF2B5EF4-FFF2-40B4-BE49-F238E27FC236}">
                <a16:creationId xmlns:a16="http://schemas.microsoft.com/office/drawing/2014/main" id="{AD5407BC-82C9-49B1-9526-8F889ED822D3}"/>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76</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grpSp>
        <p:nvGrpSpPr>
          <p:cNvPr id="11" name="Group 10">
            <a:extLst>
              <a:ext uri="{FF2B5EF4-FFF2-40B4-BE49-F238E27FC236}">
                <a16:creationId xmlns:a16="http://schemas.microsoft.com/office/drawing/2014/main" id="{FD544FA9-C9ED-4586-A666-219247EE2A54}"/>
              </a:ext>
            </a:extLst>
          </p:cNvPr>
          <p:cNvGrpSpPr/>
          <p:nvPr/>
        </p:nvGrpSpPr>
        <p:grpSpPr>
          <a:xfrm>
            <a:off x="1346576" y="45791"/>
            <a:ext cx="10288110" cy="5486400"/>
            <a:chOff x="1346576" y="45791"/>
            <a:chExt cx="10288110" cy="5486400"/>
          </a:xfrm>
        </p:grpSpPr>
        <p:pic>
          <p:nvPicPr>
            <p:cNvPr id="4" name="Picture 3">
              <a:extLst>
                <a:ext uri="{FF2B5EF4-FFF2-40B4-BE49-F238E27FC236}">
                  <a16:creationId xmlns:a16="http://schemas.microsoft.com/office/drawing/2014/main" id="{687D9AA0-07EF-456C-B9C4-1A87204673FE}"/>
                </a:ext>
              </a:extLst>
            </p:cNvPr>
            <p:cNvPicPr>
              <a:picLocks noChangeAspect="1"/>
            </p:cNvPicPr>
            <p:nvPr/>
          </p:nvPicPr>
          <p:blipFill>
            <a:blip r:embed="rId2"/>
            <a:stretch>
              <a:fillRect/>
            </a:stretch>
          </p:blipFill>
          <p:spPr>
            <a:xfrm>
              <a:off x="1346576" y="45791"/>
              <a:ext cx="10288110" cy="5486400"/>
            </a:xfrm>
            <a:prstGeom prst="rect">
              <a:avLst/>
            </a:prstGeom>
          </p:spPr>
        </p:pic>
        <p:pic>
          <p:nvPicPr>
            <p:cNvPr id="10" name="Picture 9">
              <a:extLst>
                <a:ext uri="{FF2B5EF4-FFF2-40B4-BE49-F238E27FC236}">
                  <a16:creationId xmlns:a16="http://schemas.microsoft.com/office/drawing/2014/main" id="{2E24BDAF-86B0-401A-86B2-FF4FB03F0584}"/>
                </a:ext>
              </a:extLst>
            </p:cNvPr>
            <p:cNvPicPr>
              <a:picLocks noChangeAspect="1"/>
            </p:cNvPicPr>
            <p:nvPr/>
          </p:nvPicPr>
          <p:blipFill>
            <a:blip r:embed="rId3"/>
            <a:stretch>
              <a:fillRect/>
            </a:stretch>
          </p:blipFill>
          <p:spPr>
            <a:xfrm>
              <a:off x="7807313" y="4335447"/>
              <a:ext cx="171474" cy="211153"/>
            </a:xfrm>
            <a:prstGeom prst="rect">
              <a:avLst/>
            </a:prstGeom>
          </p:spPr>
        </p:pic>
      </p:grpSp>
    </p:spTree>
    <p:extLst>
      <p:ext uri="{BB962C8B-B14F-4D97-AF65-F5344CB8AC3E}">
        <p14:creationId xmlns:p14="http://schemas.microsoft.com/office/powerpoint/2010/main" val="404021874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775587" y="1274242"/>
            <a:ext cx="10147517" cy="4832092"/>
          </a:xfrm>
          <a:prstGeom prst="rect">
            <a:avLst/>
          </a:prstGeom>
        </p:spPr>
        <p:txBody>
          <a:bodyPr wrap="square">
            <a:spAutoFit/>
          </a:bodyPr>
          <a:lstStyle/>
          <a:p>
            <a:pPr marL="342900" indent="-342900">
              <a:spcAft>
                <a:spcPts val="600"/>
              </a:spcAft>
              <a:buFont typeface="Arial" panose="020B0604020202020204" pitchFamily="34" charset="0"/>
              <a:buChar char="•"/>
            </a:pPr>
            <a:r>
              <a:rPr lang="en-US" sz="2400" dirty="0"/>
              <a:t>With  the passage of Act 2023-378, the Alabama Legislature appropriated $875 million as a supplement to the 2023 budget to be used for capital improvement at higher education institutions. Historically, however, the State of Alabama has not provided regular funding for capital projects for K-12 or Postsecondary Education. </a:t>
            </a:r>
          </a:p>
          <a:p>
            <a:pPr marL="342900" indent="-342900">
              <a:spcAft>
                <a:spcPts val="600"/>
              </a:spcAft>
              <a:buFont typeface="Arial" panose="020B0604020202020204" pitchFamily="34" charset="0"/>
              <a:buChar char="•"/>
            </a:pPr>
            <a:r>
              <a:rPr lang="en-US" sz="2400" dirty="0"/>
              <a:t>The institutions in Alabama are allowed to issue their own bonds.  </a:t>
            </a:r>
          </a:p>
          <a:p>
            <a:pPr marL="285750" indent="-285750">
              <a:spcAft>
                <a:spcPts val="600"/>
              </a:spcAft>
              <a:buFont typeface="Arial" panose="020B0604020202020204" pitchFamily="34" charset="0"/>
              <a:buChar char="•"/>
            </a:pPr>
            <a:r>
              <a:rPr lang="en-US" sz="2400" dirty="0"/>
              <a:t>The two- and four-year institutions currently have approximately </a:t>
            </a:r>
            <a:r>
              <a:rPr lang="en-US" sz="2400" b="1" u="sng" dirty="0">
                <a:solidFill>
                  <a:srgbClr val="00B050"/>
                </a:solidFill>
              </a:rPr>
              <a:t>$4.3 billion</a:t>
            </a:r>
            <a:r>
              <a:rPr lang="en-US" sz="2400" b="1" dirty="0">
                <a:solidFill>
                  <a:srgbClr val="00B050"/>
                </a:solidFill>
              </a:rPr>
              <a:t> </a:t>
            </a:r>
            <a:r>
              <a:rPr lang="en-US" sz="2400" dirty="0"/>
              <a:t>in bonds outstanding.</a:t>
            </a:r>
          </a:p>
          <a:p>
            <a:pPr marL="285750" indent="-285750">
              <a:spcAft>
                <a:spcPts val="600"/>
              </a:spcAft>
              <a:buFont typeface="Arial" panose="020B0604020202020204" pitchFamily="34" charset="0"/>
              <a:buChar char="•"/>
            </a:pPr>
            <a:r>
              <a:rPr lang="en-US" sz="2400" dirty="0"/>
              <a:t>The institutions paid approximately </a:t>
            </a:r>
            <a:r>
              <a:rPr lang="en-US" sz="2400" b="1" u="sng" dirty="0">
                <a:solidFill>
                  <a:srgbClr val="00B050"/>
                </a:solidFill>
              </a:rPr>
              <a:t>$250.8 million</a:t>
            </a:r>
            <a:r>
              <a:rPr lang="en-US" sz="2400" b="1" dirty="0">
                <a:solidFill>
                  <a:srgbClr val="00B050"/>
                </a:solidFill>
              </a:rPr>
              <a:t> </a:t>
            </a:r>
            <a:r>
              <a:rPr lang="en-US" sz="2400" dirty="0"/>
              <a:t>in debt service in the last fiscal year to pay these bonds off  (</a:t>
            </a:r>
            <a:r>
              <a:rPr lang="en-US" sz="2400" b="1" u="sng" dirty="0">
                <a:solidFill>
                  <a:srgbClr val="00B050"/>
                </a:solidFill>
              </a:rPr>
              <a:t>$14.6 million </a:t>
            </a:r>
            <a:r>
              <a:rPr lang="en-US" sz="2400" dirty="0"/>
              <a:t>- 2YR / </a:t>
            </a:r>
            <a:r>
              <a:rPr lang="en-US" sz="2400" b="1" u="sng" dirty="0">
                <a:solidFill>
                  <a:srgbClr val="00B050"/>
                </a:solidFill>
              </a:rPr>
              <a:t>$236.2 million </a:t>
            </a:r>
            <a:r>
              <a:rPr lang="en-US" sz="2400" dirty="0"/>
              <a:t>- 4YR).</a:t>
            </a:r>
          </a:p>
          <a:p>
            <a:pPr marL="285750" indent="-285750">
              <a:spcAft>
                <a:spcPts val="600"/>
              </a:spcAft>
              <a:buFont typeface="Arial" panose="020B0604020202020204" pitchFamily="34" charset="0"/>
              <a:buChar char="•"/>
            </a:pPr>
            <a:r>
              <a:rPr lang="en-US" sz="2400" dirty="0"/>
              <a:t>Institutions commonly use tuition and student fees as a Source of Funds for Debt Service.</a:t>
            </a:r>
          </a:p>
        </p:txBody>
      </p:sp>
      <p:sp>
        <p:nvSpPr>
          <p:cNvPr id="2" name="TextBox 1"/>
          <p:cNvSpPr txBox="1"/>
          <p:nvPr/>
        </p:nvSpPr>
        <p:spPr>
          <a:xfrm>
            <a:off x="3095348" y="209724"/>
            <a:ext cx="6001305" cy="646331"/>
          </a:xfrm>
          <a:prstGeom prst="rect">
            <a:avLst/>
          </a:prstGeom>
          <a:noFill/>
        </p:spPr>
        <p:txBody>
          <a:bodyPr wrap="square" rtlCol="0">
            <a:spAutoFit/>
          </a:bodyPr>
          <a:lstStyle/>
          <a:p>
            <a:r>
              <a:rPr lang="en-US" sz="3600" b="1" dirty="0">
                <a:solidFill>
                  <a:srgbClr val="4472C4"/>
                </a:solidFill>
              </a:rPr>
              <a:t>Bond Issues and Debt Service</a:t>
            </a:r>
          </a:p>
        </p:txBody>
      </p:sp>
      <p:pic>
        <p:nvPicPr>
          <p:cNvPr id="7" name="Picture 6">
            <a:extLst>
              <a:ext uri="{FF2B5EF4-FFF2-40B4-BE49-F238E27FC236}">
                <a16:creationId xmlns:a16="http://schemas.microsoft.com/office/drawing/2014/main" id="{EB1A0974-73C9-441A-8244-10C8C8EADD5D}"/>
              </a:ext>
            </a:extLst>
          </p:cNvPr>
          <p:cNvPicPr>
            <a:picLocks/>
          </p:cNvPicPr>
          <p:nvPr/>
        </p:nvPicPr>
        <p:blipFill>
          <a:blip r:embed="rId2">
            <a:clrChange>
              <a:clrFrom>
                <a:srgbClr val="10331C"/>
              </a:clrFrom>
              <a:clrTo>
                <a:srgbClr val="10331C">
                  <a:alpha val="0"/>
                </a:srgbClr>
              </a:clrTo>
            </a:clrChange>
          </a:blip>
          <a:stretch>
            <a:fillRect/>
          </a:stretch>
        </p:blipFill>
        <p:spPr>
          <a:xfrm>
            <a:off x="11130983" y="180849"/>
            <a:ext cx="914400" cy="1097280"/>
          </a:xfrm>
          <a:prstGeom prst="rect">
            <a:avLst/>
          </a:prstGeom>
        </p:spPr>
      </p:pic>
      <p:pic>
        <p:nvPicPr>
          <p:cNvPr id="8" name="Picture 7">
            <a:extLst>
              <a:ext uri="{FF2B5EF4-FFF2-40B4-BE49-F238E27FC236}">
                <a16:creationId xmlns:a16="http://schemas.microsoft.com/office/drawing/2014/main" id="{7D3281BE-A274-41C7-9E8F-A2C71CAFE9FC}"/>
              </a:ext>
            </a:extLst>
          </p:cNvPr>
          <p:cNvPicPr>
            <a:picLocks/>
          </p:cNvPicPr>
          <p:nvPr/>
        </p:nvPicPr>
        <p:blipFill>
          <a:blip r:embed="rId2">
            <a:clrChange>
              <a:clrFrom>
                <a:srgbClr val="FEFEFE"/>
              </a:clrFrom>
              <a:clrTo>
                <a:srgbClr val="FEFEFE">
                  <a:alpha val="0"/>
                </a:srgbClr>
              </a:clrTo>
            </a:clrChange>
          </a:blip>
          <a:stretch>
            <a:fillRect/>
          </a:stretch>
        </p:blipFill>
        <p:spPr>
          <a:xfrm>
            <a:off x="165867" y="179243"/>
            <a:ext cx="914400" cy="1097280"/>
          </a:xfrm>
          <a:prstGeom prst="rect">
            <a:avLst/>
          </a:prstGeom>
        </p:spPr>
      </p:pic>
      <p:sp>
        <p:nvSpPr>
          <p:cNvPr id="9" name="Slide Number Placeholder 1">
            <a:extLst>
              <a:ext uri="{FF2B5EF4-FFF2-40B4-BE49-F238E27FC236}">
                <a16:creationId xmlns:a16="http://schemas.microsoft.com/office/drawing/2014/main" id="{443D5450-FDEC-4665-85B3-A8E4B169C430}"/>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77</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74000252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77CEF5-2421-45F0-9684-896A134D6EFD}"/>
              </a:ext>
            </a:extLst>
          </p:cNvPr>
          <p:cNvSpPr txBox="1"/>
          <p:nvPr/>
        </p:nvSpPr>
        <p:spPr>
          <a:xfrm>
            <a:off x="1432873" y="1982450"/>
            <a:ext cx="9909203" cy="192360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500" b="1" i="0" u="none" strike="noStrike" kern="1200" cap="none" spc="0" normalizeH="0" baseline="0" noProof="0" dirty="0">
                <a:ln>
                  <a:noFill/>
                </a:ln>
                <a:solidFill>
                  <a:srgbClr val="4472C4"/>
                </a:solidFill>
                <a:effectLst/>
                <a:uLnTx/>
                <a:uFillTx/>
                <a:latin typeface="Calibri" panose="020F0502020204030204"/>
                <a:ea typeface="+mn-ea"/>
                <a:cs typeface="+mn-cs"/>
              </a:rPr>
              <a:t>Motion, Decision Item 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0070C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i="0" u="none" strike="noStrike" kern="1200" cap="none" spc="0" normalizeH="0" baseline="0" noProof="0" dirty="0">
                <a:ln>
                  <a:noFill/>
                </a:ln>
                <a:effectLst/>
                <a:uLnTx/>
                <a:uFillTx/>
                <a:latin typeface="Calibri" panose="020F0502020204030204"/>
                <a:ea typeface="+mn-ea"/>
                <a:cs typeface="+mn-cs"/>
              </a:rPr>
              <a:t>That the Commission accept the Report on the Facilities Master Plan &amp; Capital Projects Requests for FY 2024-2025 – FY 2028-2029.</a:t>
            </a:r>
          </a:p>
        </p:txBody>
      </p:sp>
      <p:sp>
        <p:nvSpPr>
          <p:cNvPr id="4" name="Slide Number Placeholder 1">
            <a:extLst>
              <a:ext uri="{FF2B5EF4-FFF2-40B4-BE49-F238E27FC236}">
                <a16:creationId xmlns:a16="http://schemas.microsoft.com/office/drawing/2014/main" id="{B0DB4CE2-56F2-4A6D-8D23-16282F18AFB0}"/>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78</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859822556"/>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DA90F88-C358-4F3C-99D1-49B0B9C65FF3}"/>
              </a:ext>
            </a:extLst>
          </p:cNvPr>
          <p:cNvPicPr>
            <a:picLocks noChangeAspect="1"/>
          </p:cNvPicPr>
          <p:nvPr/>
        </p:nvPicPr>
        <p:blipFill>
          <a:blip r:embed="rId2"/>
          <a:stretch>
            <a:fillRect/>
          </a:stretch>
        </p:blipFill>
        <p:spPr>
          <a:xfrm>
            <a:off x="4173197" y="2691061"/>
            <a:ext cx="3845607" cy="2743200"/>
          </a:xfrm>
          <a:prstGeom prst="rect">
            <a:avLst/>
          </a:prstGeom>
          <a:effectLst>
            <a:outerShdw blurRad="63500" sx="102000" sy="102000" algn="ctr" rotWithShape="0">
              <a:prstClr val="black">
                <a:alpha val="40000"/>
              </a:prstClr>
            </a:outerShdw>
          </a:effectLst>
        </p:spPr>
      </p:pic>
      <p:sp>
        <p:nvSpPr>
          <p:cNvPr id="3" name="TextBox 2">
            <a:extLst>
              <a:ext uri="{FF2B5EF4-FFF2-40B4-BE49-F238E27FC236}">
                <a16:creationId xmlns:a16="http://schemas.microsoft.com/office/drawing/2014/main" id="{6DE3BAF1-97F5-4100-90B9-6EC432C2C45D}"/>
              </a:ext>
            </a:extLst>
          </p:cNvPr>
          <p:cNvSpPr txBox="1"/>
          <p:nvPr/>
        </p:nvSpPr>
        <p:spPr>
          <a:xfrm>
            <a:off x="2504342" y="1568729"/>
            <a:ext cx="7183316" cy="584775"/>
          </a:xfrm>
          <a:prstGeom prst="rect">
            <a:avLst/>
          </a:prstGeom>
          <a:noFill/>
        </p:spPr>
        <p:txBody>
          <a:bodyPr wrap="square" rtlCol="0">
            <a:spAutoFit/>
          </a:bodyPr>
          <a:lstStyle/>
          <a:p>
            <a:pPr algn="ctr"/>
            <a:r>
              <a:rPr lang="en-US" sz="3200" i="1" dirty="0">
                <a:solidFill>
                  <a:schemeClr val="accent1"/>
                </a:solidFill>
                <a:latin typeface="Calibri "/>
                <a:cs typeface="Arial" panose="020B0604020202020204" pitchFamily="34" charset="0"/>
              </a:rPr>
              <a:t>Staff </a:t>
            </a:r>
            <a:r>
              <a:rPr lang="en-US" sz="3200" i="1" dirty="0">
                <a:solidFill>
                  <a:schemeClr val="accent1"/>
                </a:solidFill>
                <a:latin typeface="Calibri "/>
                <a:ea typeface="Calibri" panose="020F0502020204030204" pitchFamily="34" charset="0"/>
                <a:cs typeface="Calibri" panose="020F0502020204030204" pitchFamily="34" charset="0"/>
              </a:rPr>
              <a:t>Presenter:  Mrs. Artcola Pettway</a:t>
            </a:r>
          </a:p>
        </p:txBody>
      </p:sp>
      <p:sp>
        <p:nvSpPr>
          <p:cNvPr id="5" name="Rectangle 2">
            <a:extLst>
              <a:ext uri="{FF2B5EF4-FFF2-40B4-BE49-F238E27FC236}">
                <a16:creationId xmlns:a16="http://schemas.microsoft.com/office/drawing/2014/main" id="{43978B31-E46F-46AE-8334-F6D994126958}"/>
              </a:ext>
            </a:extLst>
          </p:cNvPr>
          <p:cNvSpPr txBox="1">
            <a:spLocks noChangeArrowheads="1"/>
          </p:cNvSpPr>
          <p:nvPr/>
        </p:nvSpPr>
        <p:spPr>
          <a:xfrm>
            <a:off x="0" y="206641"/>
            <a:ext cx="12192000" cy="1030231"/>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en-US" sz="3600" b="1" dirty="0">
                <a:solidFill>
                  <a:srgbClr val="4472C4"/>
                </a:solidFill>
                <a:latin typeface="+mn-lt"/>
                <a:cs typeface="Arial" panose="020B0604020202020204" pitchFamily="34" charset="0"/>
              </a:rPr>
              <a:t>E. Final Approval of Administrative Procedures for the New Chapter 300-4-13: (Re)Engage Alabama Grant Program</a:t>
            </a:r>
          </a:p>
        </p:txBody>
      </p:sp>
      <p:sp>
        <p:nvSpPr>
          <p:cNvPr id="7" name="Slide Number Placeholder 1">
            <a:extLst>
              <a:ext uri="{FF2B5EF4-FFF2-40B4-BE49-F238E27FC236}">
                <a16:creationId xmlns:a16="http://schemas.microsoft.com/office/drawing/2014/main" id="{B5A6022E-697E-425A-B781-F93345D62C55}"/>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79</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891030839"/>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1CDFEC-972B-4CCF-A37C-2691D747A150}"/>
              </a:ext>
            </a:extLst>
          </p:cNvPr>
          <p:cNvSpPr>
            <a:spLocks noGrp="1"/>
          </p:cNvSpPr>
          <p:nvPr>
            <p:ph idx="1"/>
          </p:nvPr>
        </p:nvSpPr>
        <p:spPr>
          <a:xfrm>
            <a:off x="764929" y="1354015"/>
            <a:ext cx="9803425" cy="4979315"/>
          </a:xfrm>
        </p:spPr>
        <p:txBody>
          <a:bodyPr>
            <a:noAutofit/>
          </a:bodyPr>
          <a:lstStyle/>
          <a:p>
            <a:pPr>
              <a:lnSpc>
                <a:spcPct val="100000"/>
              </a:lnSpc>
            </a:pPr>
            <a:r>
              <a:rPr lang="en-US" sz="2900" dirty="0"/>
              <a:t>During the 2023 Legislative Session, Alabama Act 2023-539 was passed.</a:t>
            </a:r>
          </a:p>
          <a:p>
            <a:pPr>
              <a:lnSpc>
                <a:spcPct val="100000"/>
              </a:lnSpc>
            </a:pPr>
            <a:r>
              <a:rPr lang="en-US" sz="2900" dirty="0"/>
              <a:t>Established the New (Re)Engage Alabama Grant Program</a:t>
            </a:r>
          </a:p>
          <a:p>
            <a:pPr marL="457200" lvl="1">
              <a:lnSpc>
                <a:spcPct val="100000"/>
              </a:lnSpc>
            </a:pPr>
            <a:r>
              <a:rPr lang="en-US" sz="2800" dirty="0"/>
              <a:t>Increase the number of Alabama adults with college degrees.</a:t>
            </a:r>
          </a:p>
          <a:p>
            <a:pPr marL="457200" lvl="1">
              <a:lnSpc>
                <a:spcPct val="100000"/>
              </a:lnSpc>
            </a:pPr>
            <a:r>
              <a:rPr lang="en-US" sz="2800" dirty="0"/>
              <a:t>Encourage adults with some college credit to return to college.</a:t>
            </a:r>
          </a:p>
          <a:p>
            <a:pPr marL="457200" lvl="1">
              <a:lnSpc>
                <a:spcPct val="100000"/>
              </a:lnSpc>
            </a:pPr>
            <a:r>
              <a:rPr lang="en-US" sz="2800" dirty="0"/>
              <a:t>Provide grant award payment assistance to eligible adults.</a:t>
            </a:r>
          </a:p>
          <a:p>
            <a:pPr marL="457200" lvl="1">
              <a:lnSpc>
                <a:spcPct val="100000"/>
              </a:lnSpc>
            </a:pPr>
            <a:r>
              <a:rPr lang="en-US" sz="2800" dirty="0"/>
              <a:t>Establish eligibility standards and procedures.</a:t>
            </a:r>
          </a:p>
          <a:p>
            <a:pPr marL="457200" lvl="1">
              <a:lnSpc>
                <a:spcPct val="100000"/>
              </a:lnSpc>
            </a:pPr>
            <a:r>
              <a:rPr lang="en-US" sz="2800" dirty="0"/>
              <a:t>Provide ACHE with resources for administration. </a:t>
            </a:r>
          </a:p>
          <a:p>
            <a:pPr marL="457200" lvl="1">
              <a:lnSpc>
                <a:spcPct val="100000"/>
              </a:lnSpc>
            </a:pPr>
            <a:r>
              <a:rPr lang="en-US" sz="2800" dirty="0"/>
              <a:t>Beginning </a:t>
            </a:r>
            <a:r>
              <a:rPr lang="en-US" sz="2800" b="1" dirty="0"/>
              <a:t>Spring 2024 term</a:t>
            </a:r>
            <a:r>
              <a:rPr lang="en-US" sz="2800" dirty="0"/>
              <a:t> and forward.</a:t>
            </a:r>
          </a:p>
          <a:p>
            <a:pPr marL="0" indent="0">
              <a:lnSpc>
                <a:spcPct val="100000"/>
              </a:lnSpc>
              <a:buNone/>
            </a:pPr>
            <a:endParaRPr lang="en-US" sz="3600" dirty="0">
              <a:solidFill>
                <a:srgbClr val="000000"/>
              </a:solidFill>
              <a:ea typeface="Times New Roman" panose="02020603050405020304" pitchFamily="18" charset="0"/>
            </a:endParaRPr>
          </a:p>
          <a:p>
            <a:pPr lvl="1">
              <a:lnSpc>
                <a:spcPct val="100000"/>
              </a:lnSpc>
            </a:pPr>
            <a:endParaRPr lang="en-US" sz="300" dirty="0">
              <a:solidFill>
                <a:srgbClr val="000000"/>
              </a:solidFill>
              <a:ea typeface="Times New Roman" panose="02020603050405020304" pitchFamily="18" charset="0"/>
            </a:endParaRPr>
          </a:p>
          <a:p>
            <a:pPr marL="0" indent="0">
              <a:lnSpc>
                <a:spcPct val="100000"/>
              </a:lnSpc>
              <a:buNone/>
            </a:pPr>
            <a:endParaRPr lang="en-US" sz="300" dirty="0"/>
          </a:p>
        </p:txBody>
      </p:sp>
      <p:sp>
        <p:nvSpPr>
          <p:cNvPr id="8" name="Title 1">
            <a:extLst>
              <a:ext uri="{FF2B5EF4-FFF2-40B4-BE49-F238E27FC236}">
                <a16:creationId xmlns:a16="http://schemas.microsoft.com/office/drawing/2014/main" id="{CD8E0C0B-101F-4551-BF33-8CF4BA16632C}"/>
              </a:ext>
            </a:extLst>
          </p:cNvPr>
          <p:cNvSpPr txBox="1">
            <a:spLocks/>
          </p:cNvSpPr>
          <p:nvPr/>
        </p:nvSpPr>
        <p:spPr>
          <a:xfrm>
            <a:off x="829407" y="123094"/>
            <a:ext cx="11136923" cy="137160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500" b="1" kern="1400">
                <a:solidFill>
                  <a:srgbClr val="4472C4"/>
                </a:solidFill>
                <a:latin typeface="+mn-lt"/>
                <a:ea typeface="+mn-ea"/>
                <a:cs typeface="+mn-cs"/>
              </a:rPr>
              <a:t>Final Approval of Administrative Procedures for the New Chapter 300-4-13: (Re)Engage Alabama Grant Program</a:t>
            </a:r>
            <a:endParaRPr lang="en-US" sz="3500" dirty="0">
              <a:solidFill>
                <a:srgbClr val="4472C4"/>
              </a:solidFill>
            </a:endParaRPr>
          </a:p>
        </p:txBody>
      </p:sp>
      <p:pic>
        <p:nvPicPr>
          <p:cNvPr id="11" name="Picture 10">
            <a:extLst>
              <a:ext uri="{FF2B5EF4-FFF2-40B4-BE49-F238E27FC236}">
                <a16:creationId xmlns:a16="http://schemas.microsoft.com/office/drawing/2014/main" id="{D682AA05-F012-4D87-A42E-7E508E15E953}"/>
              </a:ext>
            </a:extLst>
          </p:cNvPr>
          <p:cNvPicPr>
            <a:picLocks/>
          </p:cNvPicPr>
          <p:nvPr/>
        </p:nvPicPr>
        <p:blipFill rotWithShape="1">
          <a:blip r:embed="rId3">
            <a:extLst>
              <a:ext uri="{BEBA8EAE-BF5A-486C-A8C5-ECC9F3942E4B}">
                <a14:imgProps xmlns:a14="http://schemas.microsoft.com/office/drawing/2010/main">
                  <a14:imgLayer r:embed="rId4">
                    <a14:imgEffect>
                      <a14:backgroundRemoval t="3333" b="95556" l="405" r="98785">
                        <a14:foregroundMark x1="28993" y1="90918" x2="10121" y2="84444"/>
                        <a14:foregroundMark x1="32794" y1="92222" x2="30078" y2="91290"/>
                        <a14:foregroundMark x1="10121" y1="84444" x2="4049" y2="28889"/>
                        <a14:foregroundMark x1="4049" y1="28889" x2="25911" y2="10000"/>
                        <a14:foregroundMark x1="25911" y1="10000" x2="63158" y2="7778"/>
                        <a14:foregroundMark x1="63158" y1="7778" x2="87449" y2="13889"/>
                        <a14:foregroundMark x1="87449" y1="13889" x2="97976" y2="51111"/>
                        <a14:foregroundMark x1="97976" y1="51111" x2="26316" y2="88889"/>
                        <a14:foregroundMark x1="23482" y1="61111" x2="3239" y2="55000"/>
                        <a14:foregroundMark x1="3239" y1="55000" x2="405" y2="26111"/>
                        <a14:foregroundMark x1="405" y1="26111" x2="21053" y2="22778"/>
                        <a14:foregroundMark x1="21053" y1="22778" x2="25101" y2="66667"/>
                        <a14:foregroundMark x1="30154" y1="94071" x2="0" y2="99444"/>
                        <a14:foregroundMark x1="0" y1="99444" x2="14980" y2="79444"/>
                        <a14:foregroundMark x1="14980" y1="79444" x2="25911" y2="92778"/>
                        <a14:foregroundMark x1="32794" y1="92222" x2="76923" y2="95556"/>
                        <a14:foregroundMark x1="76923" y1="95556" x2="93927" y2="75000"/>
                        <a14:foregroundMark x1="93927" y1="75000" x2="63968" y2="71111"/>
                        <a14:foregroundMark x1="63968" y1="71111" x2="40081" y2="79444"/>
                        <a14:foregroundMark x1="40081" y1="79444" x2="31579" y2="88889"/>
                        <a14:foregroundMark x1="83401" y1="85556" x2="96356" y2="59444"/>
                        <a14:foregroundMark x1="96356" y1="59444" x2="85020" y2="90000"/>
                        <a14:foregroundMark x1="85020" y1="90000" x2="80567" y2="92222"/>
                        <a14:foregroundMark x1="11741" y1="25556" x2="37247" y2="4444"/>
                        <a14:foregroundMark x1="37247" y1="4444" x2="44534" y2="12222"/>
                        <a14:foregroundMark x1="75709" y1="6111" x2="99190" y2="9444"/>
                        <a14:foregroundMark x1="99190" y1="9444" x2="96356" y2="41111"/>
                        <a14:foregroundMark x1="29150" y1="3333" x2="2834" y2="4444"/>
                        <a14:foregroundMark x1="2834" y1="4444" x2="23482" y2="9444"/>
                        <a14:foregroundMark x1="23482" y1="9444" x2="27935" y2="7778"/>
                        <a14:foregroundMark x1="89879" y1="76667" x2="89879" y2="76667"/>
                        <a14:foregroundMark x1="95547" y1="87222" x2="96761" y2="94444"/>
                        <a14:backgroundMark x1="33603" y1="98889" x2="32389" y2="98889"/>
                      </a14:backgroundRemoval>
                    </a14:imgEffect>
                  </a14:imgLayer>
                </a14:imgProps>
              </a:ext>
            </a:extLst>
          </a:blip>
          <a:srcRect l="13538" r="-140" b="10904"/>
          <a:stretch/>
        </p:blipFill>
        <p:spPr>
          <a:xfrm>
            <a:off x="9759461" y="4598260"/>
            <a:ext cx="1811215" cy="1554480"/>
          </a:xfrm>
          <a:prstGeom prst="rect">
            <a:avLst/>
          </a:prstGeom>
          <a:effectLst>
            <a:outerShdw blurRad="63500" sx="102000" sy="102000" algn="ctr" rotWithShape="0">
              <a:prstClr val="black">
                <a:alpha val="40000"/>
              </a:prstClr>
            </a:outerShdw>
          </a:effectLst>
        </p:spPr>
      </p:pic>
      <p:sp>
        <p:nvSpPr>
          <p:cNvPr id="5" name="Slide Number Placeholder 1">
            <a:extLst>
              <a:ext uri="{FF2B5EF4-FFF2-40B4-BE49-F238E27FC236}">
                <a16:creationId xmlns:a16="http://schemas.microsoft.com/office/drawing/2014/main" id="{90F7126D-4695-4050-AA5F-843ACA2CA050}"/>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80</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944733366"/>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ubtitle 2">
            <a:extLst>
              <a:ext uri="{FF2B5EF4-FFF2-40B4-BE49-F238E27FC236}">
                <a16:creationId xmlns:a16="http://schemas.microsoft.com/office/drawing/2014/main" id="{11226AA3-5D70-4970-8DC8-69F4BEA989ED}"/>
              </a:ext>
            </a:extLst>
          </p:cNvPr>
          <p:cNvSpPr>
            <a:spLocks noGrp="1"/>
          </p:cNvSpPr>
          <p:nvPr>
            <p:ph type="subTitle" idx="1"/>
          </p:nvPr>
        </p:nvSpPr>
        <p:spPr>
          <a:xfrm>
            <a:off x="421654" y="2943224"/>
            <a:ext cx="5325467" cy="3823509"/>
          </a:xfrm>
        </p:spPr>
        <p:txBody>
          <a:bodyPr anchor="ctr">
            <a:normAutofit/>
          </a:bodyPr>
          <a:lstStyle/>
          <a:p>
            <a:pPr algn="l">
              <a:lnSpc>
                <a:spcPct val="150000"/>
              </a:lnSpc>
            </a:pPr>
            <a:r>
              <a:rPr lang="en-US" sz="2200" b="1" dirty="0"/>
              <a:t>300-4-13-.01	Purpose of Grant Program</a:t>
            </a:r>
          </a:p>
          <a:p>
            <a:pPr algn="l">
              <a:lnSpc>
                <a:spcPct val="150000"/>
              </a:lnSpc>
            </a:pPr>
            <a:r>
              <a:rPr lang="en-US" sz="2200" b="1" dirty="0"/>
              <a:t>300-4-13-.02	Organization</a:t>
            </a:r>
          </a:p>
          <a:p>
            <a:pPr algn="l">
              <a:lnSpc>
                <a:spcPct val="150000"/>
              </a:lnSpc>
            </a:pPr>
            <a:r>
              <a:rPr lang="en-US" sz="2200" b="1" dirty="0"/>
              <a:t>300-4-13-.03	Definition of Terms</a:t>
            </a:r>
          </a:p>
          <a:p>
            <a:pPr algn="l">
              <a:lnSpc>
                <a:spcPct val="150000"/>
              </a:lnSpc>
            </a:pPr>
            <a:r>
              <a:rPr lang="en-US" sz="2200" b="1" dirty="0"/>
              <a:t>300-4-13-.04	Audits</a:t>
            </a:r>
          </a:p>
          <a:p>
            <a:pPr algn="l">
              <a:lnSpc>
                <a:spcPct val="150000"/>
              </a:lnSpc>
            </a:pPr>
            <a:r>
              <a:rPr lang="en-US" sz="2200" b="1" dirty="0"/>
              <a:t>300-4-13-.05	Rule Making Authority</a:t>
            </a:r>
          </a:p>
          <a:p>
            <a:pPr algn="l">
              <a:lnSpc>
                <a:spcPct val="150000"/>
              </a:lnSpc>
            </a:pPr>
            <a:endParaRPr lang="en-US" sz="2200" b="1" dirty="0"/>
          </a:p>
        </p:txBody>
      </p:sp>
      <p:pic>
        <p:nvPicPr>
          <p:cNvPr id="6" name="Picture 5">
            <a:extLst>
              <a:ext uri="{FF2B5EF4-FFF2-40B4-BE49-F238E27FC236}">
                <a16:creationId xmlns:a16="http://schemas.microsoft.com/office/drawing/2014/main" id="{3FE2CE65-7220-40CD-A245-2FC7B56061E9}"/>
              </a:ext>
            </a:extLst>
          </p:cNvPr>
          <p:cNvPicPr>
            <a:picLocks noChangeAspect="1"/>
          </p:cNvPicPr>
          <p:nvPr/>
        </p:nvPicPr>
        <p:blipFill>
          <a:blip r:embed="rId2">
            <a:clrChange>
              <a:clrFrom>
                <a:srgbClr val="FFFFFF"/>
              </a:clrFrom>
              <a:clrTo>
                <a:srgbClr val="FFFFFF">
                  <a:alpha val="0"/>
                </a:srgbClr>
              </a:clrTo>
            </a:clrChange>
          </a:blip>
          <a:stretch>
            <a:fillRect/>
          </a:stretch>
        </p:blipFill>
        <p:spPr>
          <a:xfrm>
            <a:off x="2622301" y="463537"/>
            <a:ext cx="6947399" cy="2011680"/>
          </a:xfrm>
          <a:prstGeom prst="rect">
            <a:avLst/>
          </a:prstGeom>
        </p:spPr>
      </p:pic>
      <p:sp>
        <p:nvSpPr>
          <p:cNvPr id="5" name="Subtitle 2">
            <a:extLst>
              <a:ext uri="{FF2B5EF4-FFF2-40B4-BE49-F238E27FC236}">
                <a16:creationId xmlns:a16="http://schemas.microsoft.com/office/drawing/2014/main" id="{A3D8C842-984A-4F4B-9779-84B4125D8F66}"/>
              </a:ext>
            </a:extLst>
          </p:cNvPr>
          <p:cNvSpPr txBox="1">
            <a:spLocks/>
          </p:cNvSpPr>
          <p:nvPr/>
        </p:nvSpPr>
        <p:spPr>
          <a:xfrm>
            <a:off x="5725517" y="2943225"/>
            <a:ext cx="6473450" cy="3823509"/>
          </a:xfrm>
          <a:prstGeom prst="rect">
            <a:avLst/>
          </a:prstGeom>
        </p:spPr>
        <p:txBody>
          <a:bodyPr vert="horz" lIns="91440" tIns="45720" rIns="91440" bIns="4572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lnSpc>
                <a:spcPct val="150000"/>
              </a:lnSpc>
            </a:pPr>
            <a:r>
              <a:rPr lang="en-US" sz="2200" b="1" dirty="0"/>
              <a:t>300-4-13-.06	Awarding Procedures</a:t>
            </a:r>
          </a:p>
          <a:p>
            <a:pPr algn="l">
              <a:lnSpc>
                <a:spcPct val="150000"/>
              </a:lnSpc>
            </a:pPr>
            <a:r>
              <a:rPr lang="en-US" sz="2200" b="1" dirty="0"/>
              <a:t>300-4-13-.07	Disbursement of Funds</a:t>
            </a:r>
          </a:p>
          <a:p>
            <a:pPr algn="l">
              <a:lnSpc>
                <a:spcPct val="150000"/>
              </a:lnSpc>
            </a:pPr>
            <a:r>
              <a:rPr lang="en-US" sz="2200" b="1" dirty="0"/>
              <a:t>300-4-13-.08	Refund and Repayment Requirements</a:t>
            </a:r>
          </a:p>
          <a:p>
            <a:pPr algn="l">
              <a:lnSpc>
                <a:spcPct val="150000"/>
              </a:lnSpc>
            </a:pPr>
            <a:r>
              <a:rPr lang="en-US" sz="2200" b="1" dirty="0"/>
              <a:t>300-4-13-.09	Review Procedures</a:t>
            </a:r>
          </a:p>
          <a:p>
            <a:pPr algn="l">
              <a:lnSpc>
                <a:spcPct val="150000"/>
              </a:lnSpc>
            </a:pPr>
            <a:r>
              <a:rPr lang="en-US" sz="2200" b="1" dirty="0"/>
              <a:t>300-4-13-.10	Maintenance of Records</a:t>
            </a:r>
          </a:p>
          <a:p>
            <a:pPr algn="l">
              <a:lnSpc>
                <a:spcPct val="150000"/>
              </a:lnSpc>
            </a:pPr>
            <a:endParaRPr lang="en-US" sz="2200" b="1" dirty="0"/>
          </a:p>
        </p:txBody>
      </p:sp>
      <p:cxnSp>
        <p:nvCxnSpPr>
          <p:cNvPr id="4" name="Straight Connector 3">
            <a:extLst>
              <a:ext uri="{FF2B5EF4-FFF2-40B4-BE49-F238E27FC236}">
                <a16:creationId xmlns:a16="http://schemas.microsoft.com/office/drawing/2014/main" id="{53AAE01A-9740-4576-9DA5-B1F7BD407721}"/>
              </a:ext>
            </a:extLst>
          </p:cNvPr>
          <p:cNvCxnSpPr>
            <a:cxnSpLocks/>
          </p:cNvCxnSpPr>
          <p:nvPr/>
        </p:nvCxnSpPr>
        <p:spPr>
          <a:xfrm>
            <a:off x="5600700" y="3086100"/>
            <a:ext cx="0" cy="3174132"/>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Slide Number Placeholder 1">
            <a:extLst>
              <a:ext uri="{FF2B5EF4-FFF2-40B4-BE49-F238E27FC236}">
                <a16:creationId xmlns:a16="http://schemas.microsoft.com/office/drawing/2014/main" id="{AA6E18DA-4AB3-4E33-B3A3-BC2BEEC66BDB}"/>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81</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794175041"/>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C176B-18A7-4919-AA91-3108EC989AAA}"/>
              </a:ext>
            </a:extLst>
          </p:cNvPr>
          <p:cNvSpPr>
            <a:spLocks noGrp="1"/>
          </p:cNvSpPr>
          <p:nvPr>
            <p:ph type="title"/>
          </p:nvPr>
        </p:nvSpPr>
        <p:spPr>
          <a:xfrm>
            <a:off x="829407" y="123094"/>
            <a:ext cx="11136923" cy="1371600"/>
          </a:xfrm>
        </p:spPr>
        <p:txBody>
          <a:bodyPr>
            <a:noAutofit/>
          </a:bodyPr>
          <a:lstStyle/>
          <a:p>
            <a:r>
              <a:rPr lang="en-US" sz="3500" b="1" kern="1400" dirty="0">
                <a:solidFill>
                  <a:srgbClr val="4472C4"/>
                </a:solidFill>
                <a:latin typeface="+mn-lt"/>
                <a:ea typeface="+mn-ea"/>
                <a:cs typeface="+mn-cs"/>
              </a:rPr>
              <a:t>Final Approval of Administrative Procedures for the New Chapter 300-4-13: (Re)Engage Alabama Grant Program</a:t>
            </a:r>
            <a:endParaRPr lang="en-US" sz="3500" dirty="0">
              <a:solidFill>
                <a:srgbClr val="4472C4"/>
              </a:solidFill>
            </a:endParaRPr>
          </a:p>
        </p:txBody>
      </p:sp>
      <p:sp>
        <p:nvSpPr>
          <p:cNvPr id="3" name="Content Placeholder 2">
            <a:extLst>
              <a:ext uri="{FF2B5EF4-FFF2-40B4-BE49-F238E27FC236}">
                <a16:creationId xmlns:a16="http://schemas.microsoft.com/office/drawing/2014/main" id="{7DB8B88C-8724-490F-A47D-B02137483C7B}"/>
              </a:ext>
            </a:extLst>
          </p:cNvPr>
          <p:cNvSpPr>
            <a:spLocks noGrp="1"/>
          </p:cNvSpPr>
          <p:nvPr>
            <p:ph idx="1"/>
          </p:nvPr>
        </p:nvSpPr>
        <p:spPr>
          <a:xfrm>
            <a:off x="763464" y="1397977"/>
            <a:ext cx="10717823" cy="4835769"/>
          </a:xfrm>
        </p:spPr>
        <p:txBody>
          <a:bodyPr/>
          <a:lstStyle/>
          <a:p>
            <a:pPr>
              <a:lnSpc>
                <a:spcPct val="100000"/>
              </a:lnSpc>
            </a:pPr>
            <a:r>
              <a:rPr lang="en-US" sz="2800" dirty="0"/>
              <a:t>Preliminary approval of the proposed Administrative Procedures was granted by the Commission on Friday, September 8, 2023. The proposed changes were filed with the Legislative Services Agency on September 19, 2023 and published in the </a:t>
            </a:r>
            <a:r>
              <a:rPr lang="en-US" sz="2800" b="1" i="1" dirty="0"/>
              <a:t>Alabama Administrative Monthly</a:t>
            </a:r>
            <a:r>
              <a:rPr lang="en-US" sz="2800" i="1" dirty="0"/>
              <a:t> </a:t>
            </a:r>
            <a:r>
              <a:rPr lang="en-US" sz="2800" dirty="0"/>
              <a:t>on September 29, 2023. Interested parties had until November 3, 2023 to comment. </a:t>
            </a:r>
            <a:r>
              <a:rPr lang="en-US" sz="2800" b="1" dirty="0">
                <a:solidFill>
                  <a:srgbClr val="FF0000"/>
                </a:solidFill>
              </a:rPr>
              <a:t>No comments were received</a:t>
            </a:r>
            <a:r>
              <a:rPr lang="en-US" sz="2800" dirty="0"/>
              <a:t>.</a:t>
            </a:r>
          </a:p>
          <a:p>
            <a:pPr>
              <a:lnSpc>
                <a:spcPct val="100000"/>
              </a:lnSpc>
            </a:pPr>
            <a:r>
              <a:rPr lang="en-US" sz="2800" dirty="0"/>
              <a:t>Should the Commission grant final approval to these proposed Administrative Procedures, the certified changes will be filed with the Alabama Procedures Office by </a:t>
            </a:r>
            <a:r>
              <a:rPr lang="en-US" b="1" dirty="0"/>
              <a:t>December</a:t>
            </a:r>
            <a:r>
              <a:rPr lang="en-US" sz="2800" b="1" dirty="0"/>
              <a:t> 19, 2023 </a:t>
            </a:r>
            <a:r>
              <a:rPr lang="en-US" sz="2800" dirty="0"/>
              <a:t>and will go into effect a minimum of </a:t>
            </a:r>
            <a:r>
              <a:rPr lang="en-US" sz="2800" b="1" dirty="0"/>
              <a:t>35</a:t>
            </a:r>
            <a:r>
              <a:rPr lang="en-US" sz="2800" dirty="0"/>
              <a:t> days after the certification notice is published.</a:t>
            </a:r>
          </a:p>
          <a:p>
            <a:pPr>
              <a:lnSpc>
                <a:spcPct val="100000"/>
              </a:lnSpc>
            </a:pPr>
            <a:endParaRPr lang="en-US" dirty="0"/>
          </a:p>
        </p:txBody>
      </p:sp>
      <p:pic>
        <p:nvPicPr>
          <p:cNvPr id="4" name="Picture 3">
            <a:extLst>
              <a:ext uri="{FF2B5EF4-FFF2-40B4-BE49-F238E27FC236}">
                <a16:creationId xmlns:a16="http://schemas.microsoft.com/office/drawing/2014/main" id="{9F1ADDF2-928E-4DA6-A518-C3D840401985}"/>
              </a:ext>
            </a:extLst>
          </p:cNvPr>
          <p:cNvPicPr>
            <a:picLocks noChangeAspect="1"/>
          </p:cNvPicPr>
          <p:nvPr/>
        </p:nvPicPr>
        <p:blipFill>
          <a:blip r:embed="rId2"/>
          <a:stretch>
            <a:fillRect/>
          </a:stretch>
        </p:blipFill>
        <p:spPr>
          <a:xfrm>
            <a:off x="3797609" y="5943599"/>
            <a:ext cx="4596782" cy="756139"/>
          </a:xfrm>
          <a:prstGeom prst="rect">
            <a:avLst/>
          </a:prstGeom>
        </p:spPr>
      </p:pic>
      <p:sp>
        <p:nvSpPr>
          <p:cNvPr id="5" name="Slide Number Placeholder 1">
            <a:extLst>
              <a:ext uri="{FF2B5EF4-FFF2-40B4-BE49-F238E27FC236}">
                <a16:creationId xmlns:a16="http://schemas.microsoft.com/office/drawing/2014/main" id="{6EF04C8D-D312-4DF8-8633-9A1DA7D3D5BA}"/>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82</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012221991"/>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77CEF5-2421-45F0-9684-896A134D6EFD}"/>
              </a:ext>
            </a:extLst>
          </p:cNvPr>
          <p:cNvSpPr txBox="1"/>
          <p:nvPr/>
        </p:nvSpPr>
        <p:spPr>
          <a:xfrm>
            <a:off x="1042351" y="1811675"/>
            <a:ext cx="9510035" cy="2446824"/>
          </a:xfrm>
          <a:prstGeom prst="rect">
            <a:avLst/>
          </a:prstGeom>
          <a:noFill/>
        </p:spPr>
        <p:txBody>
          <a:bodyPr wrap="square" rtlCol="0">
            <a:spAutoFit/>
          </a:bodyPr>
          <a:lstStyle/>
          <a:p>
            <a:r>
              <a:rPr lang="en-US" sz="3200" b="1" dirty="0">
                <a:solidFill>
                  <a:srgbClr val="4472C4"/>
                </a:solidFill>
              </a:rPr>
              <a:t>Motion, Decision Item E: </a:t>
            </a:r>
          </a:p>
          <a:p>
            <a:endParaRPr lang="en-US" sz="3200" b="1" dirty="0">
              <a:solidFill>
                <a:srgbClr val="0070C0"/>
              </a:solidFill>
            </a:endParaRPr>
          </a:p>
          <a:p>
            <a:pPr lvl="0">
              <a:spcBef>
                <a:spcPts val="600"/>
              </a:spcBef>
              <a:tabLst>
                <a:tab pos="457200" algn="l"/>
              </a:tabLst>
              <a:defRPr/>
            </a:pPr>
            <a:r>
              <a:rPr lang="en-US" sz="2800" dirty="0"/>
              <a:t>That the Commission grant their final approval for the proposed Administrative Procedures for the New Chapter 300-4-13: (Re)Engage Alabama Grant Program.  </a:t>
            </a:r>
          </a:p>
        </p:txBody>
      </p:sp>
      <p:sp>
        <p:nvSpPr>
          <p:cNvPr id="4" name="Slide Number Placeholder 1">
            <a:extLst>
              <a:ext uri="{FF2B5EF4-FFF2-40B4-BE49-F238E27FC236}">
                <a16:creationId xmlns:a16="http://schemas.microsoft.com/office/drawing/2014/main" id="{34A65AA0-CA1F-4F88-8F30-936FDFD74840}"/>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83</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270504868"/>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0A33E-6447-439C-B851-6A40046C78C1}"/>
              </a:ext>
            </a:extLst>
          </p:cNvPr>
          <p:cNvSpPr>
            <a:spLocks noGrp="1"/>
          </p:cNvSpPr>
          <p:nvPr>
            <p:ph type="title"/>
          </p:nvPr>
        </p:nvSpPr>
        <p:spPr>
          <a:xfrm>
            <a:off x="127552" y="413749"/>
            <a:ext cx="11936896" cy="1325563"/>
          </a:xfrm>
        </p:spPr>
        <p:txBody>
          <a:bodyPr>
            <a:normAutofit fontScale="90000"/>
          </a:bodyPr>
          <a:lstStyle/>
          <a:p>
            <a:pPr marL="0" marR="0" lvl="0" indent="0" algn="ctr" defTabSz="914400" rtl="0" eaLnBrk="1" fontAlgn="auto" latinLnBrk="0" hangingPunct="1">
              <a:lnSpc>
                <a:spcPct val="100000"/>
              </a:lnSpc>
              <a:spcBef>
                <a:spcPct val="0"/>
              </a:spcBef>
              <a:spcAft>
                <a:spcPts val="0"/>
              </a:spcAft>
              <a:buClrTx/>
              <a:buSzTx/>
              <a:buFontTx/>
              <a:buNone/>
              <a:tabLst>
                <a:tab pos="688975" algn="l"/>
              </a:tabLst>
              <a:defRPr/>
            </a:pPr>
            <a:r>
              <a:rPr lang="en-US" sz="4000" b="1" dirty="0">
                <a:solidFill>
                  <a:srgbClr val="4472C4"/>
                </a:solidFill>
                <a:latin typeface="Calibri" panose="020F0502020204030204"/>
              </a:rPr>
              <a:t>F</a:t>
            </a:r>
            <a:r>
              <a:rPr kumimoji="0" lang="en-US" sz="4000" b="1" i="0" u="none" strike="noStrike" kern="1200" cap="none" spc="0" normalizeH="0" baseline="0" noProof="0" dirty="0">
                <a:ln>
                  <a:noFill/>
                </a:ln>
                <a:solidFill>
                  <a:srgbClr val="4472C4"/>
                </a:solidFill>
                <a:effectLst/>
                <a:uLnTx/>
                <a:uFillTx/>
                <a:latin typeface="Calibri" panose="020F0502020204030204"/>
                <a:ea typeface="+mj-ea"/>
                <a:cs typeface="+mj-cs"/>
              </a:rPr>
              <a:t>. Final Approval of Repeal and New Rule §300-2-1-.02</a:t>
            </a:r>
            <a:br>
              <a:rPr kumimoji="0" lang="en-US" sz="4000" b="1" i="0" u="none" strike="noStrike" kern="1200" cap="none" spc="0" normalizeH="0" baseline="0" noProof="0" dirty="0">
                <a:ln>
                  <a:noFill/>
                </a:ln>
                <a:solidFill>
                  <a:srgbClr val="4472C4"/>
                </a:solidFill>
                <a:effectLst/>
                <a:uLnTx/>
                <a:uFillTx/>
                <a:latin typeface="Calibri" panose="020F0502020204030204"/>
                <a:ea typeface="+mj-ea"/>
                <a:cs typeface="+mj-cs"/>
              </a:rPr>
            </a:br>
            <a:r>
              <a:rPr kumimoji="0" lang="en-US" sz="4000" b="1" i="0" u="none" strike="noStrike" kern="1200" cap="none" spc="0" normalizeH="0" baseline="0" noProof="0" dirty="0">
                <a:ln>
                  <a:noFill/>
                </a:ln>
                <a:solidFill>
                  <a:srgbClr val="4472C4"/>
                </a:solidFill>
                <a:effectLst/>
                <a:uLnTx/>
                <a:uFillTx/>
                <a:latin typeface="Calibri" panose="020F0502020204030204"/>
                <a:ea typeface="+mj-ea"/>
                <a:cs typeface="+mj-cs"/>
              </a:rPr>
              <a:t>within Administrative Procedures</a:t>
            </a:r>
            <a:br>
              <a:rPr kumimoji="0" lang="en-US" sz="4000" b="1" i="0" u="none" strike="noStrike" kern="1200" cap="none" spc="0" normalizeH="0" baseline="0" noProof="0" dirty="0">
                <a:ln>
                  <a:noFill/>
                </a:ln>
                <a:solidFill>
                  <a:srgbClr val="4472C4"/>
                </a:solidFill>
                <a:effectLst/>
                <a:uLnTx/>
                <a:uFillTx/>
                <a:latin typeface="Calibri" panose="020F0502020204030204"/>
                <a:ea typeface="+mj-ea"/>
                <a:cs typeface="+mj-cs"/>
              </a:rPr>
            </a:br>
            <a:r>
              <a:rPr kumimoji="0" lang="en-US" sz="4000" b="1" i="0" u="none" strike="noStrike" kern="1200" cap="none" spc="0" normalizeH="0" baseline="0" noProof="0" dirty="0">
                <a:ln>
                  <a:noFill/>
                </a:ln>
                <a:solidFill>
                  <a:srgbClr val="4472C4"/>
                </a:solidFill>
                <a:effectLst/>
                <a:uLnTx/>
                <a:uFillTx/>
                <a:latin typeface="Calibri" panose="020F0502020204030204"/>
                <a:ea typeface="+mj-ea"/>
                <a:cs typeface="+mj-cs"/>
              </a:rPr>
              <a:t>for Academic Program Review</a:t>
            </a:r>
          </a:p>
        </p:txBody>
      </p:sp>
      <p:sp>
        <p:nvSpPr>
          <p:cNvPr id="4" name="TextBox 3">
            <a:extLst>
              <a:ext uri="{FF2B5EF4-FFF2-40B4-BE49-F238E27FC236}">
                <a16:creationId xmlns:a16="http://schemas.microsoft.com/office/drawing/2014/main" id="{81873750-3EED-450F-AFA9-529FFDBFE4C1}"/>
              </a:ext>
            </a:extLst>
          </p:cNvPr>
          <p:cNvSpPr txBox="1"/>
          <p:nvPr/>
        </p:nvSpPr>
        <p:spPr>
          <a:xfrm>
            <a:off x="3047114" y="1937100"/>
            <a:ext cx="6097772" cy="584775"/>
          </a:xfrm>
          <a:prstGeom prst="rect">
            <a:avLst/>
          </a:prstGeom>
          <a:noFill/>
        </p:spPr>
        <p:txBody>
          <a:bodyPr wrap="square">
            <a:spAutoFit/>
          </a:bodyPr>
          <a:lstStyle/>
          <a:p>
            <a:pPr marL="228600" marR="0" lvl="0" indent="0" algn="ctr" defTabSz="457200" rtl="0" eaLnBrk="1" fontAlgn="auto" latinLnBrk="0" hangingPunct="1">
              <a:lnSpc>
                <a:spcPct val="100000"/>
              </a:lnSpc>
              <a:spcBef>
                <a:spcPts val="0"/>
              </a:spcBef>
              <a:spcAft>
                <a:spcPts val="0"/>
              </a:spcAft>
              <a:buClrTx/>
              <a:buSzTx/>
              <a:buFontTx/>
              <a:buNone/>
              <a:tabLst>
                <a:tab pos="27432" algn="l"/>
                <a:tab pos="-1731873600" algn="l"/>
                <a:tab pos="6542532" algn="r"/>
              </a:tabLst>
              <a:defRPr/>
            </a:pPr>
            <a:r>
              <a:rPr kumimoji="0" lang="en-US" sz="3200" b="0" i="1" u="none" strike="noStrike" kern="1400" cap="none" spc="0" normalizeH="0" baseline="0" noProof="0" dirty="0">
                <a:ln>
                  <a:noFill/>
                </a:ln>
                <a:solidFill>
                  <a:srgbClr val="4472C4"/>
                </a:solidFill>
                <a:effectLst/>
                <a:uLnTx/>
                <a:uFillTx/>
                <a:latin typeface="Calibri" panose="020F0502020204030204"/>
                <a:ea typeface="+mn-ea"/>
                <a:cs typeface="+mn-cs"/>
              </a:rPr>
              <a:t>Staff Presenter:  Dr. Robin McGill</a:t>
            </a:r>
          </a:p>
        </p:txBody>
      </p:sp>
      <p:pic>
        <p:nvPicPr>
          <p:cNvPr id="6" name="Picture 5">
            <a:extLst>
              <a:ext uri="{FF2B5EF4-FFF2-40B4-BE49-F238E27FC236}">
                <a16:creationId xmlns:a16="http://schemas.microsoft.com/office/drawing/2014/main" id="{8A3396D1-3E47-421F-9FD5-47D528E1455E}"/>
              </a:ext>
            </a:extLst>
          </p:cNvPr>
          <p:cNvPicPr>
            <a:picLocks noChangeAspect="1"/>
          </p:cNvPicPr>
          <p:nvPr/>
        </p:nvPicPr>
        <p:blipFill>
          <a:blip r:embed="rId2"/>
          <a:stretch>
            <a:fillRect/>
          </a:stretch>
        </p:blipFill>
        <p:spPr>
          <a:xfrm>
            <a:off x="4033444" y="3010246"/>
            <a:ext cx="4125113" cy="2743200"/>
          </a:xfrm>
          <a:prstGeom prst="rect">
            <a:avLst/>
          </a:prstGeom>
          <a:effectLst>
            <a:outerShdw blurRad="63500" sx="102000" sy="102000" algn="ctr" rotWithShape="0">
              <a:prstClr val="black">
                <a:alpha val="40000"/>
              </a:prstClr>
            </a:outerShdw>
          </a:effectLst>
        </p:spPr>
      </p:pic>
      <p:sp>
        <p:nvSpPr>
          <p:cNvPr id="5" name="Slide Number Placeholder 1">
            <a:extLst>
              <a:ext uri="{FF2B5EF4-FFF2-40B4-BE49-F238E27FC236}">
                <a16:creationId xmlns:a16="http://schemas.microsoft.com/office/drawing/2014/main" id="{A6BA38B1-5365-4F2A-8806-8E504B651A4E}"/>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84</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57996319"/>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524000" y="123088"/>
            <a:ext cx="9144000" cy="797471"/>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tab pos="688975" algn="l"/>
              </a:tabLst>
              <a:defRPr/>
            </a:pPr>
            <a:r>
              <a:rPr kumimoji="0" lang="en-US" sz="3600" b="1" i="0" u="none" strike="noStrike" kern="1200" cap="none" spc="0" normalizeH="0" baseline="0" noProof="0" dirty="0">
                <a:ln>
                  <a:noFill/>
                </a:ln>
                <a:solidFill>
                  <a:srgbClr val="4472C4"/>
                </a:solidFill>
                <a:effectLst/>
                <a:uLnTx/>
                <a:uFillTx/>
                <a:latin typeface="Calibri" panose="020F0502020204030204"/>
                <a:ea typeface="+mj-ea"/>
                <a:cs typeface="+mj-cs"/>
              </a:rPr>
              <a:t>Proposed New Rule §300-2-1-.02</a:t>
            </a:r>
          </a:p>
        </p:txBody>
      </p:sp>
      <p:sp>
        <p:nvSpPr>
          <p:cNvPr id="7" name="TextBox 6">
            <a:extLst>
              <a:ext uri="{FF2B5EF4-FFF2-40B4-BE49-F238E27FC236}">
                <a16:creationId xmlns:a16="http://schemas.microsoft.com/office/drawing/2014/main" id="{B33DE13F-3E65-4B36-A559-E3FB02AE6EDE}"/>
              </a:ext>
            </a:extLst>
          </p:cNvPr>
          <p:cNvSpPr txBox="1"/>
          <p:nvPr/>
        </p:nvSpPr>
        <p:spPr>
          <a:xfrm>
            <a:off x="567557" y="764422"/>
            <a:ext cx="11338303" cy="5940088"/>
          </a:xfrm>
          <a:prstGeom prst="rect">
            <a:avLst/>
          </a:prstGeom>
          <a:noFill/>
        </p:spPr>
        <p:txBody>
          <a:bodyPr wrap="square">
            <a:spAutoFit/>
          </a:bodyPr>
          <a:lstStyle/>
          <a:p>
            <a:pPr marL="0" marR="0" lvl="0" indent="0" algn="l" defTabSz="457200" rtl="0" eaLnBrk="1" fontAlgn="auto" latinLnBrk="0" hangingPunct="1">
              <a:lnSpc>
                <a:spcPct val="100000"/>
              </a:lnSpc>
              <a:spcBef>
                <a:spcPts val="1200"/>
              </a:spcBef>
              <a:spcAft>
                <a:spcPts val="0"/>
              </a:spcAft>
              <a:buClrTx/>
              <a:buSzTx/>
              <a:buFontTx/>
              <a:buNone/>
              <a:tabLst>
                <a:tab pos="1473200" algn="l"/>
              </a:tabLst>
              <a:defRPr/>
            </a:pPr>
            <a:r>
              <a:rPr kumimoji="0" lang="en-US" sz="2400" b="1" i="0" u="none" strike="noStrike" kern="0" cap="none" spc="0" normalizeH="0" baseline="0" noProof="0" dirty="0">
                <a:ln>
                  <a:noFill/>
                </a:ln>
                <a:solidFill>
                  <a:prstClr val="black"/>
                </a:solidFill>
                <a:effectLst/>
                <a:uLnTx/>
                <a:uFillTx/>
                <a:latin typeface="Calibri" panose="020F0502020204030204"/>
                <a:ea typeface="Courier New" panose="02070309020205020404" pitchFamily="49" charset="0"/>
                <a:cs typeface="+mn-cs"/>
              </a:rPr>
              <a:t>300-2-1-.02  </a:t>
            </a:r>
            <a:r>
              <a:rPr kumimoji="0" lang="en-US" sz="2400" b="1" i="0" u="sng" strike="noStrike" kern="0" cap="none" spc="0" normalizeH="0" baseline="0" noProof="0" dirty="0">
                <a:ln>
                  <a:noFill/>
                </a:ln>
                <a:solidFill>
                  <a:prstClr val="black"/>
                </a:solidFill>
                <a:effectLst/>
                <a:uLnTx/>
                <a:uFillTx/>
                <a:latin typeface="Calibri" panose="020F0502020204030204"/>
                <a:ea typeface="Courier New" panose="02070309020205020404" pitchFamily="49" charset="0"/>
                <a:cs typeface="+mn-cs"/>
              </a:rPr>
              <a:t>Review </a:t>
            </a:r>
            <a:r>
              <a:rPr kumimoji="0" lang="en-US" sz="2400" b="1" i="0" u="sng" strike="sngStrike" kern="0" cap="none" spc="0" normalizeH="0" baseline="0" noProof="0" dirty="0">
                <a:ln>
                  <a:noFill/>
                </a:ln>
                <a:solidFill>
                  <a:srgbClr val="FF0000"/>
                </a:solidFill>
                <a:effectLst/>
                <a:uLnTx/>
                <a:uFillTx/>
                <a:latin typeface="Calibri" panose="020F0502020204030204"/>
                <a:ea typeface="Courier New" panose="02070309020205020404" pitchFamily="49" charset="0"/>
                <a:cs typeface="+mn-cs"/>
              </a:rPr>
              <a:t>and Approval or Disapproval </a:t>
            </a:r>
            <a:r>
              <a:rPr kumimoji="0" lang="en-US" sz="2400" b="1" i="0" u="sng" kern="0" cap="none" spc="0" normalizeH="0" baseline="0" noProof="0" dirty="0">
                <a:ln>
                  <a:noFill/>
                </a:ln>
                <a:solidFill>
                  <a:srgbClr val="4472C4"/>
                </a:solidFill>
                <a:effectLst/>
                <a:uLnTx/>
                <a:uFillTx/>
                <a:latin typeface="Calibri" panose="020F0502020204030204"/>
                <a:ea typeface="Courier New" panose="02070309020205020404" pitchFamily="49" charset="0"/>
                <a:cs typeface="+mn-cs"/>
              </a:rPr>
              <a:t> </a:t>
            </a:r>
            <a:r>
              <a:rPr lang="en-US" sz="2400" b="1" u="sng" kern="0" dirty="0">
                <a:solidFill>
                  <a:srgbClr val="4472C4"/>
                </a:solidFill>
                <a:latin typeface="Calibri" panose="020F0502020204030204"/>
                <a:ea typeface="Courier New" panose="02070309020205020404" pitchFamily="49" charset="0"/>
              </a:rPr>
              <a:t>or Exemption from Review </a:t>
            </a:r>
            <a:r>
              <a:rPr kumimoji="0" lang="en-US" sz="2400" b="1" i="0" u="sng" strike="noStrike" kern="0" cap="none" spc="0" normalizeH="0" baseline="0" noProof="0" dirty="0">
                <a:ln>
                  <a:noFill/>
                </a:ln>
                <a:solidFill>
                  <a:prstClr val="black"/>
                </a:solidFill>
                <a:effectLst/>
                <a:uLnTx/>
                <a:uFillTx/>
                <a:latin typeface="Calibri" panose="020F0502020204030204"/>
                <a:ea typeface="Courier New" panose="02070309020205020404" pitchFamily="49" charset="0"/>
                <a:cs typeface="+mn-cs"/>
              </a:rPr>
              <a:t>of Proposed Postsecondary Course Offerings in Alabama By Non-Alabama Institutions Seeking State Authorization</a:t>
            </a:r>
            <a:endParaRPr kumimoji="0" lang="en-US" sz="2400" b="1" i="0" u="none" strike="noStrike" kern="0" cap="none" spc="0" normalizeH="0" baseline="0" noProof="0" dirty="0">
              <a:ln>
                <a:noFill/>
              </a:ln>
              <a:solidFill>
                <a:prstClr val="black"/>
              </a:solidFill>
              <a:effectLst/>
              <a:uLnTx/>
              <a:uFillTx/>
              <a:latin typeface="Calibri" panose="020F0502020204030204"/>
              <a:ea typeface="Courier New" panose="02070309020205020404" pitchFamily="49" charset="0"/>
              <a:cs typeface="+mn-cs"/>
            </a:endParaRPr>
          </a:p>
          <a:p>
            <a:pPr marL="0" marR="0" lvl="0" indent="0" algn="l" defTabSz="457200" rtl="0" eaLnBrk="1" fontAlgn="auto" latinLnBrk="0" hangingPunct="1">
              <a:lnSpc>
                <a:spcPts val="1225"/>
              </a:lnSpc>
              <a:spcBef>
                <a:spcPts val="0"/>
              </a:spcBef>
              <a:spcAft>
                <a:spcPts val="0"/>
              </a:spcAft>
              <a:buClrTx/>
              <a:buSzTx/>
              <a:buFontTx/>
              <a:buNone/>
              <a:tabLst/>
              <a:defRPr/>
            </a:pPr>
            <a:r>
              <a:rPr kumimoji="0" lang="en-US"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mn-cs"/>
              </a:rPr>
              <a:t> </a:t>
            </a:r>
            <a:endParaRPr kumimoji="0" lang="en-US" sz="16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Arial" panose="020B0604020202020204" pitchFamily="34" charset="0"/>
              </a:rPr>
              <a:t>Last Amended: 2018</a:t>
            </a:r>
            <a:endParaRPr kumimoji="0" lang="en-US" sz="24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Arial" panose="020B0604020202020204" pitchFamily="34" charset="0"/>
              </a:rPr>
              <a:t> </a:t>
            </a:r>
            <a:endParaRPr kumimoji="0" lang="en-US" sz="11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Arial" panose="020B0604020202020204" pitchFamily="34" charset="0"/>
              </a:rPr>
              <a:t>Synopsis of Section:</a:t>
            </a:r>
            <a:r>
              <a:rPr kumimoji="0" lang="en-US" sz="24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Arial" panose="020B0604020202020204" pitchFamily="34" charset="0"/>
              </a:rPr>
              <a:t> This section applies only to non-Alabama institutions seeking to offer postsecondary coursework to Alabama residents and does not apply to colleges or universities based in Alabama. It sets forth ACHE’s procedures for evaluating program offerings in tandem with the private school licensure process conducted by ACCS.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Arial" panose="020B0604020202020204" pitchFamily="34" charset="0"/>
              </a:rPr>
              <a:t>Summary of Recommended Changes: </a:t>
            </a:r>
            <a:endParaRPr kumimoji="0" lang="en-US" sz="24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Symbol" panose="05050102010706020507" pitchFamily="18" charset="2"/>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Arial" panose="020B0604020202020204" pitchFamily="34" charset="0"/>
              </a:rPr>
              <a:t>New rule is reorganized to improve clarity and show alignment with ACCS processes. </a:t>
            </a:r>
          </a:p>
          <a:p>
            <a:pPr marL="342900" marR="0" lvl="0" indent="-342900" algn="l" defTabSz="457200" rtl="0" eaLnBrk="1" fontAlgn="auto" latinLnBrk="0" hangingPunct="1">
              <a:lnSpc>
                <a:spcPct val="100000"/>
              </a:lnSpc>
              <a:spcBef>
                <a:spcPts val="0"/>
              </a:spcBef>
              <a:spcAft>
                <a:spcPts val="0"/>
              </a:spcAft>
              <a:buClrTx/>
              <a:buSzTx/>
              <a:buFont typeface="Symbol" panose="05050102010706020507" pitchFamily="18" charset="2"/>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Arial" panose="020B0604020202020204" pitchFamily="34" charset="0"/>
              </a:rPr>
              <a:t>New rule </a:t>
            </a:r>
            <a:r>
              <a:rPr lang="en-US" sz="2400" dirty="0">
                <a:solidFill>
                  <a:prstClr val="black"/>
                </a:solidFill>
                <a:latin typeface="Calibri" panose="020F0502020204030204"/>
                <a:ea typeface="Times New Roman" panose="02020603050405020304" pitchFamily="18" charset="0"/>
                <a:cs typeface="Arial" panose="020B0604020202020204" pitchFamily="34" charset="0"/>
              </a:rPr>
              <a:t>updates title and includes </a:t>
            </a:r>
            <a:r>
              <a:rPr kumimoji="0" lang="en-US" sz="24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Arial" panose="020B0604020202020204" pitchFamily="34" charset="0"/>
              </a:rPr>
              <a:t>additional definitions to improve clarity.   </a:t>
            </a:r>
          </a:p>
          <a:p>
            <a:endParaRPr kumimoji="0" lang="en-US" sz="1200" b="1" i="0" u="none" strike="noStrike" kern="1200" cap="none" spc="0" normalizeH="0" baseline="0" noProof="0" dirty="0">
              <a:ln>
                <a:noFill/>
              </a:ln>
              <a:solidFill>
                <a:prstClr val="black"/>
              </a:solidFill>
              <a:effectLst/>
              <a:uLnTx/>
              <a:uFillTx/>
              <a:ea typeface="Times New Roman" panose="02020603050405020304" pitchFamily="18" charset="0"/>
              <a:cs typeface="Arial" panose="020B0604020202020204" pitchFamily="34" charset="0"/>
            </a:endParaRPr>
          </a:p>
          <a:p>
            <a:r>
              <a:rPr kumimoji="0" lang="en-US" sz="2400" b="1" i="0" u="none" strike="noStrike" kern="1200" cap="none" spc="0" normalizeH="0" baseline="0" noProof="0" dirty="0">
                <a:ln>
                  <a:noFill/>
                </a:ln>
                <a:solidFill>
                  <a:prstClr val="black"/>
                </a:solidFill>
                <a:effectLst/>
                <a:uLnTx/>
                <a:uFillTx/>
                <a:ea typeface="Times New Roman" panose="02020603050405020304" pitchFamily="18" charset="0"/>
                <a:cs typeface="Arial" panose="020B0604020202020204" pitchFamily="34" charset="0"/>
              </a:rPr>
              <a:t>Summary of Stakeholder Input: </a:t>
            </a:r>
            <a:endParaRPr kumimoji="0" lang="en-US" sz="2400" b="0" i="0" u="none" strike="noStrike" kern="1200" cap="none" spc="0" normalizeH="0" baseline="0" noProof="0" dirty="0">
              <a:ln>
                <a:noFill/>
              </a:ln>
              <a:solidFill>
                <a:prstClr val="black"/>
              </a:solidFill>
              <a:effectLst/>
              <a:uLnTx/>
              <a:uFillTx/>
              <a:ea typeface="Times New Roman" panose="02020603050405020304" pitchFamily="18" charset="0"/>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Symbol" panose="05050102010706020507" pitchFamily="18" charset="2"/>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Arial" panose="020B0604020202020204" pitchFamily="34" charset="0"/>
              </a:rPr>
              <a:t>Proposed new rule shared with ACCS and with registered non-Alabama institutions.</a:t>
            </a:r>
          </a:p>
          <a:p>
            <a:pPr marL="342900" marR="0" lvl="0" indent="-342900" algn="l" defTabSz="457200" rtl="0" eaLnBrk="1" fontAlgn="auto" latinLnBrk="0" hangingPunct="1">
              <a:lnSpc>
                <a:spcPct val="100000"/>
              </a:lnSpc>
              <a:spcBef>
                <a:spcPts val="0"/>
              </a:spcBef>
              <a:spcAft>
                <a:spcPts val="0"/>
              </a:spcAft>
              <a:buClrTx/>
              <a:buSzTx/>
              <a:buFont typeface="Symbol" panose="05050102010706020507" pitchFamily="18" charset="2"/>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Arial" panose="020B0604020202020204" pitchFamily="34" charset="0"/>
              </a:rPr>
              <a:t>Published to </a:t>
            </a:r>
            <a:r>
              <a:rPr kumimoji="0" lang="en-US" sz="2400" b="0" i="1"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Arial" panose="020B0604020202020204" pitchFamily="34" charset="0"/>
              </a:rPr>
              <a:t>Alabama Administrative Monthly </a:t>
            </a:r>
            <a:r>
              <a:rPr lang="en-US" sz="2400" dirty="0">
                <a:solidFill>
                  <a:prstClr val="black"/>
                </a:solidFill>
                <a:latin typeface="Calibri" panose="020F0502020204030204"/>
                <a:ea typeface="Times New Roman" panose="02020603050405020304" pitchFamily="18" charset="0"/>
                <a:cs typeface="Arial" panose="020B0604020202020204" pitchFamily="34" charset="0"/>
              </a:rPr>
              <a:t>in September </a:t>
            </a:r>
            <a:r>
              <a:rPr lang="en-US" sz="2400" b="1" dirty="0">
                <a:solidFill>
                  <a:srgbClr val="FF0000"/>
                </a:solidFill>
                <a:latin typeface="Calibri" panose="020F0502020204030204"/>
                <a:ea typeface="Times New Roman" panose="02020603050405020304" pitchFamily="18" charset="0"/>
                <a:cs typeface="Arial" panose="020B0604020202020204" pitchFamily="34" charset="0"/>
                <a:sym typeface="Wingdings" panose="05000000000000000000" pitchFamily="2" charset="2"/>
              </a:rPr>
              <a:t> N</a:t>
            </a:r>
            <a:r>
              <a:rPr lang="en-US" sz="2400" b="1" dirty="0">
                <a:solidFill>
                  <a:srgbClr val="FF0000"/>
                </a:solidFill>
                <a:latin typeface="Calibri" panose="020F0502020204030204"/>
                <a:ea typeface="Times New Roman" panose="02020603050405020304" pitchFamily="18" charset="0"/>
                <a:cs typeface="Arial" panose="020B0604020202020204" pitchFamily="34" charset="0"/>
              </a:rPr>
              <a:t>o comments received</a:t>
            </a:r>
            <a:endParaRPr kumimoji="0" lang="en-US" sz="2400" b="1" i="1" u="none" strike="noStrike" kern="1200" cap="none" spc="0" normalizeH="0" baseline="0" noProof="0" dirty="0">
              <a:ln>
                <a:noFill/>
              </a:ln>
              <a:solidFill>
                <a:srgbClr val="FF0000"/>
              </a:solidFill>
              <a:effectLst/>
              <a:uLnTx/>
              <a:uFillTx/>
              <a:latin typeface="Calibri" panose="020F0502020204030204"/>
              <a:ea typeface="Times New Roman" panose="02020603050405020304" pitchFamily="18" charset="0"/>
              <a:cs typeface="Arial" panose="020B0604020202020204" pitchFamily="34" charset="0"/>
            </a:endParaRPr>
          </a:p>
        </p:txBody>
      </p:sp>
      <p:sp>
        <p:nvSpPr>
          <p:cNvPr id="5" name="Slide Number Placeholder 1">
            <a:extLst>
              <a:ext uri="{FF2B5EF4-FFF2-40B4-BE49-F238E27FC236}">
                <a16:creationId xmlns:a16="http://schemas.microsoft.com/office/drawing/2014/main" id="{B9F09C14-BE63-48FE-A564-3AB067318147}"/>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85</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892375160"/>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77CEF5-2421-45F0-9684-896A134D6EFD}"/>
              </a:ext>
            </a:extLst>
          </p:cNvPr>
          <p:cNvSpPr txBox="1"/>
          <p:nvPr/>
        </p:nvSpPr>
        <p:spPr>
          <a:xfrm>
            <a:off x="1234912" y="1868236"/>
            <a:ext cx="9254412" cy="2446824"/>
          </a:xfrm>
          <a:prstGeom prst="rect">
            <a:avLst/>
          </a:prstGeom>
          <a:noFill/>
        </p:spPr>
        <p:txBody>
          <a:bodyPr wrap="square" rtlCol="0">
            <a:spAutoFit/>
          </a:bodyPr>
          <a:lstStyle/>
          <a:p>
            <a:r>
              <a:rPr lang="en-US" sz="3200" b="1" dirty="0">
                <a:solidFill>
                  <a:srgbClr val="4472C4"/>
                </a:solidFill>
              </a:rPr>
              <a:t>Motion, Decision Item F: </a:t>
            </a:r>
          </a:p>
          <a:p>
            <a:endParaRPr lang="en-US" sz="3200" b="1" dirty="0">
              <a:solidFill>
                <a:srgbClr val="0070C0"/>
              </a:solidFill>
            </a:endParaRPr>
          </a:p>
          <a:p>
            <a:pPr lvl="0">
              <a:spcBef>
                <a:spcPts val="600"/>
              </a:spcBef>
              <a:tabLst>
                <a:tab pos="457200" algn="l"/>
              </a:tabLst>
              <a:defRPr/>
            </a:pPr>
            <a:r>
              <a:rPr lang="en-US" sz="2800" dirty="0"/>
              <a:t>That the Commission give final approval to the Repeal and New Rule §300-2-1.02 within Administrative Procedures for Academic Program Review.  </a:t>
            </a:r>
          </a:p>
        </p:txBody>
      </p:sp>
      <p:sp>
        <p:nvSpPr>
          <p:cNvPr id="4" name="Slide Number Placeholder 1">
            <a:extLst>
              <a:ext uri="{FF2B5EF4-FFF2-40B4-BE49-F238E27FC236}">
                <a16:creationId xmlns:a16="http://schemas.microsoft.com/office/drawing/2014/main" id="{F59269F3-3EA5-40A1-B195-9BA80BA3E79D}"/>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86</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235002266"/>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0A33E-6447-439C-B851-6A40046C78C1}"/>
              </a:ext>
            </a:extLst>
          </p:cNvPr>
          <p:cNvSpPr>
            <a:spLocks noGrp="1"/>
          </p:cNvSpPr>
          <p:nvPr>
            <p:ph type="title"/>
          </p:nvPr>
        </p:nvSpPr>
        <p:spPr>
          <a:xfrm>
            <a:off x="563480" y="153630"/>
            <a:ext cx="11065040" cy="1325563"/>
          </a:xfrm>
        </p:spPr>
        <p:txBody>
          <a:bodyPr>
            <a:normAutofit fontScale="90000"/>
          </a:bodyPr>
          <a:lstStyle/>
          <a:p>
            <a:pPr lvl="0" algn="ctr">
              <a:lnSpc>
                <a:spcPct val="100000"/>
              </a:lnSpc>
              <a:tabLst>
                <a:tab pos="688975" algn="l"/>
              </a:tabLst>
              <a:defRPr/>
            </a:pPr>
            <a:r>
              <a:rPr kumimoji="0" lang="en-US" sz="4000" b="1" i="0" u="none" strike="noStrike" kern="1200" cap="none" spc="0" normalizeH="0" baseline="0" noProof="0" dirty="0">
                <a:ln>
                  <a:noFill/>
                </a:ln>
                <a:solidFill>
                  <a:srgbClr val="4472C4"/>
                </a:solidFill>
                <a:effectLst/>
                <a:uLnTx/>
                <a:uFillTx/>
                <a:latin typeface="Calibri" panose="020F0502020204030204"/>
                <a:ea typeface="+mj-ea"/>
                <a:cs typeface="+mj-cs"/>
              </a:rPr>
              <a:t>G. Final Approval of </a:t>
            </a:r>
            <a:r>
              <a:rPr lang="en-US" sz="4000" b="1" dirty="0">
                <a:solidFill>
                  <a:srgbClr val="4472C4"/>
                </a:solidFill>
                <a:latin typeface="Calibri" panose="020F0502020204030204"/>
              </a:rPr>
              <a:t>Amendments for</a:t>
            </a:r>
            <a:r>
              <a:rPr kumimoji="0" lang="en-US" sz="4000" b="1" i="0" u="none" strike="noStrike" kern="1200" cap="none" spc="0" normalizeH="0" baseline="0" noProof="0" dirty="0">
                <a:ln>
                  <a:noFill/>
                </a:ln>
                <a:solidFill>
                  <a:srgbClr val="4472C4"/>
                </a:solidFill>
                <a:effectLst/>
                <a:uLnTx/>
                <a:uFillTx/>
                <a:latin typeface="Calibri" panose="020F0502020204030204"/>
                <a:ea typeface="+mj-ea"/>
                <a:cs typeface="+mj-cs"/>
              </a:rPr>
              <a:t> </a:t>
            </a:r>
            <a:r>
              <a:rPr lang="en-US" sz="4000" b="1" dirty="0">
                <a:solidFill>
                  <a:srgbClr val="4472C4"/>
                </a:solidFill>
                <a:latin typeface="Calibri" panose="020F0502020204030204"/>
              </a:rPr>
              <a:t>§300-2-1-.10 </a:t>
            </a:r>
            <a:r>
              <a:rPr kumimoji="0" lang="en-US" sz="4000" b="1" i="0" u="none" strike="noStrike" kern="1200" cap="none" spc="0" normalizeH="0" baseline="0" noProof="0" dirty="0">
                <a:ln>
                  <a:noFill/>
                </a:ln>
                <a:solidFill>
                  <a:srgbClr val="4472C4"/>
                </a:solidFill>
                <a:effectLst/>
                <a:uLnTx/>
                <a:uFillTx/>
                <a:latin typeface="Calibri" panose="020F0502020204030204"/>
                <a:ea typeface="+mj-ea"/>
                <a:cs typeface="+mj-cs"/>
              </a:rPr>
              <a:t> Administrative Procedures for Academic Program Review</a:t>
            </a:r>
          </a:p>
        </p:txBody>
      </p:sp>
      <p:sp>
        <p:nvSpPr>
          <p:cNvPr id="4" name="TextBox 3">
            <a:extLst>
              <a:ext uri="{FF2B5EF4-FFF2-40B4-BE49-F238E27FC236}">
                <a16:creationId xmlns:a16="http://schemas.microsoft.com/office/drawing/2014/main" id="{81873750-3EED-450F-AFA9-529FFDBFE4C1}"/>
              </a:ext>
            </a:extLst>
          </p:cNvPr>
          <p:cNvSpPr txBox="1"/>
          <p:nvPr/>
        </p:nvSpPr>
        <p:spPr>
          <a:xfrm>
            <a:off x="3047113" y="1623048"/>
            <a:ext cx="6097772" cy="584775"/>
          </a:xfrm>
          <a:prstGeom prst="rect">
            <a:avLst/>
          </a:prstGeom>
          <a:noFill/>
        </p:spPr>
        <p:txBody>
          <a:bodyPr wrap="square">
            <a:spAutoFit/>
          </a:bodyPr>
          <a:lstStyle/>
          <a:p>
            <a:pPr marL="228600" marR="0" lvl="0" indent="0" algn="ctr" defTabSz="457200" rtl="0" eaLnBrk="1" fontAlgn="auto" latinLnBrk="0" hangingPunct="1">
              <a:lnSpc>
                <a:spcPct val="100000"/>
              </a:lnSpc>
              <a:spcBef>
                <a:spcPts val="0"/>
              </a:spcBef>
              <a:spcAft>
                <a:spcPts val="0"/>
              </a:spcAft>
              <a:buClrTx/>
              <a:buSzTx/>
              <a:buFontTx/>
              <a:buNone/>
              <a:tabLst>
                <a:tab pos="27432" algn="l"/>
                <a:tab pos="-1731873600" algn="l"/>
                <a:tab pos="6542532" algn="r"/>
              </a:tabLst>
              <a:defRPr/>
            </a:pPr>
            <a:r>
              <a:rPr kumimoji="0" lang="en-US" sz="3200" b="0" i="1" u="none" strike="noStrike" kern="1400" cap="none" spc="0" normalizeH="0" baseline="0" noProof="0" dirty="0">
                <a:ln>
                  <a:noFill/>
                </a:ln>
                <a:solidFill>
                  <a:srgbClr val="4472C4"/>
                </a:solidFill>
                <a:effectLst/>
                <a:uLnTx/>
                <a:uFillTx/>
                <a:latin typeface="Calibri" panose="020F0502020204030204"/>
                <a:ea typeface="+mn-ea"/>
                <a:cs typeface="+mn-cs"/>
              </a:rPr>
              <a:t>Staff Presenter:  Dr. Robin McGill</a:t>
            </a:r>
          </a:p>
        </p:txBody>
      </p:sp>
      <p:pic>
        <p:nvPicPr>
          <p:cNvPr id="6" name="Picture 5">
            <a:extLst>
              <a:ext uri="{FF2B5EF4-FFF2-40B4-BE49-F238E27FC236}">
                <a16:creationId xmlns:a16="http://schemas.microsoft.com/office/drawing/2014/main" id="{AAE83B6D-B365-47CC-9397-F8BF28881571}"/>
              </a:ext>
            </a:extLst>
          </p:cNvPr>
          <p:cNvPicPr>
            <a:picLocks noChangeAspect="1"/>
          </p:cNvPicPr>
          <p:nvPr/>
        </p:nvPicPr>
        <p:blipFill>
          <a:blip r:embed="rId2"/>
          <a:stretch>
            <a:fillRect/>
          </a:stretch>
        </p:blipFill>
        <p:spPr>
          <a:xfrm>
            <a:off x="3819145" y="2727998"/>
            <a:ext cx="4553711" cy="2743200"/>
          </a:xfrm>
          <a:prstGeom prst="rect">
            <a:avLst/>
          </a:prstGeom>
          <a:effectLst>
            <a:outerShdw blurRad="63500" sx="102000" sy="102000" algn="ctr" rotWithShape="0">
              <a:prstClr val="black">
                <a:alpha val="40000"/>
              </a:prstClr>
            </a:outerShdw>
          </a:effectLst>
        </p:spPr>
      </p:pic>
      <p:sp>
        <p:nvSpPr>
          <p:cNvPr id="5" name="Slide Number Placeholder 1">
            <a:extLst>
              <a:ext uri="{FF2B5EF4-FFF2-40B4-BE49-F238E27FC236}">
                <a16:creationId xmlns:a16="http://schemas.microsoft.com/office/drawing/2014/main" id="{1AC77CFA-D7C2-4498-8457-488C007BE999}"/>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87</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291147513"/>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447071" y="-52832"/>
            <a:ext cx="9144000" cy="11430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tab pos="688975" algn="l"/>
              </a:tabLst>
              <a:defRPr/>
            </a:pPr>
            <a:r>
              <a:rPr kumimoji="0" lang="en-US" sz="3600" b="1" i="0" u="none" strike="noStrike" kern="1200" cap="none" spc="0" normalizeH="0" baseline="0" noProof="0" dirty="0">
                <a:ln>
                  <a:noFill/>
                </a:ln>
                <a:solidFill>
                  <a:srgbClr val="4472C4"/>
                </a:solidFill>
                <a:effectLst/>
                <a:uLnTx/>
                <a:uFillTx/>
                <a:latin typeface="Calibri" panose="020F0502020204030204"/>
                <a:ea typeface="+mj-ea"/>
                <a:cs typeface="+mj-cs"/>
              </a:rPr>
              <a:t>Proposed Amendments to §300-2-1-.</a:t>
            </a:r>
            <a:r>
              <a:rPr lang="en-US" sz="3600" b="1" dirty="0">
                <a:solidFill>
                  <a:srgbClr val="4472C4"/>
                </a:solidFill>
                <a:latin typeface="Calibri" panose="020F0502020204030204"/>
              </a:rPr>
              <a:t>10</a:t>
            </a:r>
            <a:endParaRPr kumimoji="0" lang="en-US" sz="3600" b="1" i="0" u="none" strike="noStrike" kern="1200" cap="none" spc="0" normalizeH="0" baseline="0" noProof="0" dirty="0">
              <a:ln>
                <a:noFill/>
              </a:ln>
              <a:solidFill>
                <a:srgbClr val="4472C4"/>
              </a:solidFill>
              <a:effectLst/>
              <a:uLnTx/>
              <a:uFillTx/>
              <a:latin typeface="Calibri" panose="020F0502020204030204"/>
              <a:ea typeface="+mj-ea"/>
              <a:cs typeface="+mj-cs"/>
            </a:endParaRPr>
          </a:p>
        </p:txBody>
      </p:sp>
      <p:sp>
        <p:nvSpPr>
          <p:cNvPr id="7" name="TextBox 6">
            <a:extLst>
              <a:ext uri="{FF2B5EF4-FFF2-40B4-BE49-F238E27FC236}">
                <a16:creationId xmlns:a16="http://schemas.microsoft.com/office/drawing/2014/main" id="{44FC54D0-983E-40FB-A366-A8EEFC64B692}"/>
              </a:ext>
            </a:extLst>
          </p:cNvPr>
          <p:cNvSpPr txBox="1"/>
          <p:nvPr/>
        </p:nvSpPr>
        <p:spPr>
          <a:xfrm>
            <a:off x="578068" y="764977"/>
            <a:ext cx="11374446" cy="6401753"/>
          </a:xfrm>
          <a:prstGeom prst="rect">
            <a:avLst/>
          </a:prstGeom>
          <a:noFill/>
        </p:spPr>
        <p:txBody>
          <a:bodyPr wrap="square">
            <a:spAutoFit/>
          </a:bodyPr>
          <a:lstStyle/>
          <a:p>
            <a:pPr marL="0" marR="0">
              <a:lnSpc>
                <a:spcPct val="100000"/>
              </a:lnSpc>
              <a:spcBef>
                <a:spcPts val="1130"/>
              </a:spcBef>
              <a:spcAft>
                <a:spcPts val="0"/>
              </a:spcAft>
              <a:tabLst>
                <a:tab pos="1473200" algn="l"/>
              </a:tabLst>
            </a:pPr>
            <a:r>
              <a:rPr lang="en-US" sz="2400" b="1" kern="0" dirty="0">
                <a:effectLst/>
                <a:ea typeface="Courier New" panose="02070309020205020404" pitchFamily="49" charset="0"/>
              </a:rPr>
              <a:t>300-2-1-.10	  </a:t>
            </a:r>
            <a:r>
              <a:rPr lang="en-US" sz="2400" b="1" u="sng" kern="0" dirty="0">
                <a:effectLst/>
                <a:ea typeface="Courier New" panose="02070309020205020404" pitchFamily="49" charset="0"/>
              </a:rPr>
              <a:t>Distance Education</a:t>
            </a:r>
            <a:endParaRPr lang="en-US" sz="2400" b="1" kern="0" dirty="0">
              <a:effectLst/>
              <a:ea typeface="Courier New" panose="02070309020205020404" pitchFamily="49" charset="0"/>
            </a:endParaRPr>
          </a:p>
          <a:p>
            <a:pPr marL="0" marR="0" indent="0">
              <a:lnSpc>
                <a:spcPts val="1225"/>
              </a:lnSpc>
              <a:spcBef>
                <a:spcPts val="0"/>
              </a:spcBef>
              <a:spcAft>
                <a:spcPts val="0"/>
              </a:spcAft>
            </a:pPr>
            <a:r>
              <a:rPr lang="en-US" sz="2400" b="1" dirty="0">
                <a:effectLst/>
                <a:ea typeface="Times New Roman" panose="02020603050405020304" pitchFamily="18" charset="0"/>
              </a:rPr>
              <a:t> </a:t>
            </a:r>
            <a:endParaRPr lang="en-US" sz="2400" dirty="0">
              <a:effectLst/>
              <a:ea typeface="Times New Roman" panose="02020603050405020304" pitchFamily="18" charset="0"/>
            </a:endParaRPr>
          </a:p>
          <a:p>
            <a:pPr marL="0" marR="0" indent="0">
              <a:spcBef>
                <a:spcPts val="0"/>
              </a:spcBef>
              <a:spcAft>
                <a:spcPts val="0"/>
              </a:spcAft>
            </a:pPr>
            <a:r>
              <a:rPr lang="en-US" sz="2400" b="1" dirty="0">
                <a:effectLst/>
                <a:ea typeface="Times New Roman" panose="02020603050405020304" pitchFamily="18" charset="0"/>
                <a:cs typeface="Arial" panose="020B0604020202020204" pitchFamily="34" charset="0"/>
              </a:rPr>
              <a:t>Adopted: 2007, Last Amended: 2018</a:t>
            </a:r>
            <a:endParaRPr lang="en-US" sz="2400" dirty="0">
              <a:effectLst/>
              <a:ea typeface="Times New Roman" panose="02020603050405020304" pitchFamily="18" charset="0"/>
              <a:cs typeface="Arial" panose="020B0604020202020204" pitchFamily="34" charset="0"/>
            </a:endParaRPr>
          </a:p>
          <a:p>
            <a:pPr marL="0" marR="0" indent="0">
              <a:spcBef>
                <a:spcPts val="0"/>
              </a:spcBef>
              <a:spcAft>
                <a:spcPts val="0"/>
              </a:spcAft>
            </a:pPr>
            <a:r>
              <a:rPr lang="en-US" sz="1200" b="1" dirty="0">
                <a:effectLst/>
                <a:ea typeface="Times New Roman" panose="02020603050405020304" pitchFamily="18" charset="0"/>
                <a:cs typeface="Arial" panose="020B0604020202020204" pitchFamily="34" charset="0"/>
              </a:rPr>
              <a:t> </a:t>
            </a:r>
            <a:endParaRPr lang="en-US" sz="1200" dirty="0">
              <a:effectLst/>
              <a:ea typeface="Times New Roman" panose="02020603050405020304" pitchFamily="18" charset="0"/>
              <a:cs typeface="Arial" panose="020B0604020202020204" pitchFamily="34" charset="0"/>
            </a:endParaRPr>
          </a:p>
          <a:p>
            <a:pPr marL="0" marR="0" indent="0">
              <a:spcBef>
                <a:spcPts val="0"/>
              </a:spcBef>
              <a:spcAft>
                <a:spcPts val="0"/>
              </a:spcAft>
            </a:pPr>
            <a:r>
              <a:rPr lang="en-US" sz="2400" b="1" dirty="0">
                <a:effectLst/>
                <a:ea typeface="Times New Roman" panose="02020603050405020304" pitchFamily="18" charset="0"/>
                <a:cs typeface="Arial" panose="020B0604020202020204" pitchFamily="34" charset="0"/>
              </a:rPr>
              <a:t>Synopsis of Section</a:t>
            </a:r>
            <a:r>
              <a:rPr lang="en-US" sz="2400" dirty="0">
                <a:effectLst/>
                <a:ea typeface="Times New Roman" panose="02020603050405020304" pitchFamily="18" charset="0"/>
                <a:cs typeface="Arial" panose="020B0604020202020204" pitchFamily="34" charset="0"/>
              </a:rPr>
              <a:t>: The section defines distance education and sets forth the requirements for public institutions to offer distance education programs. The 2018 amendment did not update the text of the rule, but only changed its placement in the Administrative Code.</a:t>
            </a:r>
          </a:p>
          <a:p>
            <a:pPr marL="0" marR="0" indent="0">
              <a:spcBef>
                <a:spcPts val="0"/>
              </a:spcBef>
              <a:spcAft>
                <a:spcPts val="0"/>
              </a:spcAft>
            </a:pPr>
            <a:r>
              <a:rPr lang="en-US" sz="1200" dirty="0">
                <a:effectLst/>
                <a:ea typeface="Times New Roman" panose="02020603050405020304" pitchFamily="18" charset="0"/>
                <a:cs typeface="Arial" panose="020B0604020202020204" pitchFamily="34" charset="0"/>
              </a:rPr>
              <a:t> </a:t>
            </a:r>
          </a:p>
          <a:p>
            <a:pPr marL="0" marR="0" indent="0">
              <a:spcBef>
                <a:spcPts val="0"/>
              </a:spcBef>
              <a:spcAft>
                <a:spcPts val="0"/>
              </a:spcAft>
            </a:pPr>
            <a:r>
              <a:rPr lang="en-US" sz="2400" b="1" dirty="0">
                <a:effectLst/>
                <a:ea typeface="Times New Roman" panose="02020603050405020304" pitchFamily="18" charset="0"/>
                <a:cs typeface="Arial" panose="020B0604020202020204" pitchFamily="34" charset="0"/>
              </a:rPr>
              <a:t>Summary of Recommended Changes: </a:t>
            </a:r>
            <a:endParaRPr lang="en-US" sz="2400" dirty="0">
              <a:effectLst/>
              <a:ea typeface="Times New Roman" panose="02020603050405020304" pitchFamily="18" charset="0"/>
              <a:cs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2400" dirty="0">
                <a:cs typeface="Arial" panose="020B0604020202020204" pitchFamily="34" charset="0"/>
              </a:rPr>
              <a:t>The proposed amendments provide clarity through the addition of sections on purpose, Commission responsibility, and scope. </a:t>
            </a:r>
          </a:p>
          <a:p>
            <a:pPr marL="342900" marR="0" lvl="0" indent="-342900">
              <a:spcBef>
                <a:spcPts val="0"/>
              </a:spcBef>
              <a:spcAft>
                <a:spcPts val="0"/>
              </a:spcAft>
              <a:buFont typeface="Symbol" panose="05050102010706020507" pitchFamily="18" charset="2"/>
              <a:buChar char=""/>
            </a:pPr>
            <a:r>
              <a:rPr lang="en-US" sz="2400" dirty="0">
                <a:cs typeface="Arial" panose="020B0604020202020204" pitchFamily="34" charset="0"/>
              </a:rPr>
              <a:t>Since receiving preliminary approval, there has been one change to the definition of “delivery modality” to mirror definitions that appear in the proposed §300-2-1-.06.  </a:t>
            </a:r>
          </a:p>
          <a:p>
            <a:endParaRPr kumimoji="0" lang="en-US" sz="1200" b="1" i="0" u="none" strike="noStrike" kern="1200" cap="none" spc="0" normalizeH="0" baseline="0" noProof="0" dirty="0">
              <a:ln>
                <a:noFill/>
              </a:ln>
              <a:solidFill>
                <a:prstClr val="black"/>
              </a:solidFill>
              <a:effectLst/>
              <a:uLnTx/>
              <a:uFillTx/>
              <a:ea typeface="Times New Roman" panose="02020603050405020304" pitchFamily="18" charset="0"/>
              <a:cs typeface="Arial" panose="020B0604020202020204" pitchFamily="34" charset="0"/>
            </a:endParaRPr>
          </a:p>
          <a:p>
            <a:r>
              <a:rPr kumimoji="0" lang="en-US" sz="2400" b="1" i="0" u="none" strike="noStrike" kern="1200" cap="none" spc="0" normalizeH="0" baseline="0" noProof="0" dirty="0">
                <a:ln>
                  <a:noFill/>
                </a:ln>
                <a:solidFill>
                  <a:prstClr val="black"/>
                </a:solidFill>
                <a:effectLst/>
                <a:uLnTx/>
                <a:uFillTx/>
                <a:ea typeface="Times New Roman" panose="02020603050405020304" pitchFamily="18" charset="0"/>
                <a:cs typeface="Arial" panose="020B0604020202020204" pitchFamily="34" charset="0"/>
              </a:rPr>
              <a:t>Summary of Stakeholder Input: </a:t>
            </a:r>
            <a:endParaRPr kumimoji="0" lang="en-US" sz="2400" b="0" i="0" u="none" strike="noStrike" kern="1200" cap="none" spc="0" normalizeH="0" baseline="0" noProof="0" dirty="0">
              <a:ln>
                <a:noFill/>
              </a:ln>
              <a:solidFill>
                <a:prstClr val="black"/>
              </a:solidFill>
              <a:effectLst/>
              <a:uLnTx/>
              <a:uFillTx/>
              <a:ea typeface="Times New Roman" panose="02020603050405020304" pitchFamily="18" charset="0"/>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Symbol" panose="05050102010706020507" pitchFamily="18" charset="2"/>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Arial" panose="020B0604020202020204" pitchFamily="34" charset="0"/>
              </a:rPr>
              <a:t>Proposed new rule shared with State Reciprocity Committee and AL-SARA institutions.</a:t>
            </a:r>
          </a:p>
          <a:p>
            <a:pPr marL="342900" marR="0" lvl="0" indent="-342900" algn="l" defTabSz="457200" rtl="0" eaLnBrk="1" fontAlgn="auto" latinLnBrk="0" hangingPunct="1">
              <a:lnSpc>
                <a:spcPct val="100000"/>
              </a:lnSpc>
              <a:spcBef>
                <a:spcPts val="0"/>
              </a:spcBef>
              <a:spcAft>
                <a:spcPts val="0"/>
              </a:spcAft>
              <a:buClrTx/>
              <a:buSzTx/>
              <a:buFont typeface="Symbol" panose="05050102010706020507" pitchFamily="18" charset="2"/>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Arial" panose="020B0604020202020204" pitchFamily="34" charset="0"/>
              </a:rPr>
              <a:t>Published to </a:t>
            </a:r>
            <a:r>
              <a:rPr kumimoji="0" lang="en-US" sz="2400" b="0" i="1"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Arial" panose="020B0604020202020204" pitchFamily="34" charset="0"/>
              </a:rPr>
              <a:t>Alabama Administrative Monthly </a:t>
            </a:r>
            <a:r>
              <a:rPr lang="en-US" sz="2400" dirty="0">
                <a:solidFill>
                  <a:prstClr val="black"/>
                </a:solidFill>
                <a:latin typeface="Calibri" panose="020F0502020204030204"/>
                <a:ea typeface="Times New Roman" panose="02020603050405020304" pitchFamily="18" charset="0"/>
                <a:cs typeface="Arial" panose="020B0604020202020204" pitchFamily="34" charset="0"/>
              </a:rPr>
              <a:t>in September </a:t>
            </a:r>
            <a:r>
              <a:rPr lang="en-US" sz="2400" b="1" dirty="0">
                <a:solidFill>
                  <a:srgbClr val="FF0000"/>
                </a:solidFill>
                <a:latin typeface="Calibri" panose="020F0502020204030204"/>
                <a:ea typeface="Times New Roman" panose="02020603050405020304" pitchFamily="18" charset="0"/>
                <a:cs typeface="Arial" panose="020B0604020202020204" pitchFamily="34" charset="0"/>
                <a:sym typeface="Wingdings" panose="05000000000000000000" pitchFamily="2" charset="2"/>
              </a:rPr>
              <a:t> N</a:t>
            </a:r>
            <a:r>
              <a:rPr lang="en-US" sz="2400" b="1" dirty="0">
                <a:solidFill>
                  <a:srgbClr val="FF0000"/>
                </a:solidFill>
                <a:latin typeface="Calibri" panose="020F0502020204030204"/>
                <a:ea typeface="Times New Roman" panose="02020603050405020304" pitchFamily="18" charset="0"/>
                <a:cs typeface="Arial" panose="020B0604020202020204" pitchFamily="34" charset="0"/>
              </a:rPr>
              <a:t>o comments received</a:t>
            </a:r>
            <a:endParaRPr kumimoji="0" lang="en-US" sz="2400" b="1" i="1" u="none" strike="noStrike" kern="1200" cap="none" spc="0" normalizeH="0" baseline="0" noProof="0" dirty="0">
              <a:ln>
                <a:noFill/>
              </a:ln>
              <a:solidFill>
                <a:srgbClr val="FF0000"/>
              </a:solidFill>
              <a:effectLst/>
              <a:uLnTx/>
              <a:uFillTx/>
              <a:latin typeface="Calibri" panose="020F0502020204030204"/>
              <a:ea typeface="Times New Roman" panose="02020603050405020304" pitchFamily="18" charset="0"/>
              <a:cs typeface="Arial" panose="020B0604020202020204" pitchFamily="34" charset="0"/>
            </a:endParaRPr>
          </a:p>
          <a:p>
            <a:pPr marL="342900" marR="0" lvl="0" indent="-342900">
              <a:spcBef>
                <a:spcPts val="0"/>
              </a:spcBef>
              <a:spcAft>
                <a:spcPts val="0"/>
              </a:spcAft>
              <a:buFont typeface="Symbol" panose="05050102010706020507" pitchFamily="18" charset="2"/>
              <a:buChar char=""/>
            </a:pPr>
            <a:endParaRPr lang="en-US" sz="2800" dirty="0">
              <a:effectLst/>
              <a:ea typeface="Times New Roman" panose="02020603050405020304" pitchFamily="18" charset="0"/>
              <a:cs typeface="Arial" panose="020B0604020202020204" pitchFamily="34" charset="0"/>
            </a:endParaRPr>
          </a:p>
        </p:txBody>
      </p:sp>
      <p:sp>
        <p:nvSpPr>
          <p:cNvPr id="5" name="Slide Number Placeholder 1">
            <a:extLst>
              <a:ext uri="{FF2B5EF4-FFF2-40B4-BE49-F238E27FC236}">
                <a16:creationId xmlns:a16="http://schemas.microsoft.com/office/drawing/2014/main" id="{7169FDCF-7B57-49FD-8E24-BF0ABC45FFB7}"/>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88</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896040872"/>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77CEF5-2421-45F0-9684-896A134D6EFD}"/>
              </a:ext>
            </a:extLst>
          </p:cNvPr>
          <p:cNvSpPr txBox="1"/>
          <p:nvPr/>
        </p:nvSpPr>
        <p:spPr>
          <a:xfrm>
            <a:off x="1042352" y="1811675"/>
            <a:ext cx="10564930" cy="2600712"/>
          </a:xfrm>
          <a:prstGeom prst="rect">
            <a:avLst/>
          </a:prstGeom>
          <a:noFill/>
        </p:spPr>
        <p:txBody>
          <a:bodyPr wrap="square" rtlCol="0">
            <a:spAutoFit/>
          </a:bodyPr>
          <a:lstStyle/>
          <a:p>
            <a:r>
              <a:rPr lang="en-US" sz="3200" b="1" dirty="0">
                <a:solidFill>
                  <a:srgbClr val="4472C4"/>
                </a:solidFill>
              </a:rPr>
              <a:t>Motion, Decision Item G: </a:t>
            </a:r>
          </a:p>
          <a:p>
            <a:endParaRPr lang="en-US" sz="3200" b="1" dirty="0">
              <a:solidFill>
                <a:srgbClr val="0070C0"/>
              </a:solidFill>
            </a:endParaRPr>
          </a:p>
          <a:p>
            <a:pPr lvl="0">
              <a:spcBef>
                <a:spcPts val="600"/>
              </a:spcBef>
              <a:tabLst>
                <a:tab pos="457200" algn="l"/>
              </a:tabLst>
              <a:defRPr/>
            </a:pPr>
            <a:r>
              <a:rPr lang="en-US" sz="2800" dirty="0"/>
              <a:t>That the Commission give final approval to the Amendments to       §300-2-1-.10 Administrative Procedures for Academic Program Review.  </a:t>
            </a:r>
          </a:p>
          <a:p>
            <a:pPr lvl="0">
              <a:spcBef>
                <a:spcPts val="600"/>
              </a:spcBef>
              <a:tabLst>
                <a:tab pos="457200" algn="l"/>
              </a:tabLst>
              <a:defRPr/>
            </a:pPr>
            <a:r>
              <a:rPr lang="en-US" sz="2800" dirty="0"/>
              <a:t>   </a:t>
            </a:r>
          </a:p>
        </p:txBody>
      </p:sp>
      <p:sp>
        <p:nvSpPr>
          <p:cNvPr id="4" name="Slide Number Placeholder 1">
            <a:extLst>
              <a:ext uri="{FF2B5EF4-FFF2-40B4-BE49-F238E27FC236}">
                <a16:creationId xmlns:a16="http://schemas.microsoft.com/office/drawing/2014/main" id="{7BC1A7F4-CF74-4E2D-B1A4-B56445B92700}"/>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89</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491511286"/>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0A33E-6447-439C-B851-6A40046C78C1}"/>
              </a:ext>
            </a:extLst>
          </p:cNvPr>
          <p:cNvSpPr>
            <a:spLocks noGrp="1"/>
          </p:cNvSpPr>
          <p:nvPr>
            <p:ph type="title"/>
          </p:nvPr>
        </p:nvSpPr>
        <p:spPr>
          <a:xfrm>
            <a:off x="700862" y="214489"/>
            <a:ext cx="11065039" cy="1722036"/>
          </a:xfrm>
        </p:spPr>
        <p:txBody>
          <a:bodyPr>
            <a:normAutofit fontScale="90000"/>
          </a:bodyPr>
          <a:lstStyle/>
          <a:p>
            <a:pPr lvl="0" algn="ctr">
              <a:lnSpc>
                <a:spcPct val="100000"/>
              </a:lnSpc>
              <a:tabLst>
                <a:tab pos="688975" algn="l"/>
              </a:tabLst>
              <a:defRPr/>
            </a:pPr>
            <a:r>
              <a:rPr kumimoji="0" lang="en-US" sz="4000" b="1" i="0" u="none" strike="noStrike" kern="1200" cap="none" spc="0" normalizeH="0" baseline="0" noProof="0" dirty="0">
                <a:ln>
                  <a:noFill/>
                </a:ln>
                <a:solidFill>
                  <a:srgbClr val="4472C4"/>
                </a:solidFill>
                <a:effectLst/>
                <a:uLnTx/>
                <a:uFillTx/>
                <a:latin typeface="Calibri" panose="020F0502020204030204"/>
                <a:ea typeface="+mj-ea"/>
                <a:cs typeface="+mj-cs"/>
              </a:rPr>
              <a:t>H. Preliminary Approval of Repeal and New Rule</a:t>
            </a:r>
            <a:br>
              <a:rPr kumimoji="0" lang="en-US" sz="4000" b="1" i="0" u="none" strike="noStrike" kern="1200" cap="none" spc="0" normalizeH="0" baseline="0" noProof="0" dirty="0">
                <a:ln>
                  <a:noFill/>
                </a:ln>
                <a:solidFill>
                  <a:srgbClr val="4472C4"/>
                </a:solidFill>
                <a:effectLst/>
                <a:uLnTx/>
                <a:uFillTx/>
                <a:latin typeface="Calibri" panose="020F0502020204030204"/>
                <a:ea typeface="+mj-ea"/>
                <a:cs typeface="+mj-cs"/>
              </a:rPr>
            </a:br>
            <a:r>
              <a:rPr kumimoji="0" lang="en-US" sz="4000" b="1" i="0" u="none" strike="noStrike" kern="1200" cap="none" spc="0" normalizeH="0" baseline="0" noProof="0" dirty="0">
                <a:ln>
                  <a:noFill/>
                </a:ln>
                <a:solidFill>
                  <a:srgbClr val="4472C4"/>
                </a:solidFill>
                <a:effectLst/>
                <a:uLnTx/>
                <a:uFillTx/>
                <a:latin typeface="Calibri" panose="020F0502020204030204"/>
                <a:ea typeface="+mj-ea"/>
                <a:cs typeface="+mj-cs"/>
              </a:rPr>
              <a:t>§</a:t>
            </a:r>
            <a:r>
              <a:rPr lang="en-US" sz="4000" b="1" dirty="0">
                <a:solidFill>
                  <a:srgbClr val="4472C4"/>
                </a:solidFill>
                <a:latin typeface="Calibri" panose="020F0502020204030204"/>
              </a:rPr>
              <a:t>300-2-1-.06 (</a:t>
            </a:r>
            <a:r>
              <a:rPr kumimoji="0" lang="en-US" sz="4000" b="1" i="0" u="none" strike="noStrike" kern="1200" cap="none" spc="0" normalizeH="0" baseline="0" noProof="0" dirty="0">
                <a:ln>
                  <a:noFill/>
                </a:ln>
                <a:solidFill>
                  <a:srgbClr val="4472C4"/>
                </a:solidFill>
                <a:effectLst/>
                <a:uLnTx/>
                <a:uFillTx/>
                <a:latin typeface="Calibri" panose="020F0502020204030204"/>
                <a:ea typeface="+mj-ea"/>
                <a:cs typeface="+mj-cs"/>
              </a:rPr>
              <a:t>Extensions and Alterations) within Administrative Procedures for Academic Program Review</a:t>
            </a:r>
          </a:p>
        </p:txBody>
      </p:sp>
      <p:sp>
        <p:nvSpPr>
          <p:cNvPr id="4" name="TextBox 3">
            <a:extLst>
              <a:ext uri="{FF2B5EF4-FFF2-40B4-BE49-F238E27FC236}">
                <a16:creationId xmlns:a16="http://schemas.microsoft.com/office/drawing/2014/main" id="{81873750-3EED-450F-AFA9-529FFDBFE4C1}"/>
              </a:ext>
            </a:extLst>
          </p:cNvPr>
          <p:cNvSpPr txBox="1"/>
          <p:nvPr/>
        </p:nvSpPr>
        <p:spPr>
          <a:xfrm>
            <a:off x="3047114" y="2089138"/>
            <a:ext cx="6097772" cy="584775"/>
          </a:xfrm>
          <a:prstGeom prst="rect">
            <a:avLst/>
          </a:prstGeom>
          <a:noFill/>
        </p:spPr>
        <p:txBody>
          <a:bodyPr wrap="square">
            <a:spAutoFit/>
          </a:bodyPr>
          <a:lstStyle/>
          <a:p>
            <a:pPr marL="228600" marR="0" lvl="0" indent="0" algn="ctr" defTabSz="457200" rtl="0" eaLnBrk="1" fontAlgn="auto" latinLnBrk="0" hangingPunct="1">
              <a:lnSpc>
                <a:spcPct val="100000"/>
              </a:lnSpc>
              <a:spcBef>
                <a:spcPts val="0"/>
              </a:spcBef>
              <a:spcAft>
                <a:spcPts val="0"/>
              </a:spcAft>
              <a:buClrTx/>
              <a:buSzTx/>
              <a:buFontTx/>
              <a:buNone/>
              <a:tabLst>
                <a:tab pos="27432" algn="l"/>
                <a:tab pos="-1731873600" algn="l"/>
                <a:tab pos="6542532" algn="r"/>
              </a:tabLst>
              <a:defRPr/>
            </a:pPr>
            <a:r>
              <a:rPr kumimoji="0" lang="en-US" sz="3200" b="0" i="1" u="none" strike="noStrike" kern="1400" cap="none" spc="0" normalizeH="0" baseline="0" noProof="0" dirty="0">
                <a:ln>
                  <a:noFill/>
                </a:ln>
                <a:solidFill>
                  <a:srgbClr val="4472C4"/>
                </a:solidFill>
                <a:effectLst/>
                <a:uLnTx/>
                <a:uFillTx/>
                <a:latin typeface="Calibri" panose="020F0502020204030204"/>
                <a:ea typeface="+mn-ea"/>
                <a:cs typeface="+mn-cs"/>
              </a:rPr>
              <a:t>Staff Presenter:  Dr. Robin McGill</a:t>
            </a:r>
          </a:p>
        </p:txBody>
      </p:sp>
      <p:pic>
        <p:nvPicPr>
          <p:cNvPr id="6" name="Picture 5">
            <a:extLst>
              <a:ext uri="{FF2B5EF4-FFF2-40B4-BE49-F238E27FC236}">
                <a16:creationId xmlns:a16="http://schemas.microsoft.com/office/drawing/2014/main" id="{E999B883-6419-4E8F-ACE6-19272B4F7345}"/>
              </a:ext>
            </a:extLst>
          </p:cNvPr>
          <p:cNvPicPr>
            <a:picLocks noChangeAspect="1"/>
          </p:cNvPicPr>
          <p:nvPr/>
        </p:nvPicPr>
        <p:blipFill>
          <a:blip r:embed="rId2"/>
          <a:stretch>
            <a:fillRect/>
          </a:stretch>
        </p:blipFill>
        <p:spPr>
          <a:xfrm>
            <a:off x="4265926" y="3190157"/>
            <a:ext cx="3660148" cy="2743200"/>
          </a:xfrm>
          <a:prstGeom prst="rect">
            <a:avLst/>
          </a:prstGeom>
          <a:effectLst>
            <a:outerShdw blurRad="63500" sx="102000" sy="102000" algn="ctr" rotWithShape="0">
              <a:prstClr val="black">
                <a:alpha val="40000"/>
              </a:prstClr>
            </a:outerShdw>
          </a:effectLst>
        </p:spPr>
      </p:pic>
      <p:sp>
        <p:nvSpPr>
          <p:cNvPr id="5" name="Slide Number Placeholder 1">
            <a:extLst>
              <a:ext uri="{FF2B5EF4-FFF2-40B4-BE49-F238E27FC236}">
                <a16:creationId xmlns:a16="http://schemas.microsoft.com/office/drawing/2014/main" id="{D8BF4067-8BAC-4972-BACB-1AE6014417C9}"/>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90</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070657350"/>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447071" y="-52832"/>
            <a:ext cx="9144000" cy="11430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tab pos="688975" algn="l"/>
              </a:tabLst>
              <a:defRPr/>
            </a:pPr>
            <a:r>
              <a:rPr kumimoji="0" lang="en-US" sz="3600" b="1" i="0" u="none" strike="noStrike" kern="1200" cap="none" spc="0" normalizeH="0" baseline="0" noProof="0" dirty="0">
                <a:ln>
                  <a:noFill/>
                </a:ln>
                <a:solidFill>
                  <a:srgbClr val="4472C4"/>
                </a:solidFill>
                <a:effectLst/>
                <a:uLnTx/>
                <a:uFillTx/>
                <a:latin typeface="Calibri" panose="020F0502020204030204"/>
                <a:ea typeface="+mj-ea"/>
                <a:cs typeface="+mj-cs"/>
              </a:rPr>
              <a:t>Proposed New Rule §300-2-1-.06</a:t>
            </a:r>
          </a:p>
        </p:txBody>
      </p:sp>
      <p:sp>
        <p:nvSpPr>
          <p:cNvPr id="7" name="TextBox 6">
            <a:extLst>
              <a:ext uri="{FF2B5EF4-FFF2-40B4-BE49-F238E27FC236}">
                <a16:creationId xmlns:a16="http://schemas.microsoft.com/office/drawing/2014/main" id="{44FC54D0-983E-40FB-A366-A8EEFC64B692}"/>
              </a:ext>
            </a:extLst>
          </p:cNvPr>
          <p:cNvSpPr txBox="1"/>
          <p:nvPr/>
        </p:nvSpPr>
        <p:spPr>
          <a:xfrm>
            <a:off x="577248" y="756088"/>
            <a:ext cx="11037504" cy="6032421"/>
          </a:xfrm>
          <a:prstGeom prst="rect">
            <a:avLst/>
          </a:prstGeom>
          <a:noFill/>
        </p:spPr>
        <p:txBody>
          <a:bodyPr wrap="square">
            <a:spAutoFit/>
          </a:bodyPr>
          <a:lstStyle/>
          <a:p>
            <a:pPr marL="0" marR="0" lvl="0" indent="0" algn="l" defTabSz="457200" rtl="0" eaLnBrk="1" fontAlgn="auto" latinLnBrk="0" hangingPunct="1">
              <a:lnSpc>
                <a:spcPct val="100000"/>
              </a:lnSpc>
              <a:spcBef>
                <a:spcPts val="1130"/>
              </a:spcBef>
              <a:spcAft>
                <a:spcPts val="0"/>
              </a:spcAft>
              <a:buClrTx/>
              <a:buSzTx/>
              <a:buFontTx/>
              <a:buNone/>
              <a:tabLst>
                <a:tab pos="1473200" algn="l"/>
              </a:tabLst>
              <a:defRPr/>
            </a:pPr>
            <a:r>
              <a:rPr kumimoji="0" lang="en-US" sz="2000" b="1" i="0" u="none" strike="noStrike" kern="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300-2-1-.06	</a:t>
            </a:r>
            <a:r>
              <a:rPr kumimoji="0" lang="en-US" sz="2000" b="1" i="0" u="sng" strike="noStrike" kern="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Reasonable Extensions and Alterations of Existing </a:t>
            </a:r>
            <a:r>
              <a:rPr kumimoji="0" lang="en-US" sz="2000" b="1" i="0" u="sng" strike="sngStrike" kern="0" cap="none" spc="0" normalizeH="0" baseline="0" noProof="0" dirty="0">
                <a:ln>
                  <a:noFill/>
                </a:ln>
                <a:solidFill>
                  <a:srgbClr val="FF0000"/>
                </a:solidFill>
                <a:effectLst/>
                <a:uLnTx/>
                <a:uFillTx/>
                <a:latin typeface="Calibri" panose="020F0502020204030204" pitchFamily="34" charset="0"/>
                <a:ea typeface="Calibri" panose="020F0502020204030204" pitchFamily="34" charset="0"/>
                <a:cs typeface="Calibri" panose="020F0502020204030204" pitchFamily="34" charset="0"/>
              </a:rPr>
              <a:t>Units and </a:t>
            </a:r>
            <a:r>
              <a:rPr kumimoji="0" lang="en-US" sz="2000" b="1" i="0" u="sng" strike="noStrike" kern="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Programs of Instruction</a:t>
            </a:r>
            <a:endParaRPr kumimoji="0" lang="en-US" sz="2000" b="1" i="0" u="none" strike="noStrike" kern="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p>
            <a:pPr marL="0" marR="0" lvl="0" indent="0" algn="l" defTabSz="457200" rtl="0" eaLnBrk="1" fontAlgn="auto" latinLnBrk="0" hangingPunct="1">
              <a:lnSpc>
                <a:spcPts val="1225"/>
              </a:lnSpc>
              <a:spcBef>
                <a:spcPts val="0"/>
              </a:spcBef>
              <a:spcAft>
                <a:spcPts val="0"/>
              </a:spcAft>
              <a:buClrTx/>
              <a:buSzTx/>
              <a:buFontTx/>
              <a:buNone/>
              <a:tabLst/>
              <a:defRPr/>
            </a:pPr>
            <a:r>
              <a:rPr kumimoji="0" lang="en-US" b="1"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 </a:t>
            </a:r>
            <a:endParaRPr kumimoji="0" lang="en-US"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ea typeface="Times New Roman" panose="02020603050405020304" pitchFamily="18" charset="0"/>
                <a:cs typeface="Arial" panose="020B0604020202020204" pitchFamily="34" charset="0"/>
              </a:rPr>
              <a:t>Last Amended: 2018</a:t>
            </a:r>
            <a:endParaRPr kumimoji="0" lang="en-US" sz="2000" b="0" i="0" u="none" strike="noStrike" kern="1200" cap="none" spc="0" normalizeH="0" baseline="0" noProof="0" dirty="0">
              <a:ln>
                <a:noFill/>
              </a:ln>
              <a:solidFill>
                <a:prstClr val="black"/>
              </a:solidFill>
              <a:effectLst/>
              <a:uLnTx/>
              <a:uFillTx/>
              <a:ea typeface="Times New Roman" panose="02020603050405020304" pitchFamily="18"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ea typeface="Times New Roman" panose="02020603050405020304" pitchFamily="18" charset="0"/>
                <a:cs typeface="Arial" panose="020B0604020202020204" pitchFamily="34" charset="0"/>
              </a:rPr>
              <a:t> </a:t>
            </a:r>
            <a:endParaRPr kumimoji="0" lang="en-US" sz="1200" b="0" i="0" u="none" strike="noStrike" kern="1200" cap="none" spc="0" normalizeH="0" baseline="0" noProof="0" dirty="0">
              <a:ln>
                <a:noFill/>
              </a:ln>
              <a:solidFill>
                <a:prstClr val="black"/>
              </a:solidFill>
              <a:effectLst/>
              <a:uLnTx/>
              <a:uFillTx/>
              <a:ea typeface="Times New Roman" panose="02020603050405020304" pitchFamily="18"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ea typeface="Times New Roman" panose="02020603050405020304" pitchFamily="18" charset="0"/>
                <a:cs typeface="Arial" panose="020B0604020202020204" pitchFamily="34" charset="0"/>
              </a:rPr>
              <a:t>Synopsis of Section</a:t>
            </a:r>
            <a:r>
              <a:rPr kumimoji="0" lang="en-US" sz="2000" b="0" i="0" u="none" strike="noStrike" kern="1200" cap="none" spc="0" normalizeH="0" baseline="0" noProof="0" dirty="0">
                <a:ln>
                  <a:noFill/>
                </a:ln>
                <a:solidFill>
                  <a:prstClr val="black"/>
                </a:solidFill>
                <a:effectLst/>
                <a:uLnTx/>
                <a:uFillTx/>
                <a:ea typeface="Times New Roman" panose="02020603050405020304" pitchFamily="18" charset="0"/>
                <a:cs typeface="Arial" panose="020B0604020202020204" pitchFamily="34" charset="0"/>
              </a:rPr>
              <a:t>: This section describes extensions and alterations to instructional units and academic programs, including changes to the academic program inventory, addition of program options, and establishment of non-degree certificates. Before the 2018 amendment, this section required Commission approval for nearly all extensions and alterations. Under the amended version, many changes only require notification to the Commission.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ea typeface="Times New Roman" panose="02020603050405020304" pitchFamily="18" charset="0"/>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ea typeface="Times New Roman" panose="02020603050405020304" pitchFamily="18" charset="0"/>
                <a:cs typeface="Arial" panose="020B0604020202020204" pitchFamily="34" charset="0"/>
              </a:rPr>
              <a:t>Summary of Recommended Changes: </a:t>
            </a:r>
            <a:endParaRPr kumimoji="0" lang="en-US" sz="2000" b="0" i="0" u="none" strike="noStrike" kern="1200" cap="none" spc="0" normalizeH="0" baseline="0" noProof="0" dirty="0">
              <a:ln>
                <a:noFill/>
              </a:ln>
              <a:solidFill>
                <a:prstClr val="black"/>
              </a:solidFill>
              <a:effectLst/>
              <a:uLnTx/>
              <a:uFillTx/>
              <a:ea typeface="Times New Roman" panose="02020603050405020304" pitchFamily="18" charset="0"/>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Symbol" panose="05050102010706020507" pitchFamily="18" charset="2"/>
              <a:buChar char=""/>
              <a:tabLst/>
              <a:defRPr/>
            </a:pPr>
            <a:r>
              <a:rPr lang="en-US" sz="2000" dirty="0">
                <a:solidFill>
                  <a:prstClr val="black"/>
                </a:solidFill>
                <a:ea typeface="Times New Roman" panose="02020603050405020304" pitchFamily="18" charset="0"/>
                <a:cs typeface="Arial" panose="020B0604020202020204" pitchFamily="34" charset="0"/>
              </a:rPr>
              <a:t>References to u</a:t>
            </a:r>
            <a:r>
              <a:rPr kumimoji="0" lang="en-US" sz="2000" b="0" i="0" u="none" strike="noStrike" kern="1200" cap="none" spc="0" normalizeH="0" baseline="0" noProof="0" dirty="0">
                <a:ln>
                  <a:noFill/>
                </a:ln>
                <a:solidFill>
                  <a:prstClr val="black"/>
                </a:solidFill>
                <a:effectLst/>
                <a:uLnTx/>
                <a:uFillTx/>
                <a:ea typeface="Times New Roman" panose="02020603050405020304" pitchFamily="18" charset="0"/>
                <a:cs typeface="Arial" panose="020B0604020202020204" pitchFamily="34" charset="0"/>
              </a:rPr>
              <a:t>nits of instruction will no longer be included, as they are treated in </a:t>
            </a:r>
            <a:r>
              <a:rPr lang="en-US" sz="2000" dirty="0">
                <a:solidFill>
                  <a:prstClr val="black"/>
                </a:solidFill>
                <a:cs typeface="Arial" panose="020B0604020202020204" pitchFamily="34" charset="0"/>
              </a:rPr>
              <a:t>§</a:t>
            </a:r>
            <a:r>
              <a:rPr kumimoji="0" lang="en-US" sz="2000" b="0" i="0" u="none" strike="noStrike" kern="1200" cap="none" spc="0" normalizeH="0" baseline="0" noProof="0" dirty="0">
                <a:ln>
                  <a:noFill/>
                </a:ln>
                <a:solidFill>
                  <a:prstClr val="black"/>
                </a:solidFill>
                <a:effectLst/>
                <a:uLnTx/>
                <a:uFillTx/>
                <a:ea typeface="Times New Roman" panose="02020603050405020304" pitchFamily="18" charset="0"/>
                <a:cs typeface="Arial" panose="020B0604020202020204" pitchFamily="34" charset="0"/>
              </a:rPr>
              <a:t>300-2-1-.11. </a:t>
            </a:r>
          </a:p>
          <a:p>
            <a:pPr marL="342900" marR="0" lvl="0" indent="-342900" algn="l" defTabSz="457200" rtl="0" eaLnBrk="1" fontAlgn="auto" latinLnBrk="0" hangingPunct="1">
              <a:lnSpc>
                <a:spcPct val="100000"/>
              </a:lnSpc>
              <a:spcBef>
                <a:spcPts val="0"/>
              </a:spcBef>
              <a:spcAft>
                <a:spcPts val="0"/>
              </a:spcAft>
              <a:buClrTx/>
              <a:buSzTx/>
              <a:buFont typeface="Symbol" panose="05050102010706020507" pitchFamily="18" charset="2"/>
              <a:buChar char=""/>
              <a:tabLst/>
              <a:defRPr/>
            </a:pPr>
            <a:r>
              <a:rPr lang="en-US" sz="2000" dirty="0">
                <a:solidFill>
                  <a:prstClr val="black"/>
                </a:solidFill>
                <a:cs typeface="Arial" panose="020B0604020202020204" pitchFamily="34" charset="0"/>
              </a:rPr>
              <a:t>Needs to include a clear statement of purpose, Commission responsibility, and scope, along with relevant definitions, especially for For-Credit Non-Degree Certificates.</a:t>
            </a:r>
          </a:p>
          <a:p>
            <a:pPr marL="342900" marR="0" lvl="0" indent="-342900" algn="l" defTabSz="457200" rtl="0" eaLnBrk="1" fontAlgn="auto" latinLnBrk="0" hangingPunct="1">
              <a:lnSpc>
                <a:spcPct val="100000"/>
              </a:lnSpc>
              <a:spcBef>
                <a:spcPts val="0"/>
              </a:spcBef>
              <a:spcAft>
                <a:spcPts val="0"/>
              </a:spcAft>
              <a:buClrTx/>
              <a:buSzTx/>
              <a:buFont typeface="Symbol" panose="05050102010706020507" pitchFamily="18" charset="2"/>
              <a:buChar char=""/>
              <a:tabLst/>
              <a:defRPr/>
            </a:pPr>
            <a:r>
              <a:rPr lang="en-US" sz="2000" dirty="0">
                <a:solidFill>
                  <a:prstClr val="black"/>
                </a:solidFill>
                <a:cs typeface="Arial" panose="020B0604020202020204" pitchFamily="34" charset="0"/>
              </a:rPr>
              <a:t>Subsections </a:t>
            </a:r>
            <a:r>
              <a:rPr kumimoji="0" lang="en-US" sz="2000" b="0" i="0" u="none" strike="noStrike" kern="1200" cap="none" spc="0" normalizeH="0" baseline="0" noProof="0" dirty="0">
                <a:ln>
                  <a:noFill/>
                </a:ln>
                <a:solidFill>
                  <a:prstClr val="black"/>
                </a:solidFill>
                <a:effectLst/>
                <a:uLnTx/>
                <a:uFillTx/>
                <a:ea typeface="Times New Roman" panose="02020603050405020304" pitchFamily="18" charset="0"/>
                <a:cs typeface="Arial" panose="020B0604020202020204" pitchFamily="34" charset="0"/>
              </a:rPr>
              <a:t>need to be substantially reorganized to improve clarity and better align with SACSCOC  Substantive Change requirements. </a:t>
            </a:r>
          </a:p>
          <a:p>
            <a:pPr marL="342900" marR="0" lvl="0" indent="-342900" algn="l" defTabSz="457200" rtl="0" eaLnBrk="1" fontAlgn="auto" latinLnBrk="0" hangingPunct="1">
              <a:lnSpc>
                <a:spcPct val="100000"/>
              </a:lnSpc>
              <a:spcBef>
                <a:spcPts val="0"/>
              </a:spcBef>
              <a:spcAft>
                <a:spcPts val="0"/>
              </a:spcAft>
              <a:buClrTx/>
              <a:buSzTx/>
              <a:buFont typeface="Symbol" panose="05050102010706020507" pitchFamily="18" charset="2"/>
              <a:buChar char=""/>
              <a:tabLst/>
              <a:defRPr/>
            </a:pPr>
            <a:r>
              <a:rPr lang="en-US" sz="2000" dirty="0">
                <a:solidFill>
                  <a:prstClr val="black"/>
                </a:solidFill>
                <a:ea typeface="Times New Roman" panose="02020603050405020304" pitchFamily="18" charset="0"/>
                <a:cs typeface="Arial" panose="020B0604020202020204" pitchFamily="34" charset="0"/>
              </a:rPr>
              <a:t>Obsolete provisions need to be eliminated.</a:t>
            </a:r>
            <a:endParaRPr kumimoji="0" lang="en-US" sz="2000" b="0" i="0" u="none" strike="noStrike" kern="1200" cap="none" spc="0" normalizeH="0" baseline="0" noProof="0" dirty="0">
              <a:ln>
                <a:noFill/>
              </a:ln>
              <a:solidFill>
                <a:prstClr val="black"/>
              </a:solidFill>
              <a:effectLst/>
              <a:uLnTx/>
              <a:uFillTx/>
              <a:ea typeface="Times New Roman" panose="02020603050405020304" pitchFamily="18" charset="0"/>
              <a:cs typeface="Arial" panose="020B0604020202020204" pitchFamily="34" charset="0"/>
            </a:endParaRPr>
          </a:p>
          <a:p>
            <a:pPr marL="342900" indent="-342900">
              <a:buFont typeface="Symbol" panose="05050102010706020507" pitchFamily="18" charset="2"/>
              <a:buChar char=""/>
              <a:defRPr/>
            </a:pPr>
            <a:endParaRPr lang="en-US" sz="1200" dirty="0">
              <a:solidFill>
                <a:prstClr val="black"/>
              </a:solidFill>
              <a:ea typeface="Times New Roman" panose="02020603050405020304" pitchFamily="18" charset="0"/>
              <a:cs typeface="Arial" panose="020B0604020202020204" pitchFamily="34" charset="0"/>
            </a:endParaRPr>
          </a:p>
          <a:p>
            <a:pPr>
              <a:defRPr/>
            </a:pPr>
            <a:r>
              <a:rPr kumimoji="0" lang="en-US" sz="2000" b="1" i="0" u="none" strike="noStrike" kern="1200" cap="none" spc="0" normalizeH="0" baseline="0" noProof="0" dirty="0">
                <a:ln>
                  <a:noFill/>
                </a:ln>
                <a:solidFill>
                  <a:prstClr val="black"/>
                </a:solidFill>
                <a:effectLst/>
                <a:uLnTx/>
                <a:uFillTx/>
                <a:ea typeface="Times New Roman" panose="02020603050405020304" pitchFamily="18" charset="0"/>
                <a:cs typeface="Arial" panose="020B0604020202020204" pitchFamily="34" charset="0"/>
              </a:rPr>
              <a:t>Summary of Stakeholder Discussions:</a:t>
            </a:r>
          </a:p>
          <a:p>
            <a:pPr marL="342900" indent="-342900">
              <a:buSzPct val="150000"/>
              <a:buFont typeface="Arial" panose="020B0604020202020204" pitchFamily="34" charset="0"/>
              <a:buChar char="•"/>
              <a:defRPr/>
            </a:pPr>
            <a:r>
              <a:rPr lang="en-US" sz="2000" dirty="0">
                <a:solidFill>
                  <a:prstClr val="black"/>
                </a:solidFill>
                <a:ea typeface="Times New Roman" panose="02020603050405020304" pitchFamily="18" charset="0"/>
                <a:cs typeface="Arial" panose="020B0604020202020204" pitchFamily="34" charset="0"/>
              </a:rPr>
              <a:t>5 open forum sessions held with institutional stakeholders over the past year</a:t>
            </a:r>
            <a:r>
              <a:rPr kumimoji="0" lang="en-US" sz="2000" b="0" i="0" u="none" strike="noStrike" kern="1200" cap="none" spc="0" normalizeH="0" baseline="0" noProof="0" dirty="0">
                <a:ln>
                  <a:noFill/>
                </a:ln>
                <a:solidFill>
                  <a:prstClr val="black"/>
                </a:solidFill>
                <a:effectLst/>
                <a:uLnTx/>
                <a:uFillTx/>
                <a:ea typeface="Times New Roman" panose="02020603050405020304" pitchFamily="18" charset="0"/>
                <a:cs typeface="Arial" panose="020B0604020202020204" pitchFamily="34" charset="0"/>
              </a:rPr>
              <a:t>. </a:t>
            </a:r>
          </a:p>
          <a:p>
            <a:pPr marR="0" lvl="0" algn="l" defTabSz="457200" rtl="0" eaLnBrk="1" fontAlgn="auto" latinLnBrk="0" hangingPunct="1">
              <a:lnSpc>
                <a:spcPct val="100000"/>
              </a:lnSpc>
              <a:spcBef>
                <a:spcPts val="0"/>
              </a:spcBef>
              <a:spcAft>
                <a:spcPts val="0"/>
              </a:spcAft>
              <a:buClrTx/>
              <a:buSzTx/>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endParaRPr>
          </a:p>
        </p:txBody>
      </p:sp>
      <p:sp>
        <p:nvSpPr>
          <p:cNvPr id="5" name="Slide Number Placeholder 1">
            <a:extLst>
              <a:ext uri="{FF2B5EF4-FFF2-40B4-BE49-F238E27FC236}">
                <a16:creationId xmlns:a16="http://schemas.microsoft.com/office/drawing/2014/main" id="{2B4E66DC-E131-43EA-86D9-7352E38D1982}"/>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91</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095491342"/>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DC7F03D4-DB14-4EC6-BC31-6F83059033D7}"/>
              </a:ext>
            </a:extLst>
          </p:cNvPr>
          <p:cNvGraphicFramePr/>
          <p:nvPr>
            <p:extLst>
              <p:ext uri="{D42A27DB-BD31-4B8C-83A1-F6EECF244321}">
                <p14:modId xmlns:p14="http://schemas.microsoft.com/office/powerpoint/2010/main" val="3748537566"/>
              </p:ext>
            </p:extLst>
          </p:nvPr>
        </p:nvGraphicFramePr>
        <p:xfrm>
          <a:off x="70304" y="123574"/>
          <a:ext cx="12287250" cy="71894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4DF7C000-FCFA-4063-B014-F0817618244F}"/>
              </a:ext>
            </a:extLst>
          </p:cNvPr>
          <p:cNvSpPr txBox="1"/>
          <p:nvPr/>
        </p:nvSpPr>
        <p:spPr>
          <a:xfrm>
            <a:off x="3111272" y="5039710"/>
            <a:ext cx="4256480" cy="1446550"/>
          </a:xfrm>
          <a:prstGeom prst="rect">
            <a:avLst/>
          </a:prstGeom>
          <a:solidFill>
            <a:schemeClr val="accent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FF00"/>
                </a:solidFill>
                <a:effectLst/>
                <a:uLnTx/>
                <a:uFillTx/>
                <a:latin typeface="Calibri" panose="020F0502020204030204"/>
                <a:ea typeface="+mn-ea"/>
                <a:cs typeface="+mn-cs"/>
              </a:rPr>
              <a:t>Non-substantive changes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FFFF00"/>
                </a:solidFill>
                <a:effectLst/>
                <a:uLnTx/>
                <a:uFillTx/>
                <a:latin typeface="Calibri" panose="020F0502020204030204"/>
                <a:ea typeface="+mn-ea"/>
                <a:cs typeface="+mn-cs"/>
              </a:rPr>
              <a:t>(do not require ACHE notification)</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è"/>
              <a:tabLst/>
              <a:defRPr/>
            </a:pP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sym typeface="Wingdings" panose="05000000000000000000" pitchFamily="2" charset="2"/>
              </a:rPr>
              <a:t>Course updates  </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è"/>
              <a:tabLst/>
              <a:defRPr/>
            </a:pP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sym typeface="Wingdings" panose="05000000000000000000" pitchFamily="2" charset="2"/>
              </a:rPr>
              <a:t>Minors  </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è"/>
              <a:tabLst/>
              <a:defRPr/>
            </a:pP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sym typeface="Wingdings" panose="05000000000000000000" pitchFamily="2" charset="2"/>
              </a:rPr>
              <a:t>Prog changes &lt;%25 </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è"/>
              <a:tabLst/>
              <a:defRPr/>
            </a:pP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sym typeface="Wingdings" panose="05000000000000000000" pitchFamily="2" charset="2"/>
              </a:rPr>
              <a:t>Modality, unless 100% change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F1CA7490-2595-4621-8333-FAD93FD7CCE8}"/>
              </a:ext>
            </a:extLst>
          </p:cNvPr>
          <p:cNvSpPr/>
          <p:nvPr/>
        </p:nvSpPr>
        <p:spPr>
          <a:xfrm>
            <a:off x="161744" y="2688336"/>
            <a:ext cx="2572312" cy="2578608"/>
          </a:xfrm>
          <a:prstGeom prst="rect">
            <a:avLst/>
          </a:prstGeom>
          <a:ln>
            <a:solidFill>
              <a:srgbClr val="4472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FF00"/>
                </a:solidFill>
                <a:effectLst/>
                <a:uLnTx/>
                <a:uFillTx/>
                <a:latin typeface="Calibri" panose="020F0502020204030204"/>
                <a:ea typeface="+mn-ea"/>
                <a:cs typeface="+mn-cs"/>
              </a:rPr>
              <a:t>Substantive, requiring approval</a:t>
            </a:r>
            <a:endParaRPr kumimoji="0" lang="en-US" sz="16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14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sym typeface="Wingdings" panose="05000000000000000000" pitchFamily="2" charset="2"/>
              </a:rPr>
              <a:t></a:t>
            </a: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rPr>
              <a:t> Split existing program into two</a:t>
            </a:r>
          </a:p>
          <a:p>
            <a:pPr marL="0" marR="0" lvl="0" indent="0" algn="l" defTabSz="914400" rtl="0" eaLnBrk="1" fontAlgn="auto" latinLnBrk="0" hangingPunct="1">
              <a:lnSpc>
                <a:spcPct val="114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sym typeface="Wingdings" panose="05000000000000000000" pitchFamily="2" charset="2"/>
              </a:rPr>
              <a:t></a:t>
            </a: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rPr>
              <a:t> Merge existing degree programs into one</a:t>
            </a:r>
          </a:p>
          <a:p>
            <a:pPr marL="0" marR="0" lvl="0" indent="0" algn="l" defTabSz="914400" rtl="0" eaLnBrk="1" fontAlgn="auto" latinLnBrk="0" hangingPunct="1">
              <a:lnSpc>
                <a:spcPct val="114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sym typeface="Wingdings" panose="05000000000000000000" pitchFamily="2" charset="2"/>
              </a:rPr>
              <a:t> Doctoral programs-- nomenclature and level</a:t>
            </a:r>
          </a:p>
          <a:p>
            <a:pPr marL="0" marR="0" lvl="0" indent="0" algn="l" defTabSz="914400" rtl="0" eaLnBrk="1" fontAlgn="auto" latinLnBrk="0" hangingPunct="1">
              <a:lnSpc>
                <a:spcPct val="114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sym typeface="Wingdings" panose="05000000000000000000" pitchFamily="2" charset="2"/>
              </a:rPr>
              <a:t> Prog changes &gt;50%</a:t>
            </a:r>
          </a:p>
          <a:p>
            <a:pPr marL="0" marR="0" lvl="0" indent="0" algn="l" defTabSz="914400" rtl="0" eaLnBrk="1" fontAlgn="auto" latinLnBrk="0" hangingPunct="1">
              <a:lnSpc>
                <a:spcPct val="114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sym typeface="Wingdings" panose="05000000000000000000" pitchFamily="2" charset="2"/>
              </a:rPr>
              <a:t> Prog Length change by &gt;25%</a:t>
            </a:r>
            <a:endPar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46322DBC-69D7-4DFA-9DE1-36079F0B6CB6}"/>
              </a:ext>
            </a:extLst>
          </p:cNvPr>
          <p:cNvSpPr txBox="1"/>
          <p:nvPr/>
        </p:nvSpPr>
        <p:spPr>
          <a:xfrm>
            <a:off x="70304" y="123574"/>
            <a:ext cx="5043302" cy="892552"/>
          </a:xfrm>
          <a:prstGeom prst="rect">
            <a:avLst/>
          </a:prstGeom>
          <a:noFill/>
          <a:ln w="28575">
            <a:noFill/>
          </a:ln>
        </p:spPr>
        <p:txBody>
          <a:bodyPr wrap="square" rtlCol="0">
            <a:spAutoFit/>
          </a:bodyPr>
          <a:lstStyle/>
          <a:p>
            <a:r>
              <a:rPr lang="en-US" sz="2600" b="1" dirty="0">
                <a:solidFill>
                  <a:srgbClr val="4472C4"/>
                </a:solidFill>
              </a:rPr>
              <a:t>Organizational Structure for Proposed *New Rule* §300-2-1-.06</a:t>
            </a:r>
          </a:p>
        </p:txBody>
      </p:sp>
      <p:sp>
        <p:nvSpPr>
          <p:cNvPr id="6" name="Slide Number Placeholder 1">
            <a:extLst>
              <a:ext uri="{FF2B5EF4-FFF2-40B4-BE49-F238E27FC236}">
                <a16:creationId xmlns:a16="http://schemas.microsoft.com/office/drawing/2014/main" id="{0A211DD7-76F2-412D-9A7F-82572BEC1E70}"/>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92</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4291986884"/>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447071" y="-52832"/>
            <a:ext cx="9144000" cy="11430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tab pos="688975" algn="l"/>
              </a:tabLst>
              <a:defRPr/>
            </a:pPr>
            <a:r>
              <a:rPr kumimoji="0" lang="en-US" sz="3600" b="1" i="0" u="none" strike="noStrike" kern="1200" cap="none" spc="0" normalizeH="0" baseline="0" noProof="0" dirty="0">
                <a:ln>
                  <a:noFill/>
                </a:ln>
                <a:solidFill>
                  <a:srgbClr val="4472C4"/>
                </a:solidFill>
                <a:effectLst/>
                <a:uLnTx/>
                <a:uFillTx/>
                <a:latin typeface="Calibri" panose="020F0502020204030204"/>
                <a:ea typeface="+mj-ea"/>
                <a:cs typeface="+mj-cs"/>
              </a:rPr>
              <a:t>Proposed New Rule §300-2-1-.06</a:t>
            </a:r>
          </a:p>
        </p:txBody>
      </p:sp>
      <p:sp>
        <p:nvSpPr>
          <p:cNvPr id="7" name="TextBox 6">
            <a:extLst>
              <a:ext uri="{FF2B5EF4-FFF2-40B4-BE49-F238E27FC236}">
                <a16:creationId xmlns:a16="http://schemas.microsoft.com/office/drawing/2014/main" id="{44FC54D0-983E-40FB-A366-A8EEFC64B692}"/>
              </a:ext>
            </a:extLst>
          </p:cNvPr>
          <p:cNvSpPr txBox="1"/>
          <p:nvPr/>
        </p:nvSpPr>
        <p:spPr>
          <a:xfrm>
            <a:off x="577248" y="756088"/>
            <a:ext cx="11037504" cy="6340197"/>
          </a:xfrm>
          <a:prstGeom prst="rect">
            <a:avLst/>
          </a:prstGeom>
          <a:noFill/>
        </p:spPr>
        <p:txBody>
          <a:bodyPr wrap="square">
            <a:spAutoFit/>
          </a:bodyPr>
          <a:lstStyle/>
          <a:p>
            <a:pPr marL="0" marR="0" lvl="0" indent="0" algn="l" defTabSz="457200" rtl="0" eaLnBrk="1" fontAlgn="auto" latinLnBrk="0" hangingPunct="1">
              <a:lnSpc>
                <a:spcPct val="100000"/>
              </a:lnSpc>
              <a:spcBef>
                <a:spcPts val="1130"/>
              </a:spcBef>
              <a:spcAft>
                <a:spcPts val="0"/>
              </a:spcAft>
              <a:buClrTx/>
              <a:buSzTx/>
              <a:buFontTx/>
              <a:buNone/>
              <a:tabLst>
                <a:tab pos="1473200" algn="l"/>
              </a:tabLst>
              <a:defRPr/>
            </a:pPr>
            <a:r>
              <a:rPr kumimoji="0" lang="en-US" sz="2000" b="1" i="0" u="none" strike="noStrike" kern="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300-2-1-.06	</a:t>
            </a:r>
            <a:r>
              <a:rPr kumimoji="0" lang="en-US" sz="2000" b="1" i="0" u="sng" strike="noStrike" kern="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Reasonable Extensions and Alterations of Existing </a:t>
            </a:r>
            <a:r>
              <a:rPr kumimoji="0" lang="en-US" sz="2000" b="1" i="0" u="sng" strike="sngStrike" kern="0" cap="none" spc="0" normalizeH="0" baseline="0" noProof="0" dirty="0">
                <a:ln>
                  <a:noFill/>
                </a:ln>
                <a:solidFill>
                  <a:srgbClr val="FF0000"/>
                </a:solidFill>
                <a:effectLst/>
                <a:uLnTx/>
                <a:uFillTx/>
                <a:latin typeface="Calibri" panose="020F0502020204030204" pitchFamily="34" charset="0"/>
                <a:ea typeface="Calibri" panose="020F0502020204030204" pitchFamily="34" charset="0"/>
                <a:cs typeface="Calibri" panose="020F0502020204030204" pitchFamily="34" charset="0"/>
              </a:rPr>
              <a:t>Units and </a:t>
            </a:r>
            <a:r>
              <a:rPr kumimoji="0" lang="en-US" sz="2000" b="1" i="0" u="sng" strike="noStrike" kern="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Programs of Instruction</a:t>
            </a:r>
            <a:endParaRPr kumimoji="0" lang="en-US" sz="2000" b="1" i="0" u="none" strike="noStrike" kern="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p>
            <a:pPr marL="0" marR="0" lvl="0" indent="0" algn="l" defTabSz="457200" rtl="0" eaLnBrk="1" fontAlgn="auto" latinLnBrk="0" hangingPunct="1">
              <a:lnSpc>
                <a:spcPts val="1225"/>
              </a:lnSpc>
              <a:spcBef>
                <a:spcPts val="0"/>
              </a:spcBef>
              <a:spcAft>
                <a:spcPts val="0"/>
              </a:spcAft>
              <a:buClrTx/>
              <a:buSzTx/>
              <a:buFontTx/>
              <a:buNone/>
              <a:tabLst/>
              <a:defRPr/>
            </a:pPr>
            <a:r>
              <a:rPr kumimoji="0" lang="en-US" b="1"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 </a:t>
            </a:r>
            <a:endParaRPr kumimoji="0" lang="en-US"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ea typeface="Times New Roman" panose="02020603050405020304" pitchFamily="18" charset="0"/>
                <a:cs typeface="Arial" panose="020B0604020202020204" pitchFamily="34" charset="0"/>
              </a:rPr>
              <a:t>Last Amended: 2018</a:t>
            </a:r>
            <a:endParaRPr kumimoji="0" lang="en-US" sz="2000" b="0" i="0" u="none" strike="noStrike" kern="1200" cap="none" spc="0" normalizeH="0" baseline="0" noProof="0" dirty="0">
              <a:ln>
                <a:noFill/>
              </a:ln>
              <a:solidFill>
                <a:prstClr val="black"/>
              </a:solidFill>
              <a:effectLst/>
              <a:uLnTx/>
              <a:uFillTx/>
              <a:ea typeface="Times New Roman" panose="02020603050405020304" pitchFamily="18"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ea typeface="Times New Roman" panose="02020603050405020304" pitchFamily="18" charset="0"/>
                <a:cs typeface="Arial" panose="020B0604020202020204" pitchFamily="34" charset="0"/>
              </a:rPr>
              <a:t> </a:t>
            </a:r>
            <a:endParaRPr kumimoji="0" lang="en-US" sz="1200" b="0" i="0" u="none" strike="noStrike" kern="1200" cap="none" spc="0" normalizeH="0" baseline="0" noProof="0" dirty="0">
              <a:ln>
                <a:noFill/>
              </a:ln>
              <a:solidFill>
                <a:prstClr val="black"/>
              </a:solidFill>
              <a:effectLst/>
              <a:uLnTx/>
              <a:uFillTx/>
              <a:ea typeface="Times New Roman" panose="02020603050405020304" pitchFamily="18"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ea typeface="Times New Roman" panose="02020603050405020304" pitchFamily="18" charset="0"/>
                <a:cs typeface="Arial" panose="020B0604020202020204" pitchFamily="34" charset="0"/>
              </a:rPr>
              <a:t>Synopsis of Section</a:t>
            </a:r>
            <a:r>
              <a:rPr kumimoji="0" lang="en-US" sz="2000" b="0" i="0" u="none" strike="noStrike" kern="1200" cap="none" spc="0" normalizeH="0" baseline="0" noProof="0" dirty="0">
                <a:ln>
                  <a:noFill/>
                </a:ln>
                <a:solidFill>
                  <a:prstClr val="black"/>
                </a:solidFill>
                <a:effectLst/>
                <a:uLnTx/>
                <a:uFillTx/>
                <a:ea typeface="Times New Roman" panose="02020603050405020304" pitchFamily="18" charset="0"/>
                <a:cs typeface="Arial" panose="020B0604020202020204" pitchFamily="34" charset="0"/>
              </a:rPr>
              <a:t>: This section describes extensions and alterations to instructional units and academic programs, including changes to the academic program inventory, addition of program options, and establishment of non-degree certificates. Before the 2018 amendment, this section required Commission approval for nearly all extensions and alterations. Under the amended version, many changes only require notification to the Commission.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ea typeface="Times New Roman" panose="02020603050405020304" pitchFamily="18" charset="0"/>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ea typeface="Times New Roman" panose="02020603050405020304" pitchFamily="18" charset="0"/>
                <a:cs typeface="Arial" panose="020B0604020202020204" pitchFamily="34" charset="0"/>
              </a:rPr>
              <a:t>Summary of Recommended Changes: </a:t>
            </a:r>
            <a:endParaRPr kumimoji="0" lang="en-US" sz="2000" b="0" i="0" u="none" strike="noStrike" kern="1200" cap="none" spc="0" normalizeH="0" baseline="0" noProof="0" dirty="0">
              <a:ln>
                <a:noFill/>
              </a:ln>
              <a:solidFill>
                <a:prstClr val="black"/>
              </a:solidFill>
              <a:effectLst/>
              <a:uLnTx/>
              <a:uFillTx/>
              <a:ea typeface="Times New Roman" panose="02020603050405020304" pitchFamily="18" charset="0"/>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Symbol" panose="05050102010706020507" pitchFamily="18" charset="2"/>
              <a:buChar char=""/>
              <a:tabLst/>
              <a:defRPr/>
            </a:pPr>
            <a:r>
              <a:rPr lang="en-US" sz="2000" dirty="0">
                <a:solidFill>
                  <a:prstClr val="black"/>
                </a:solidFill>
                <a:ea typeface="Times New Roman" panose="02020603050405020304" pitchFamily="18" charset="0"/>
                <a:cs typeface="Arial" panose="020B0604020202020204" pitchFamily="34" charset="0"/>
              </a:rPr>
              <a:t>References to u</a:t>
            </a:r>
            <a:r>
              <a:rPr kumimoji="0" lang="en-US" sz="2000" b="0" i="0" u="none" strike="noStrike" kern="1200" cap="none" spc="0" normalizeH="0" baseline="0" noProof="0" dirty="0">
                <a:ln>
                  <a:noFill/>
                </a:ln>
                <a:solidFill>
                  <a:prstClr val="black"/>
                </a:solidFill>
                <a:effectLst/>
                <a:uLnTx/>
                <a:uFillTx/>
                <a:ea typeface="Times New Roman" panose="02020603050405020304" pitchFamily="18" charset="0"/>
                <a:cs typeface="Arial" panose="020B0604020202020204" pitchFamily="34" charset="0"/>
              </a:rPr>
              <a:t>nits of instruction will no longer be included, as they are treated in </a:t>
            </a:r>
            <a:r>
              <a:rPr lang="en-US" sz="2000" dirty="0">
                <a:solidFill>
                  <a:prstClr val="black"/>
                </a:solidFill>
                <a:cs typeface="Arial" panose="020B0604020202020204" pitchFamily="34" charset="0"/>
              </a:rPr>
              <a:t>§</a:t>
            </a:r>
            <a:r>
              <a:rPr kumimoji="0" lang="en-US" sz="2000" b="0" i="0" u="none" strike="noStrike" kern="1200" cap="none" spc="0" normalizeH="0" baseline="0" noProof="0" dirty="0">
                <a:ln>
                  <a:noFill/>
                </a:ln>
                <a:solidFill>
                  <a:prstClr val="black"/>
                </a:solidFill>
                <a:effectLst/>
                <a:uLnTx/>
                <a:uFillTx/>
                <a:ea typeface="Times New Roman" panose="02020603050405020304" pitchFamily="18" charset="0"/>
                <a:cs typeface="Arial" panose="020B0604020202020204" pitchFamily="34" charset="0"/>
              </a:rPr>
              <a:t>300-2-1-.11. </a:t>
            </a:r>
          </a:p>
          <a:p>
            <a:pPr marL="342900" marR="0" lvl="0" indent="-342900" algn="l" defTabSz="457200" rtl="0" eaLnBrk="1" fontAlgn="auto" latinLnBrk="0" hangingPunct="1">
              <a:lnSpc>
                <a:spcPct val="100000"/>
              </a:lnSpc>
              <a:spcBef>
                <a:spcPts val="0"/>
              </a:spcBef>
              <a:spcAft>
                <a:spcPts val="0"/>
              </a:spcAft>
              <a:buClrTx/>
              <a:buSzTx/>
              <a:buFont typeface="Symbol" panose="05050102010706020507" pitchFamily="18" charset="2"/>
              <a:buChar char=""/>
              <a:tabLst/>
              <a:defRPr/>
            </a:pPr>
            <a:r>
              <a:rPr lang="en-US" sz="2000" dirty="0">
                <a:solidFill>
                  <a:prstClr val="black"/>
                </a:solidFill>
                <a:cs typeface="Arial" panose="020B0604020202020204" pitchFamily="34" charset="0"/>
              </a:rPr>
              <a:t>Needs to include a clear statement of purpose, Commission responsibility, and scope, along with relevant definitions, especially for For-Credit Non-Degree Certificates.</a:t>
            </a:r>
          </a:p>
          <a:p>
            <a:pPr marL="342900" marR="0" lvl="0" indent="-342900" algn="l" defTabSz="457200" rtl="0" eaLnBrk="1" fontAlgn="auto" latinLnBrk="0" hangingPunct="1">
              <a:lnSpc>
                <a:spcPct val="100000"/>
              </a:lnSpc>
              <a:spcBef>
                <a:spcPts val="0"/>
              </a:spcBef>
              <a:spcAft>
                <a:spcPts val="0"/>
              </a:spcAft>
              <a:buClrTx/>
              <a:buSzTx/>
              <a:buFont typeface="Symbol" panose="05050102010706020507" pitchFamily="18" charset="2"/>
              <a:buChar char=""/>
              <a:tabLst/>
              <a:defRPr/>
            </a:pPr>
            <a:r>
              <a:rPr lang="en-US" sz="2000" dirty="0">
                <a:solidFill>
                  <a:prstClr val="black"/>
                </a:solidFill>
                <a:cs typeface="Arial" panose="020B0604020202020204" pitchFamily="34" charset="0"/>
              </a:rPr>
              <a:t>Subsections </a:t>
            </a:r>
            <a:r>
              <a:rPr kumimoji="0" lang="en-US" sz="2000" b="0" i="0" u="none" strike="noStrike" kern="1200" cap="none" spc="0" normalizeH="0" baseline="0" noProof="0" dirty="0">
                <a:ln>
                  <a:noFill/>
                </a:ln>
                <a:solidFill>
                  <a:prstClr val="black"/>
                </a:solidFill>
                <a:effectLst/>
                <a:uLnTx/>
                <a:uFillTx/>
                <a:ea typeface="Times New Roman" panose="02020603050405020304" pitchFamily="18" charset="0"/>
                <a:cs typeface="Arial" panose="020B0604020202020204" pitchFamily="34" charset="0"/>
              </a:rPr>
              <a:t>need to be substantially reorganized to improve clarity and better align with SACSCOC  Substantive Change requirements. </a:t>
            </a:r>
          </a:p>
          <a:p>
            <a:pPr marL="342900" marR="0" lvl="0" indent="-342900" algn="l" defTabSz="457200" rtl="0" eaLnBrk="1" fontAlgn="auto" latinLnBrk="0" hangingPunct="1">
              <a:lnSpc>
                <a:spcPct val="100000"/>
              </a:lnSpc>
              <a:spcBef>
                <a:spcPts val="0"/>
              </a:spcBef>
              <a:spcAft>
                <a:spcPts val="0"/>
              </a:spcAft>
              <a:buClrTx/>
              <a:buSzTx/>
              <a:buFont typeface="Symbol" panose="05050102010706020507" pitchFamily="18" charset="2"/>
              <a:buChar char=""/>
              <a:tabLst/>
              <a:defRPr/>
            </a:pPr>
            <a:r>
              <a:rPr lang="en-US" sz="2000" dirty="0">
                <a:solidFill>
                  <a:prstClr val="black"/>
                </a:solidFill>
                <a:ea typeface="Times New Roman" panose="02020603050405020304" pitchFamily="18" charset="0"/>
                <a:cs typeface="Arial" panose="020B0604020202020204" pitchFamily="34" charset="0"/>
              </a:rPr>
              <a:t>Obsolete provisions need to be eliminated.</a:t>
            </a:r>
            <a:endParaRPr kumimoji="0" lang="en-US" sz="2000" b="0" i="0" u="none" strike="noStrike" kern="1200" cap="none" spc="0" normalizeH="0" baseline="0" noProof="0" dirty="0">
              <a:ln>
                <a:noFill/>
              </a:ln>
              <a:solidFill>
                <a:prstClr val="black"/>
              </a:solidFill>
              <a:effectLst/>
              <a:uLnTx/>
              <a:uFillTx/>
              <a:ea typeface="Times New Roman" panose="02020603050405020304" pitchFamily="18" charset="0"/>
              <a:cs typeface="Arial" panose="020B0604020202020204" pitchFamily="34" charset="0"/>
            </a:endParaRPr>
          </a:p>
          <a:p>
            <a:pPr marL="342900" indent="-342900">
              <a:buFont typeface="Symbol" panose="05050102010706020507" pitchFamily="18" charset="2"/>
              <a:buChar char=""/>
              <a:defRPr/>
            </a:pPr>
            <a:endParaRPr lang="en-US" sz="1200" dirty="0">
              <a:solidFill>
                <a:prstClr val="black"/>
              </a:solidFill>
              <a:ea typeface="Times New Roman" panose="02020603050405020304" pitchFamily="18" charset="0"/>
              <a:cs typeface="Arial" panose="020B0604020202020204" pitchFamily="34" charset="0"/>
            </a:endParaRPr>
          </a:p>
          <a:p>
            <a:pPr>
              <a:defRPr/>
            </a:pPr>
            <a:r>
              <a:rPr kumimoji="0" lang="en-US" sz="2000" b="1" i="0" u="none" strike="noStrike" kern="1200" cap="none" spc="0" normalizeH="0" baseline="0" noProof="0" dirty="0">
                <a:ln>
                  <a:noFill/>
                </a:ln>
                <a:solidFill>
                  <a:prstClr val="black"/>
                </a:solidFill>
                <a:effectLst/>
                <a:uLnTx/>
                <a:uFillTx/>
                <a:ea typeface="Times New Roman" panose="02020603050405020304" pitchFamily="18" charset="0"/>
                <a:cs typeface="Arial" panose="020B0604020202020204" pitchFamily="34" charset="0"/>
              </a:rPr>
              <a:t>Summary of Stakeholder Discussions:</a:t>
            </a:r>
          </a:p>
          <a:p>
            <a:pPr marL="342900" indent="-342900">
              <a:buSzPct val="150000"/>
              <a:buFont typeface="Arial" panose="020B0604020202020204" pitchFamily="34" charset="0"/>
              <a:buChar char="•"/>
              <a:defRPr/>
            </a:pPr>
            <a:r>
              <a:rPr lang="en-US" sz="2000" dirty="0">
                <a:solidFill>
                  <a:prstClr val="black"/>
                </a:solidFill>
                <a:ea typeface="Times New Roman" panose="02020603050405020304" pitchFamily="18" charset="0"/>
                <a:cs typeface="Arial" panose="020B0604020202020204" pitchFamily="34" charset="0"/>
              </a:rPr>
              <a:t>5 open forum sessions held with institutional stakeholders over the past year</a:t>
            </a:r>
            <a:r>
              <a:rPr kumimoji="0" lang="en-US" sz="2000" b="0" i="0" u="none" strike="noStrike" kern="1200" cap="none" spc="0" normalizeH="0" baseline="0" noProof="0" dirty="0">
                <a:ln>
                  <a:noFill/>
                </a:ln>
                <a:solidFill>
                  <a:prstClr val="black"/>
                </a:solidFill>
                <a:effectLst/>
                <a:uLnTx/>
                <a:uFillTx/>
                <a:ea typeface="Times New Roman" panose="02020603050405020304" pitchFamily="18" charset="0"/>
                <a:cs typeface="Arial" panose="020B0604020202020204" pitchFamily="34" charset="0"/>
              </a:rPr>
              <a:t>. </a:t>
            </a:r>
          </a:p>
          <a:p>
            <a:pPr marL="342900" indent="-342900">
              <a:buSzPct val="150000"/>
              <a:buFont typeface="Arial" panose="020B0604020202020204" pitchFamily="34" charset="0"/>
              <a:buChar char="•"/>
              <a:defRPr/>
            </a:pPr>
            <a:r>
              <a:rPr lang="en-US" sz="2000" dirty="0">
                <a:solidFill>
                  <a:prstClr val="black"/>
                </a:solidFill>
                <a:ea typeface="Times New Roman" panose="02020603050405020304" pitchFamily="18" charset="0"/>
                <a:cs typeface="Arial" panose="020B0604020202020204" pitchFamily="34" charset="0"/>
              </a:rPr>
              <a:t>Academic Affairs Committee reviewed on November 28, 2023, unanimously recommended approval.</a:t>
            </a:r>
            <a:endParaRPr kumimoji="0" lang="en-US" sz="2000" b="0" i="0" u="none" strike="noStrike" kern="1200" cap="none" spc="0" normalizeH="0" baseline="0" noProof="0" dirty="0">
              <a:ln>
                <a:noFill/>
              </a:ln>
              <a:solidFill>
                <a:prstClr val="black"/>
              </a:solidFill>
              <a:effectLst/>
              <a:uLnTx/>
              <a:uFillTx/>
              <a:ea typeface="Times New Roman" panose="02020603050405020304" pitchFamily="18" charset="0"/>
              <a:cs typeface="Arial" panose="020B0604020202020204" pitchFamily="34" charset="0"/>
            </a:endParaRPr>
          </a:p>
          <a:p>
            <a:pPr marR="0" lvl="0" algn="l" defTabSz="457200" rtl="0" eaLnBrk="1" fontAlgn="auto" latinLnBrk="0" hangingPunct="1">
              <a:lnSpc>
                <a:spcPct val="100000"/>
              </a:lnSpc>
              <a:spcBef>
                <a:spcPts val="0"/>
              </a:spcBef>
              <a:spcAft>
                <a:spcPts val="0"/>
              </a:spcAft>
              <a:buClrTx/>
              <a:buSzTx/>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endParaRPr>
          </a:p>
        </p:txBody>
      </p:sp>
      <p:sp>
        <p:nvSpPr>
          <p:cNvPr id="5" name="Slide Number Placeholder 1">
            <a:extLst>
              <a:ext uri="{FF2B5EF4-FFF2-40B4-BE49-F238E27FC236}">
                <a16:creationId xmlns:a16="http://schemas.microsoft.com/office/drawing/2014/main" id="{2B4E66DC-E131-43EA-86D9-7352E38D1982}"/>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93</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470906157"/>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77CEF5-2421-45F0-9684-896A134D6EFD}"/>
              </a:ext>
            </a:extLst>
          </p:cNvPr>
          <p:cNvSpPr txBox="1"/>
          <p:nvPr/>
        </p:nvSpPr>
        <p:spPr>
          <a:xfrm>
            <a:off x="1042351" y="1811675"/>
            <a:ext cx="10298311" cy="2446824"/>
          </a:xfrm>
          <a:prstGeom prst="rect">
            <a:avLst/>
          </a:prstGeom>
          <a:noFill/>
        </p:spPr>
        <p:txBody>
          <a:bodyPr wrap="square" rtlCol="0">
            <a:spAutoFit/>
          </a:bodyPr>
          <a:lstStyle/>
          <a:p>
            <a:r>
              <a:rPr lang="en-US" sz="3200" b="1" dirty="0">
                <a:solidFill>
                  <a:srgbClr val="4472C4"/>
                </a:solidFill>
              </a:rPr>
              <a:t>Motion, Decision Item H </a:t>
            </a:r>
          </a:p>
          <a:p>
            <a:endParaRPr lang="en-US" sz="3200" b="1" dirty="0">
              <a:solidFill>
                <a:srgbClr val="0070C0"/>
              </a:solidFill>
            </a:endParaRPr>
          </a:p>
          <a:p>
            <a:pPr lvl="0">
              <a:spcBef>
                <a:spcPts val="600"/>
              </a:spcBef>
              <a:tabLst>
                <a:tab pos="457200" algn="l"/>
              </a:tabLst>
              <a:defRPr/>
            </a:pPr>
            <a:r>
              <a:rPr lang="en-US" sz="2800" dirty="0"/>
              <a:t>That the Commission give preliminary approval to the Repeal and New Rule §300-2-1-.06 within Administrative Procedures for Academic Program Review.</a:t>
            </a:r>
          </a:p>
        </p:txBody>
      </p:sp>
      <p:sp>
        <p:nvSpPr>
          <p:cNvPr id="4" name="Slide Number Placeholder 1">
            <a:extLst>
              <a:ext uri="{FF2B5EF4-FFF2-40B4-BE49-F238E27FC236}">
                <a16:creationId xmlns:a16="http://schemas.microsoft.com/office/drawing/2014/main" id="{F16AFB18-EACC-45C2-B3C5-0CDED2D60333}"/>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94</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531484880"/>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43828" y="206263"/>
            <a:ext cx="9904344" cy="2123658"/>
          </a:xfrm>
          <a:prstGeom prst="rect">
            <a:avLst/>
          </a:prstGeom>
        </p:spPr>
        <p:txBody>
          <a:bodyPr wrap="square">
            <a:spAutoFit/>
          </a:bodyPr>
          <a:lstStyle/>
          <a:p>
            <a:pPr algn="ctr">
              <a:tabLst>
                <a:tab pos="27432" algn="l"/>
                <a:tab pos="-1731873600" algn="l"/>
                <a:tab pos="6542532" algn="r"/>
              </a:tabLst>
            </a:pPr>
            <a:r>
              <a:rPr lang="en-US" sz="3200" b="1" kern="1400" dirty="0">
                <a:solidFill>
                  <a:srgbClr val="4472C4"/>
                </a:solidFill>
                <a:latin typeface="Book Antiqua" panose="02040602050305030304" pitchFamily="18" charset="0"/>
              </a:rPr>
              <a:t>I</a:t>
            </a:r>
            <a:r>
              <a:rPr lang="en-US" sz="3600" b="1" kern="1400" dirty="0">
                <a:solidFill>
                  <a:srgbClr val="4472C4"/>
                </a:solidFill>
              </a:rPr>
              <a:t>. Academic Programs</a:t>
            </a:r>
          </a:p>
          <a:p>
            <a:pPr marL="971550" indent="-742950" algn="ctr">
              <a:buAutoNum type="alphaUcPeriod" startAt="5"/>
              <a:tabLst>
                <a:tab pos="27432" algn="l"/>
                <a:tab pos="-1731873600" algn="l"/>
                <a:tab pos="6542532" algn="r"/>
              </a:tabLst>
            </a:pPr>
            <a:endParaRPr lang="en-US" sz="3200" b="1" kern="1400" dirty="0">
              <a:solidFill>
                <a:srgbClr val="4472C4"/>
              </a:solidFill>
            </a:endParaRPr>
          </a:p>
          <a:p>
            <a:pPr algn="ctr">
              <a:tabLst>
                <a:tab pos="27432" algn="l"/>
                <a:tab pos="-1731873600" algn="l"/>
                <a:tab pos="6542532" algn="r"/>
              </a:tabLst>
            </a:pPr>
            <a:r>
              <a:rPr lang="en-US" sz="3200" i="1" kern="1400" dirty="0">
                <a:solidFill>
                  <a:srgbClr val="4472C4"/>
                </a:solidFill>
              </a:rPr>
              <a:t>Staff Presenters:  Dr. Robin McGill</a:t>
            </a:r>
          </a:p>
          <a:p>
            <a:pPr marL="228600" algn="ctr">
              <a:tabLst>
                <a:tab pos="27432" algn="l"/>
                <a:tab pos="-1731873600" algn="l"/>
                <a:tab pos="6542532" algn="r"/>
              </a:tabLst>
            </a:pPr>
            <a:r>
              <a:rPr lang="en-US" sz="3200" i="1" kern="1400" dirty="0">
                <a:solidFill>
                  <a:srgbClr val="4472C4"/>
                </a:solidFill>
              </a:rPr>
              <a:t>and Mrs. Kristan White </a:t>
            </a:r>
            <a:r>
              <a:rPr lang="en-US" sz="3200" kern="1400" dirty="0">
                <a:solidFill>
                  <a:srgbClr val="4472C4"/>
                </a:solidFill>
              </a:rPr>
              <a:t> </a:t>
            </a:r>
            <a:endParaRPr lang="en-US" sz="3200" kern="1400" dirty="0">
              <a:ln>
                <a:noFill/>
              </a:ln>
              <a:solidFill>
                <a:srgbClr val="4472C4"/>
              </a:solidFill>
              <a:effectLst/>
            </a:endParaRPr>
          </a:p>
        </p:txBody>
      </p:sp>
      <p:pic>
        <p:nvPicPr>
          <p:cNvPr id="2" name="Picture 1">
            <a:extLst>
              <a:ext uri="{FF2B5EF4-FFF2-40B4-BE49-F238E27FC236}">
                <a16:creationId xmlns:a16="http://schemas.microsoft.com/office/drawing/2014/main" id="{4C3A534C-95F6-46BC-BEEB-27C0CDFCCB7F}"/>
              </a:ext>
            </a:extLst>
          </p:cNvPr>
          <p:cNvPicPr>
            <a:picLocks noChangeAspect="1"/>
          </p:cNvPicPr>
          <p:nvPr/>
        </p:nvPicPr>
        <p:blipFill>
          <a:blip r:embed="rId2"/>
          <a:stretch>
            <a:fillRect/>
          </a:stretch>
        </p:blipFill>
        <p:spPr>
          <a:xfrm>
            <a:off x="3899295" y="2713115"/>
            <a:ext cx="4393411" cy="2926080"/>
          </a:xfrm>
          <a:prstGeom prst="rect">
            <a:avLst/>
          </a:prstGeom>
          <a:effectLst>
            <a:outerShdw blurRad="63500" sx="102000" sy="102000" algn="ctr" rotWithShape="0">
              <a:prstClr val="black">
                <a:alpha val="40000"/>
              </a:prstClr>
            </a:outerShdw>
          </a:effectLst>
        </p:spPr>
      </p:pic>
      <p:sp>
        <p:nvSpPr>
          <p:cNvPr id="4" name="Slide Number Placeholder 1">
            <a:extLst>
              <a:ext uri="{FF2B5EF4-FFF2-40B4-BE49-F238E27FC236}">
                <a16:creationId xmlns:a16="http://schemas.microsoft.com/office/drawing/2014/main" id="{12955520-A05C-44CF-A7B4-4C5C1BEBC06C}"/>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95</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498824524"/>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3060493" y="83521"/>
            <a:ext cx="6071014" cy="941309"/>
          </a:xfrm>
        </p:spPr>
        <p:txBody>
          <a:bodyPr>
            <a:noAutofit/>
          </a:bodyPr>
          <a:lstStyle/>
          <a:p>
            <a:pPr algn="ctr"/>
            <a:r>
              <a:rPr lang="en-US" sz="4000" b="1" dirty="0">
                <a:solidFill>
                  <a:srgbClr val="4472C4"/>
                </a:solidFill>
                <a:latin typeface="+mn-lt"/>
              </a:rPr>
              <a:t>FOUR-YEAR INSTITUTIONS</a:t>
            </a:r>
          </a:p>
        </p:txBody>
      </p:sp>
      <p:pic>
        <p:nvPicPr>
          <p:cNvPr id="18" name="Picture 2" descr="C:\Users\Kevin Whitaker\Desktop\Marsh Presentation\JSU-Logo-for-website-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58630" y="2992283"/>
            <a:ext cx="1506893" cy="873429"/>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Kevin Whitaker\Desktop\Marsh Presentation\UAH_primary.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9607" y="4486291"/>
            <a:ext cx="2398240" cy="133303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ttps://cws.auburn.edu/asim/Content/Images/Schools/Athens%20State.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028491" y="1226541"/>
            <a:ext cx="1510696" cy="1139506"/>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https://cws.auburn.edu/asim/Content/Images/Schools/Alabama%20State.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577271" y="1244581"/>
            <a:ext cx="1555816" cy="1181445"/>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https://cws.auburn.edu/asim/Content/Images/Schools/Troy.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562411" y="2757799"/>
            <a:ext cx="1363443" cy="1342395"/>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https://cws.auburn.edu/asim/Content/Images/Schools/Alabama%20Birmingham.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9644330" y="2715222"/>
            <a:ext cx="1448017" cy="1326873"/>
          </a:xfrm>
          <a:prstGeom prst="rect">
            <a:avLst/>
          </a:prstGeom>
          <a:noFill/>
          <a:extLst>
            <a:ext uri="{909E8E84-426E-40DD-AFC4-6F175D3DCCD1}">
              <a14:hiddenFill xmlns:a14="http://schemas.microsoft.com/office/drawing/2010/main">
                <a:solidFill>
                  <a:srgbClr val="FFFFFF"/>
                </a:solidFill>
              </a14:hiddenFill>
            </a:ext>
          </a:extLst>
        </p:spPr>
      </p:pic>
      <p:pic>
        <p:nvPicPr>
          <p:cNvPr id="1044" name="Picture 20" descr="https://cws.auburn.edu/asim/Content/Images/Schools/Montevallo.pn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963271" y="4266970"/>
            <a:ext cx="1743044" cy="1466418"/>
          </a:xfrm>
          <a:prstGeom prst="rect">
            <a:avLst/>
          </a:prstGeom>
          <a:noFill/>
          <a:extLst>
            <a:ext uri="{909E8E84-426E-40DD-AFC4-6F175D3DCCD1}">
              <a14:hiddenFill xmlns:a14="http://schemas.microsoft.com/office/drawing/2010/main">
                <a:solidFill>
                  <a:srgbClr val="FFFFFF"/>
                </a:solidFill>
              </a14:hiddenFill>
            </a:ext>
          </a:extLst>
        </p:spPr>
      </p:pic>
      <p:pic>
        <p:nvPicPr>
          <p:cNvPr id="1050" name="Picture 26" descr="https://cws.auburn.edu/asim/Content/Images/Schools/Alabama%20A_M.png"/>
          <p:cNvPicPr>
            <a:picLocks noChangeAspect="1" noChangeArrowheads="1"/>
          </p:cNvPicPr>
          <p:nvPr/>
        </p:nvPicPr>
        <p:blipFill rotWithShape="1">
          <a:blip r:embed="rId9">
            <a:extLst>
              <a:ext uri="{28A0092B-C50C-407E-A947-70E740481C1C}">
                <a14:useLocalDpi xmlns:a14="http://schemas.microsoft.com/office/drawing/2010/main" val="0"/>
              </a:ext>
            </a:extLst>
          </a:blip>
          <a:srcRect l="15318" t="12459" r="19082" b="14179"/>
          <a:stretch/>
        </p:blipFill>
        <p:spPr bwMode="auto">
          <a:xfrm>
            <a:off x="559980" y="1103636"/>
            <a:ext cx="1366245" cy="146333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7639EBE2-C660-4436-8A76-B53341C85F52}"/>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14656" r="15198" b="29898"/>
          <a:stretch/>
        </p:blipFill>
        <p:spPr>
          <a:xfrm>
            <a:off x="7189999" y="1114491"/>
            <a:ext cx="2011173" cy="1553270"/>
          </a:xfrm>
          <a:prstGeom prst="rect">
            <a:avLst/>
          </a:prstGeom>
        </p:spPr>
      </p:pic>
      <p:pic>
        <p:nvPicPr>
          <p:cNvPr id="1028" name="Picture 4" descr="Auburn University at Montgomery (Fees &amp; Reviews): Alabama, United States">
            <a:extLst>
              <a:ext uri="{FF2B5EF4-FFF2-40B4-BE49-F238E27FC236}">
                <a16:creationId xmlns:a16="http://schemas.microsoft.com/office/drawing/2014/main" id="{FFDFFDC7-6FFE-419A-9F83-9AD2E8219357}"/>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t="29422" b="28787"/>
          <a:stretch/>
        </p:blipFill>
        <p:spPr bwMode="auto">
          <a:xfrm>
            <a:off x="9577177" y="1509682"/>
            <a:ext cx="1864371" cy="77913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Deans jobs | Alabama">
            <a:extLst>
              <a:ext uri="{FF2B5EF4-FFF2-40B4-BE49-F238E27FC236}">
                <a16:creationId xmlns:a16="http://schemas.microsoft.com/office/drawing/2014/main" id="{4AD94542-C477-48ED-97F5-AD8E9906B83C}"/>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t="21990" b="20338"/>
          <a:stretch/>
        </p:blipFill>
        <p:spPr bwMode="auto">
          <a:xfrm>
            <a:off x="5751673" y="2941943"/>
            <a:ext cx="3028950" cy="873430"/>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2">
            <a:extLst>
              <a:ext uri="{FF2B5EF4-FFF2-40B4-BE49-F238E27FC236}">
                <a16:creationId xmlns:a16="http://schemas.microsoft.com/office/drawing/2014/main" id="{EDC1453E-E8D4-468F-9063-791D4A52CAFE}"/>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7189999" y="4455899"/>
            <a:ext cx="2201590" cy="1277489"/>
          </a:xfrm>
          <a:prstGeom prst="rect">
            <a:avLst/>
          </a:prstGeom>
        </p:spPr>
      </p:pic>
      <p:pic>
        <p:nvPicPr>
          <p:cNvPr id="4" name="Picture 3">
            <a:extLst>
              <a:ext uri="{FF2B5EF4-FFF2-40B4-BE49-F238E27FC236}">
                <a16:creationId xmlns:a16="http://schemas.microsoft.com/office/drawing/2014/main" id="{6C4E6D82-A3E4-4AED-A1B9-5083FD1287F5}"/>
              </a:ext>
            </a:extLst>
          </p:cNvPr>
          <p:cNvPicPr>
            <a:picLocks noChangeAspect="1"/>
          </p:cNvPicPr>
          <p:nvPr/>
        </p:nvPicPr>
        <p:blipFill>
          <a:blip r:embed="rId14"/>
          <a:stretch>
            <a:fillRect/>
          </a:stretch>
        </p:blipFill>
        <p:spPr>
          <a:xfrm>
            <a:off x="5304975" y="4254391"/>
            <a:ext cx="1647111" cy="1627994"/>
          </a:xfrm>
          <a:prstGeom prst="rect">
            <a:avLst/>
          </a:prstGeom>
        </p:spPr>
      </p:pic>
      <p:sp>
        <p:nvSpPr>
          <p:cNvPr id="17" name="Slide Number Placeholder 1">
            <a:extLst>
              <a:ext uri="{FF2B5EF4-FFF2-40B4-BE49-F238E27FC236}">
                <a16:creationId xmlns:a16="http://schemas.microsoft.com/office/drawing/2014/main" id="{973FA3B9-53C5-4B50-8DA6-4FDACEE16D89}"/>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96</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pic>
        <p:nvPicPr>
          <p:cNvPr id="19" name="Picture 18">
            <a:extLst>
              <a:ext uri="{FF2B5EF4-FFF2-40B4-BE49-F238E27FC236}">
                <a16:creationId xmlns:a16="http://schemas.microsoft.com/office/drawing/2014/main" id="{0AE1784E-1CEE-4FC2-A588-8B03000C879C}"/>
              </a:ext>
            </a:extLst>
          </p:cNvPr>
          <p:cNvPicPr>
            <a:picLocks noChangeAspect="1"/>
          </p:cNvPicPr>
          <p:nvPr/>
        </p:nvPicPr>
        <p:blipFill>
          <a:blip r:embed="rId15"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9880362" y="4524055"/>
            <a:ext cx="1257999" cy="1005840"/>
          </a:xfrm>
          <a:prstGeom prst="rect">
            <a:avLst/>
          </a:prstGeom>
          <a:noFill/>
        </p:spPr>
      </p:pic>
    </p:spTree>
    <p:extLst>
      <p:ext uri="{BB962C8B-B14F-4D97-AF65-F5344CB8AC3E}">
        <p14:creationId xmlns:p14="http://schemas.microsoft.com/office/powerpoint/2010/main" val="85660440"/>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4772" name="Rectangle 4"/>
          <p:cNvSpPr>
            <a:spLocks noChangeArrowheads="1"/>
          </p:cNvSpPr>
          <p:nvPr/>
        </p:nvSpPr>
        <p:spPr bwMode="auto">
          <a:xfrm>
            <a:off x="2286000" y="1981200"/>
            <a:ext cx="7924800" cy="1493520"/>
          </a:xfrm>
          <a:prstGeom prst="rect">
            <a:avLst/>
          </a:prstGeom>
          <a:noFill/>
          <a:ln w="9525">
            <a:noFill/>
            <a:miter lim="800000"/>
            <a:headEnd/>
            <a:tailEnd/>
          </a:ln>
          <a:effectLst/>
        </p:spPr>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600" b="0" i="0" u="none" strike="noStrike" kern="1200" cap="none" spc="0" normalizeH="0" baseline="0" noProof="0" dirty="0">
                <a:ln>
                  <a:noFill/>
                </a:ln>
                <a:solidFill>
                  <a:srgbClr val="FF0000"/>
                </a:solidFill>
                <a:effectLst/>
                <a:uLnTx/>
                <a:uFillTx/>
                <a:latin typeface="Calibri"/>
                <a:ea typeface="+mn-ea"/>
                <a:cs typeface="+mn-cs"/>
              </a:rPr>
              <a:t> </a:t>
            </a:r>
            <a:br>
              <a:rPr kumimoji="0" lang="en-US" sz="6600" b="0" i="0" u="none" strike="noStrike" kern="1200" cap="none" spc="0" normalizeH="0" baseline="0" noProof="0" dirty="0">
                <a:ln>
                  <a:noFill/>
                </a:ln>
                <a:solidFill>
                  <a:srgbClr val="FF0000"/>
                </a:solidFill>
                <a:effectLst/>
                <a:uLnTx/>
                <a:uFillTx/>
                <a:latin typeface="Calibri"/>
                <a:ea typeface="+mn-ea"/>
                <a:cs typeface="+mn-cs"/>
              </a:rPr>
            </a:br>
            <a:br>
              <a:rPr kumimoji="0" lang="en-US" sz="6600" b="0" i="0" u="none" strike="noStrike" kern="1200" cap="none" spc="0" normalizeH="0" baseline="0" noProof="0" dirty="0">
                <a:ln>
                  <a:noFill/>
                </a:ln>
                <a:solidFill>
                  <a:srgbClr val="FF0000"/>
                </a:solidFill>
                <a:effectLst/>
                <a:uLnTx/>
                <a:uFillTx/>
                <a:latin typeface="Calibri"/>
                <a:ea typeface="+mn-ea"/>
                <a:cs typeface="+mn-cs"/>
              </a:rPr>
            </a:br>
            <a:endParaRPr kumimoji="0" lang="en-US" sz="6600" b="0" i="0" u="none" strike="noStrike" kern="1200" cap="none" spc="0" normalizeH="0" baseline="0" noProof="0" dirty="0">
              <a:ln>
                <a:noFill/>
              </a:ln>
              <a:solidFill>
                <a:srgbClr val="FF0000"/>
              </a:solidFill>
              <a:effectLst/>
              <a:uLnTx/>
              <a:uFillTx/>
              <a:latin typeface="Calibri"/>
              <a:ea typeface="+mn-ea"/>
              <a:cs typeface="+mn-cs"/>
            </a:endParaRPr>
          </a:p>
        </p:txBody>
      </p:sp>
      <p:sp>
        <p:nvSpPr>
          <p:cNvPr id="6" name="TextBox 5"/>
          <p:cNvSpPr txBox="1"/>
          <p:nvPr/>
        </p:nvSpPr>
        <p:spPr>
          <a:xfrm>
            <a:off x="497589" y="194200"/>
            <a:ext cx="11404600" cy="450892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600"/>
              </a:spcBef>
              <a:spcAft>
                <a:spcPts val="0"/>
              </a:spcAft>
              <a:buClrTx/>
              <a:buSzTx/>
              <a:buFontTx/>
              <a:buNone/>
              <a:tabLst>
                <a:tab pos="457200" algn="l"/>
              </a:tabLst>
              <a:defRPr/>
            </a:pPr>
            <a:r>
              <a:rPr kumimoji="0" lang="en-US" sz="3800" b="1" i="0" u="none" strike="noStrike" kern="1200" cap="none" spc="0" normalizeH="0" baseline="0" noProof="0" dirty="0">
                <a:ln>
                  <a:noFill/>
                </a:ln>
                <a:solidFill>
                  <a:srgbClr val="4472C4"/>
                </a:solidFill>
                <a:effectLst/>
                <a:uLnTx/>
                <a:uFillTx/>
                <a:latin typeface="Calibri"/>
                <a:ea typeface="+mn-ea"/>
                <a:cs typeface="+mn-cs"/>
              </a:rPr>
              <a:t>Alabama State University</a:t>
            </a:r>
          </a:p>
          <a:p>
            <a:pPr>
              <a:tabLst>
                <a:tab pos="457200" algn="l"/>
              </a:tabLst>
              <a:defRPr/>
            </a:pPr>
            <a:r>
              <a:rPr lang="en-US" sz="2600" b="1" dirty="0">
                <a:solidFill>
                  <a:srgbClr val="4472C4"/>
                </a:solidFill>
                <a:latin typeface="Calibri" panose="020F0502020204030204"/>
              </a:rPr>
              <a:t>1a</a:t>
            </a:r>
            <a:r>
              <a:rPr kumimoji="0" lang="en-US" sz="2600" b="1" i="0" u="none" strike="noStrike" kern="1200" cap="none" spc="0" normalizeH="0" baseline="0" noProof="0" dirty="0">
                <a:ln>
                  <a:noFill/>
                </a:ln>
                <a:solidFill>
                  <a:srgbClr val="4472C4"/>
                </a:solidFill>
                <a:effectLst/>
                <a:uLnTx/>
                <a:uFillTx/>
                <a:latin typeface="Calibri" panose="020F0502020204030204"/>
                <a:ea typeface="+mn-ea"/>
                <a:cs typeface="+mn-cs"/>
              </a:rPr>
              <a:t>. Master of Science in Social Psychology and Human Rights (CIP 42.2813</a:t>
            </a:r>
            <a:r>
              <a:rPr lang="en-US" sz="2600" b="1" dirty="0">
                <a:solidFill>
                  <a:srgbClr val="4472C4"/>
                </a:solidFill>
              </a:rPr>
              <a:t>) </a:t>
            </a:r>
          </a:p>
          <a:p>
            <a:pPr marL="0" marR="0" lvl="0" indent="0" algn="l" defTabSz="914400" rtl="0" eaLnBrk="1" fontAlgn="auto" latinLnBrk="0" hangingPunct="1">
              <a:lnSpc>
                <a:spcPct val="100000"/>
              </a:lnSpc>
              <a:spcBef>
                <a:spcPts val="0"/>
              </a:spcBef>
              <a:spcAft>
                <a:spcPts val="0"/>
              </a:spcAft>
              <a:buClrTx/>
              <a:buSzTx/>
              <a:buFontTx/>
              <a:buNone/>
              <a:tabLst>
                <a:tab pos="457200" algn="l"/>
              </a:tabLst>
              <a:defRPr/>
            </a:pPr>
            <a:endParaRPr kumimoji="0" lang="en-US" sz="800" b="1" i="0" u="none" strike="noStrike" kern="1200" cap="none" spc="0" normalizeH="0" baseline="0" noProof="0" dirty="0">
              <a:ln>
                <a:noFill/>
              </a:ln>
              <a:solidFill>
                <a:srgbClr val="4472C4"/>
              </a:solidFill>
              <a:effectLst/>
              <a:highlight>
                <a:srgbClr val="FFFF00"/>
              </a:highlight>
              <a:uLnTx/>
              <a:uFillTx/>
              <a:latin typeface="Calibri" panose="020F0502020204030204"/>
              <a:ea typeface="+mn-ea"/>
              <a:cs typeface="+mn-cs"/>
            </a:endParaRPr>
          </a:p>
          <a:p>
            <a:pPr marL="0" marR="0" lvl="0" indent="0" algn="l" defTabSz="914400" rtl="0" eaLnBrk="1" fontAlgn="auto" latinLnBrk="0" hangingPunct="1">
              <a:lnSpc>
                <a:spcPct val="100000"/>
              </a:lnSpc>
              <a:spcAft>
                <a:spcPts val="600"/>
              </a:spcAft>
              <a:buClrTx/>
              <a:buSzTx/>
              <a:buFontTx/>
              <a:buNone/>
              <a:tabLst>
                <a:tab pos="457200" algn="l"/>
              </a:tabLst>
              <a:defRPr/>
            </a:pPr>
            <a:endParaRPr kumimoji="0" lang="en-US" b="1" i="0" u="none" strike="noStrike" kern="1200" cap="none" spc="0" normalizeH="0" baseline="0" noProof="0" dirty="0">
              <a:ln>
                <a:noFill/>
              </a:ln>
              <a:solidFill>
                <a:srgbClr val="0070C0"/>
              </a:solidFill>
              <a:effectLst/>
              <a:uLnTx/>
              <a:uFillTx/>
              <a:ea typeface="+mn-ea"/>
              <a:cs typeface="+mn-cs"/>
            </a:endParaRPr>
          </a:p>
          <a:p>
            <a:pPr marL="342900" marR="0" lvl="0" indent="-342900">
              <a:spcBef>
                <a:spcPts val="0"/>
              </a:spcBef>
              <a:spcAft>
                <a:spcPts val="0"/>
              </a:spcAft>
              <a:buFont typeface="Arial" panose="020B0604020202020204" pitchFamily="34" charset="0"/>
              <a:buChar char="•"/>
              <a:tabLst>
                <a:tab pos="2286000" algn="l"/>
              </a:tabLst>
            </a:pPr>
            <a:r>
              <a:rPr lang="en-US" sz="2400" dirty="0">
                <a:effectLst/>
                <a:ea typeface="Times New Roman" panose="02020603050405020304" pitchFamily="18" charset="0"/>
              </a:rPr>
              <a:t>The proposed program extends the Psychology offerings at ASU to the master’s level and was developed to support professional advancement for undergraduate Psychology students and alumni seeking to make positive community impacts based on community-engaged and empirically based research and practice.</a:t>
            </a:r>
          </a:p>
          <a:p>
            <a:pPr marR="0" lvl="0">
              <a:spcBef>
                <a:spcPts val="0"/>
              </a:spcBef>
              <a:spcAft>
                <a:spcPts val="0"/>
              </a:spcAft>
              <a:tabLst>
                <a:tab pos="2286000" algn="l"/>
              </a:tabLst>
            </a:pPr>
            <a:endParaRPr lang="en-US" sz="2400" dirty="0">
              <a:effectLst/>
              <a:ea typeface="Times New Roman" panose="02020603050405020304" pitchFamily="18" charset="0"/>
            </a:endParaRPr>
          </a:p>
          <a:p>
            <a:pPr marL="342900" marR="0" lvl="0" indent="-342900">
              <a:spcBef>
                <a:spcPts val="0"/>
              </a:spcBef>
              <a:spcAft>
                <a:spcPts val="0"/>
              </a:spcAft>
              <a:buFont typeface="Arial" panose="020B0604020202020204" pitchFamily="34" charset="0"/>
              <a:buChar char="•"/>
              <a:tabLst>
                <a:tab pos="2286000" algn="l"/>
              </a:tabLst>
            </a:pPr>
            <a:r>
              <a:rPr lang="en-US" sz="2400" dirty="0">
                <a:effectLst/>
                <a:ea typeface="Times New Roman" panose="02020603050405020304" pitchFamily="18" charset="0"/>
              </a:rPr>
              <a:t>This program will prepare students for careers as Community and Social Service Managers and Fundraisers, both of which are included on the Alabama Statewide In-Demand Occupations List.</a:t>
            </a:r>
          </a:p>
        </p:txBody>
      </p:sp>
      <p:pic>
        <p:nvPicPr>
          <p:cNvPr id="7" name="Picture 8" descr="https://cws.auburn.edu/asim/Content/Images/Schools/Alabama%20State.png">
            <a:extLst>
              <a:ext uri="{FF2B5EF4-FFF2-40B4-BE49-F238E27FC236}">
                <a16:creationId xmlns:a16="http://schemas.microsoft.com/office/drawing/2014/main" id="{0744DF7B-49C8-4623-A40C-AF1C9B27A14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346373" y="-105875"/>
            <a:ext cx="1555816" cy="118144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383B8055-5C27-49BB-A496-3DA1CDFA9D46}"/>
              </a:ext>
            </a:extLst>
          </p:cNvPr>
          <p:cNvPicPr>
            <a:picLocks noChangeAspect="1"/>
          </p:cNvPicPr>
          <p:nvPr/>
        </p:nvPicPr>
        <p:blipFill>
          <a:blip r:embed="rId3"/>
          <a:stretch>
            <a:fillRect/>
          </a:stretch>
        </p:blipFill>
        <p:spPr>
          <a:xfrm>
            <a:off x="6199889" y="4230655"/>
            <a:ext cx="4325591" cy="2433145"/>
          </a:xfrm>
          <a:prstGeom prst="rect">
            <a:avLst/>
          </a:prstGeom>
        </p:spPr>
      </p:pic>
      <p:sp>
        <p:nvSpPr>
          <p:cNvPr id="9" name="Slide Number Placeholder 1">
            <a:extLst>
              <a:ext uri="{FF2B5EF4-FFF2-40B4-BE49-F238E27FC236}">
                <a16:creationId xmlns:a16="http://schemas.microsoft.com/office/drawing/2014/main" id="{C168E5D1-2517-44D2-BD45-D7C557204E3F}"/>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97</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375509109"/>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77CEF5-2421-45F0-9684-896A134D6EFD}"/>
              </a:ext>
            </a:extLst>
          </p:cNvPr>
          <p:cNvSpPr txBox="1"/>
          <p:nvPr/>
        </p:nvSpPr>
        <p:spPr>
          <a:xfrm>
            <a:off x="1042352" y="1811675"/>
            <a:ext cx="10107296" cy="2015936"/>
          </a:xfrm>
          <a:prstGeom prst="rect">
            <a:avLst/>
          </a:prstGeom>
          <a:noFill/>
        </p:spPr>
        <p:txBody>
          <a:bodyPr wrap="square" rtlCol="0">
            <a:spAutoFit/>
          </a:bodyPr>
          <a:lstStyle/>
          <a:p>
            <a:r>
              <a:rPr lang="en-US" sz="3200" b="1" dirty="0">
                <a:solidFill>
                  <a:srgbClr val="4472C4"/>
                </a:solidFill>
              </a:rPr>
              <a:t>Motion, Decision Item I-1a: </a:t>
            </a:r>
          </a:p>
          <a:p>
            <a:endParaRPr lang="en-US" sz="3200" b="1" dirty="0">
              <a:solidFill>
                <a:srgbClr val="0070C0"/>
              </a:solidFill>
            </a:endParaRPr>
          </a:p>
          <a:p>
            <a:pPr lvl="0">
              <a:spcBef>
                <a:spcPts val="600"/>
              </a:spcBef>
              <a:tabLst>
                <a:tab pos="457200" algn="l"/>
              </a:tabLst>
              <a:defRPr/>
            </a:pPr>
            <a:r>
              <a:rPr lang="en-US" sz="2800" dirty="0"/>
              <a:t>That the Commission approve Alabama State University’s proposal to offer a Master of Science in Social Psychology and Human Rights.  </a:t>
            </a:r>
          </a:p>
        </p:txBody>
      </p:sp>
      <p:sp>
        <p:nvSpPr>
          <p:cNvPr id="4" name="Slide Number Placeholder 1">
            <a:extLst>
              <a:ext uri="{FF2B5EF4-FFF2-40B4-BE49-F238E27FC236}">
                <a16:creationId xmlns:a16="http://schemas.microsoft.com/office/drawing/2014/main" id="{FD325295-A754-4D60-AD2E-92904F45CA9B}"/>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98</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734584498"/>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4772" name="Rectangle 4"/>
          <p:cNvSpPr>
            <a:spLocks noChangeArrowheads="1"/>
          </p:cNvSpPr>
          <p:nvPr/>
        </p:nvSpPr>
        <p:spPr bwMode="auto">
          <a:xfrm>
            <a:off x="2286000" y="1981200"/>
            <a:ext cx="7924800" cy="1493520"/>
          </a:xfrm>
          <a:prstGeom prst="rect">
            <a:avLst/>
          </a:prstGeom>
          <a:noFill/>
          <a:ln w="9525">
            <a:noFill/>
            <a:miter lim="800000"/>
            <a:headEnd/>
            <a:tailEnd/>
          </a:ln>
          <a:effectLst/>
        </p:spPr>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600" b="0" i="0" u="none" strike="noStrike" kern="1200" cap="none" spc="0" normalizeH="0" baseline="0" noProof="0" dirty="0">
                <a:ln>
                  <a:noFill/>
                </a:ln>
                <a:solidFill>
                  <a:srgbClr val="FF0000"/>
                </a:solidFill>
                <a:effectLst/>
                <a:uLnTx/>
                <a:uFillTx/>
                <a:latin typeface="Calibri"/>
                <a:ea typeface="+mn-ea"/>
                <a:cs typeface="+mn-cs"/>
              </a:rPr>
              <a:t> </a:t>
            </a:r>
            <a:br>
              <a:rPr kumimoji="0" lang="en-US" sz="6600" b="0" i="0" u="none" strike="noStrike" kern="1200" cap="none" spc="0" normalizeH="0" baseline="0" noProof="0" dirty="0">
                <a:ln>
                  <a:noFill/>
                </a:ln>
                <a:solidFill>
                  <a:srgbClr val="FF0000"/>
                </a:solidFill>
                <a:effectLst/>
                <a:uLnTx/>
                <a:uFillTx/>
                <a:latin typeface="Calibri"/>
                <a:ea typeface="+mn-ea"/>
                <a:cs typeface="+mn-cs"/>
              </a:rPr>
            </a:br>
            <a:br>
              <a:rPr kumimoji="0" lang="en-US" sz="6600" b="0" i="0" u="none" strike="noStrike" kern="1200" cap="none" spc="0" normalizeH="0" baseline="0" noProof="0" dirty="0">
                <a:ln>
                  <a:noFill/>
                </a:ln>
                <a:solidFill>
                  <a:srgbClr val="FF0000"/>
                </a:solidFill>
                <a:effectLst/>
                <a:uLnTx/>
                <a:uFillTx/>
                <a:latin typeface="Calibri"/>
                <a:ea typeface="+mn-ea"/>
                <a:cs typeface="+mn-cs"/>
              </a:rPr>
            </a:br>
            <a:endParaRPr kumimoji="0" lang="en-US" sz="6600" b="0" i="0" u="none" strike="noStrike" kern="1200" cap="none" spc="0" normalizeH="0" baseline="0" noProof="0" dirty="0">
              <a:ln>
                <a:noFill/>
              </a:ln>
              <a:solidFill>
                <a:srgbClr val="FF0000"/>
              </a:solidFill>
              <a:effectLst/>
              <a:uLnTx/>
              <a:uFillTx/>
              <a:latin typeface="Calibri"/>
              <a:ea typeface="+mn-ea"/>
              <a:cs typeface="+mn-cs"/>
            </a:endParaRPr>
          </a:p>
        </p:txBody>
      </p:sp>
      <p:sp>
        <p:nvSpPr>
          <p:cNvPr id="6" name="TextBox 5"/>
          <p:cNvSpPr txBox="1"/>
          <p:nvPr/>
        </p:nvSpPr>
        <p:spPr>
          <a:xfrm>
            <a:off x="497589" y="194200"/>
            <a:ext cx="11404600" cy="487825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600"/>
              </a:spcBef>
              <a:spcAft>
                <a:spcPts val="0"/>
              </a:spcAft>
              <a:buClrTx/>
              <a:buSzTx/>
              <a:buFontTx/>
              <a:buNone/>
              <a:tabLst>
                <a:tab pos="457200" algn="l"/>
              </a:tabLst>
              <a:defRPr/>
            </a:pPr>
            <a:r>
              <a:rPr kumimoji="0" lang="en-US" sz="3800" b="1" i="0" u="none" strike="noStrike" kern="1200" cap="none" spc="0" normalizeH="0" baseline="0" noProof="0" dirty="0">
                <a:ln>
                  <a:noFill/>
                </a:ln>
                <a:solidFill>
                  <a:srgbClr val="4472C4"/>
                </a:solidFill>
                <a:effectLst/>
                <a:uLnTx/>
                <a:uFillTx/>
                <a:latin typeface="Calibri"/>
                <a:ea typeface="+mn-ea"/>
                <a:cs typeface="+mn-cs"/>
              </a:rPr>
              <a:t>Alabama State University</a:t>
            </a:r>
          </a:p>
          <a:p>
            <a:pPr>
              <a:tabLst>
                <a:tab pos="457200" algn="l"/>
              </a:tabLst>
              <a:defRPr/>
            </a:pPr>
            <a:r>
              <a:rPr lang="en-US" sz="2600" b="1" dirty="0">
                <a:solidFill>
                  <a:srgbClr val="4472C4"/>
                </a:solidFill>
                <a:latin typeface="Calibri" panose="020F0502020204030204"/>
              </a:rPr>
              <a:t>1b</a:t>
            </a:r>
            <a:r>
              <a:rPr kumimoji="0" lang="en-US" sz="2600" b="1" i="0" u="none" strike="noStrike" kern="1200" cap="none" spc="0" normalizeH="0" baseline="0" noProof="0" dirty="0">
                <a:ln>
                  <a:noFill/>
                </a:ln>
                <a:solidFill>
                  <a:srgbClr val="4472C4"/>
                </a:solidFill>
                <a:effectLst/>
                <a:uLnTx/>
                <a:uFillTx/>
                <a:latin typeface="Calibri" panose="020F0502020204030204"/>
                <a:ea typeface="+mn-ea"/>
                <a:cs typeface="+mn-cs"/>
              </a:rPr>
              <a:t>. Doctor of Occupational Therapy in Occupational Therapy (CIP 51.2306</a:t>
            </a:r>
            <a:r>
              <a:rPr lang="en-US" sz="2600" b="1" dirty="0">
                <a:solidFill>
                  <a:srgbClr val="4472C4"/>
                </a:solidFill>
              </a:rPr>
              <a:t>) </a:t>
            </a:r>
          </a:p>
          <a:p>
            <a:pPr marL="0" marR="0" lvl="0" indent="0" algn="l" defTabSz="914400" rtl="0" eaLnBrk="1" fontAlgn="auto" latinLnBrk="0" hangingPunct="1">
              <a:lnSpc>
                <a:spcPct val="100000"/>
              </a:lnSpc>
              <a:spcBef>
                <a:spcPts val="0"/>
              </a:spcBef>
              <a:spcAft>
                <a:spcPts val="0"/>
              </a:spcAft>
              <a:buClrTx/>
              <a:buSzTx/>
              <a:buFontTx/>
              <a:buNone/>
              <a:tabLst>
                <a:tab pos="457200" algn="l"/>
              </a:tabLst>
              <a:defRPr/>
            </a:pPr>
            <a:endParaRPr kumimoji="0" lang="en-US" sz="800" b="1" i="0" u="none" strike="noStrike" kern="1200" cap="none" spc="0" normalizeH="0" baseline="0" noProof="0" dirty="0">
              <a:ln>
                <a:noFill/>
              </a:ln>
              <a:solidFill>
                <a:srgbClr val="4472C4"/>
              </a:solidFill>
              <a:effectLst/>
              <a:highlight>
                <a:srgbClr val="FFFF00"/>
              </a:highlight>
              <a:uLnTx/>
              <a:uFillTx/>
              <a:latin typeface="Calibri" panose="020F0502020204030204"/>
              <a:ea typeface="+mn-ea"/>
              <a:cs typeface="+mn-cs"/>
            </a:endParaRPr>
          </a:p>
          <a:p>
            <a:pPr marL="0" marR="0" lvl="0" indent="0" algn="l" defTabSz="914400" rtl="0" eaLnBrk="1" fontAlgn="auto" latinLnBrk="0" hangingPunct="1">
              <a:lnSpc>
                <a:spcPct val="100000"/>
              </a:lnSpc>
              <a:spcAft>
                <a:spcPts val="600"/>
              </a:spcAft>
              <a:buClrTx/>
              <a:buSzTx/>
              <a:buFontTx/>
              <a:buNone/>
              <a:tabLst>
                <a:tab pos="457200" algn="l"/>
              </a:tabLst>
              <a:defRPr/>
            </a:pPr>
            <a:endParaRPr kumimoji="0" lang="en-US" b="1" i="0" u="none" strike="noStrike" kern="1200" cap="none" spc="0" normalizeH="0" baseline="0" noProof="0" dirty="0">
              <a:ln>
                <a:noFill/>
              </a:ln>
              <a:solidFill>
                <a:srgbClr val="0070C0"/>
              </a:solidFill>
              <a:effectLst/>
              <a:highlight>
                <a:srgbClr val="FFFF00"/>
              </a:highlight>
              <a:uLnTx/>
              <a:uFillTx/>
              <a:ea typeface="+mn-ea"/>
              <a:cs typeface="+mn-cs"/>
            </a:endParaRPr>
          </a:p>
          <a:p>
            <a:pPr marL="342900" marR="0" lvl="0" indent="-342900">
              <a:spcBef>
                <a:spcPts val="0"/>
              </a:spcBef>
              <a:spcAft>
                <a:spcPts val="0"/>
              </a:spcAft>
              <a:buFont typeface="Arial" panose="020B0604020202020204" pitchFamily="34" charset="0"/>
              <a:buChar char="•"/>
              <a:tabLst>
                <a:tab pos="2286000" algn="l"/>
              </a:tabLst>
            </a:pPr>
            <a:r>
              <a:rPr lang="en-US" sz="2400" dirty="0">
                <a:effectLst/>
                <a:ea typeface="Times New Roman" panose="02020603050405020304" pitchFamily="18" charset="0"/>
              </a:rPr>
              <a:t>The proposed OTD will replace ASU’s existing Master of Science in Occupational Therapy (MSOT) program. Due to updated program length requirements from the Accreditation Board for Occupational Therapy Education (ACOTE), ASU must reconfigure its existing MSOT program, and they are proposing to elevate the program to the doctoral level. </a:t>
            </a:r>
            <a:endParaRPr lang="en-US" sz="2400" dirty="0">
              <a:ea typeface="Times New Roman" panose="02020603050405020304" pitchFamily="18" charset="0"/>
            </a:endParaRPr>
          </a:p>
          <a:p>
            <a:pPr marL="342900" marR="0" lvl="0" indent="-342900">
              <a:spcBef>
                <a:spcPts val="0"/>
              </a:spcBef>
              <a:spcAft>
                <a:spcPts val="0"/>
              </a:spcAft>
              <a:buFont typeface="Arial" panose="020B0604020202020204" pitchFamily="34" charset="0"/>
              <a:buChar char="•"/>
              <a:tabLst>
                <a:tab pos="2286000" algn="l"/>
              </a:tabLst>
            </a:pPr>
            <a:endParaRPr lang="en-US" sz="2400" dirty="0">
              <a:effectLst/>
              <a:ea typeface="Times New Roman" panose="02020603050405020304" pitchFamily="18" charset="0"/>
            </a:endParaRPr>
          </a:p>
          <a:p>
            <a:pPr marL="342900" marR="0" lvl="0" indent="-342900">
              <a:spcBef>
                <a:spcPts val="0"/>
              </a:spcBef>
              <a:spcAft>
                <a:spcPts val="0"/>
              </a:spcAft>
              <a:buFont typeface="Arial" panose="020B0604020202020204" pitchFamily="34" charset="0"/>
              <a:buChar char="•"/>
            </a:pPr>
            <a:r>
              <a:rPr lang="en-US" sz="2400" dirty="0">
                <a:effectLst/>
                <a:ea typeface="Times New Roman" panose="02020603050405020304" pitchFamily="18" charset="0"/>
              </a:rPr>
              <a:t>ASU’s existing MSOT program has a strong pass rate on the National Board for Certification in Occupational Therapy (NBCOT) examination, which is required for graduates to earn professional licensure.</a:t>
            </a:r>
          </a:p>
        </p:txBody>
      </p:sp>
      <p:pic>
        <p:nvPicPr>
          <p:cNvPr id="8" name="Picture 8" descr="https://cws.auburn.edu/asim/Content/Images/Schools/Alabama%20State.png">
            <a:extLst>
              <a:ext uri="{FF2B5EF4-FFF2-40B4-BE49-F238E27FC236}">
                <a16:creationId xmlns:a16="http://schemas.microsoft.com/office/drawing/2014/main" id="{EA45D64F-A2E2-4F07-A066-869E9FCD67F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346373" y="-105875"/>
            <a:ext cx="1555816" cy="118144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BD410738-CD12-493D-A4B4-71CBAA01696B}"/>
              </a:ext>
            </a:extLst>
          </p:cNvPr>
          <p:cNvPicPr>
            <a:picLocks noChangeAspect="1"/>
          </p:cNvPicPr>
          <p:nvPr/>
        </p:nvPicPr>
        <p:blipFill>
          <a:blip r:embed="rId3"/>
          <a:stretch>
            <a:fillRect/>
          </a:stretch>
        </p:blipFill>
        <p:spPr>
          <a:xfrm>
            <a:off x="7017567" y="4732441"/>
            <a:ext cx="2926301" cy="1931359"/>
          </a:xfrm>
          <a:prstGeom prst="rect">
            <a:avLst/>
          </a:prstGeom>
          <a:effectLst>
            <a:outerShdw blurRad="63500" sx="102000" sy="102000" algn="ctr" rotWithShape="0">
              <a:prstClr val="black">
                <a:alpha val="40000"/>
              </a:prstClr>
            </a:outerShdw>
          </a:effectLst>
        </p:spPr>
      </p:pic>
      <p:sp>
        <p:nvSpPr>
          <p:cNvPr id="9" name="Slide Number Placeholder 1">
            <a:extLst>
              <a:ext uri="{FF2B5EF4-FFF2-40B4-BE49-F238E27FC236}">
                <a16:creationId xmlns:a16="http://schemas.microsoft.com/office/drawing/2014/main" id="{143E17D5-CAD2-4178-9D34-08268B3567AA}"/>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99</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966772157"/>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77CEF5-2421-45F0-9684-896A134D6EFD}"/>
              </a:ext>
            </a:extLst>
          </p:cNvPr>
          <p:cNvSpPr txBox="1"/>
          <p:nvPr/>
        </p:nvSpPr>
        <p:spPr>
          <a:xfrm>
            <a:off x="1042352" y="1811675"/>
            <a:ext cx="10107296" cy="2015936"/>
          </a:xfrm>
          <a:prstGeom prst="rect">
            <a:avLst/>
          </a:prstGeom>
          <a:noFill/>
        </p:spPr>
        <p:txBody>
          <a:bodyPr wrap="square" rtlCol="0">
            <a:spAutoFit/>
          </a:bodyPr>
          <a:lstStyle/>
          <a:p>
            <a:r>
              <a:rPr lang="en-US" sz="3200" b="1" dirty="0">
                <a:solidFill>
                  <a:srgbClr val="4472C4"/>
                </a:solidFill>
              </a:rPr>
              <a:t>Motion, Decision Item I-1b: </a:t>
            </a:r>
          </a:p>
          <a:p>
            <a:endParaRPr lang="en-US" sz="3200" b="1" dirty="0">
              <a:solidFill>
                <a:srgbClr val="0070C0"/>
              </a:solidFill>
            </a:endParaRPr>
          </a:p>
          <a:p>
            <a:pPr lvl="0">
              <a:spcBef>
                <a:spcPts val="600"/>
              </a:spcBef>
              <a:tabLst>
                <a:tab pos="457200" algn="l"/>
              </a:tabLst>
              <a:defRPr/>
            </a:pPr>
            <a:r>
              <a:rPr lang="en-US" sz="2800" dirty="0"/>
              <a:t>That the Commission approve Alabama State University’s proposal to offer a Doctor of Occupational Therapy in Occupational Therapy.  </a:t>
            </a:r>
          </a:p>
        </p:txBody>
      </p:sp>
      <p:sp>
        <p:nvSpPr>
          <p:cNvPr id="4" name="Slide Number Placeholder 1">
            <a:extLst>
              <a:ext uri="{FF2B5EF4-FFF2-40B4-BE49-F238E27FC236}">
                <a16:creationId xmlns:a16="http://schemas.microsoft.com/office/drawing/2014/main" id="{BE34578F-5255-4FA5-959C-2EAA048BE700}"/>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100</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942859457"/>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4772" name="Rectangle 4"/>
          <p:cNvSpPr>
            <a:spLocks noChangeArrowheads="1"/>
          </p:cNvSpPr>
          <p:nvPr/>
        </p:nvSpPr>
        <p:spPr bwMode="auto">
          <a:xfrm>
            <a:off x="2286000" y="1981200"/>
            <a:ext cx="7924800" cy="1493520"/>
          </a:xfrm>
          <a:prstGeom prst="rect">
            <a:avLst/>
          </a:prstGeom>
          <a:noFill/>
          <a:ln w="9525">
            <a:noFill/>
            <a:miter lim="800000"/>
            <a:headEnd/>
            <a:tailEnd/>
          </a:ln>
          <a:effectLst/>
        </p:spPr>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600" b="0" i="0" u="none" strike="noStrike" kern="1200" cap="none" spc="0" normalizeH="0" baseline="0" noProof="0" dirty="0">
                <a:ln>
                  <a:noFill/>
                </a:ln>
                <a:solidFill>
                  <a:srgbClr val="FF0000"/>
                </a:solidFill>
                <a:effectLst/>
                <a:uLnTx/>
                <a:uFillTx/>
                <a:latin typeface="Calibri"/>
                <a:ea typeface="+mn-ea"/>
                <a:cs typeface="+mn-cs"/>
              </a:rPr>
              <a:t> </a:t>
            </a:r>
            <a:br>
              <a:rPr kumimoji="0" lang="en-US" sz="6600" b="0" i="0" u="none" strike="noStrike" kern="1200" cap="none" spc="0" normalizeH="0" baseline="0" noProof="0" dirty="0">
                <a:ln>
                  <a:noFill/>
                </a:ln>
                <a:solidFill>
                  <a:srgbClr val="FF0000"/>
                </a:solidFill>
                <a:effectLst/>
                <a:uLnTx/>
                <a:uFillTx/>
                <a:latin typeface="Calibri"/>
                <a:ea typeface="+mn-ea"/>
                <a:cs typeface="+mn-cs"/>
              </a:rPr>
            </a:br>
            <a:br>
              <a:rPr kumimoji="0" lang="en-US" sz="6600" b="0" i="0" u="none" strike="noStrike" kern="1200" cap="none" spc="0" normalizeH="0" baseline="0" noProof="0" dirty="0">
                <a:ln>
                  <a:noFill/>
                </a:ln>
                <a:solidFill>
                  <a:srgbClr val="FF0000"/>
                </a:solidFill>
                <a:effectLst/>
                <a:uLnTx/>
                <a:uFillTx/>
                <a:latin typeface="Calibri"/>
                <a:ea typeface="+mn-ea"/>
                <a:cs typeface="+mn-cs"/>
              </a:rPr>
            </a:br>
            <a:endParaRPr kumimoji="0" lang="en-US" sz="6600" b="0" i="0" u="none" strike="noStrike" kern="1200" cap="none" spc="0" normalizeH="0" baseline="0" noProof="0" dirty="0">
              <a:ln>
                <a:noFill/>
              </a:ln>
              <a:solidFill>
                <a:srgbClr val="FF0000"/>
              </a:solidFill>
              <a:effectLst/>
              <a:uLnTx/>
              <a:uFillTx/>
              <a:latin typeface="Calibri"/>
              <a:ea typeface="+mn-ea"/>
              <a:cs typeface="+mn-cs"/>
            </a:endParaRPr>
          </a:p>
        </p:txBody>
      </p:sp>
      <p:sp>
        <p:nvSpPr>
          <p:cNvPr id="6" name="TextBox 5"/>
          <p:cNvSpPr txBox="1"/>
          <p:nvPr/>
        </p:nvSpPr>
        <p:spPr>
          <a:xfrm>
            <a:off x="512904" y="165720"/>
            <a:ext cx="11129747" cy="586314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600"/>
              </a:spcBef>
              <a:spcAft>
                <a:spcPts val="0"/>
              </a:spcAft>
              <a:buClrTx/>
              <a:buSzTx/>
              <a:buFontTx/>
              <a:buNone/>
              <a:tabLst>
                <a:tab pos="457200" algn="l"/>
              </a:tabLst>
              <a:defRPr/>
            </a:pPr>
            <a:r>
              <a:rPr lang="en-US" sz="4000" b="1" dirty="0">
                <a:solidFill>
                  <a:srgbClr val="4472C4"/>
                </a:solidFill>
                <a:latin typeface="Calibri"/>
              </a:rPr>
              <a:t>Auburn </a:t>
            </a:r>
            <a:r>
              <a:rPr kumimoji="0" lang="en-US" sz="4000" b="1" i="0" u="none" strike="noStrike" kern="1200" cap="none" spc="0" normalizeH="0" baseline="0" noProof="0" dirty="0">
                <a:ln>
                  <a:noFill/>
                </a:ln>
                <a:solidFill>
                  <a:srgbClr val="4472C4"/>
                </a:solidFill>
                <a:effectLst/>
                <a:uLnTx/>
                <a:uFillTx/>
                <a:latin typeface="Calibri"/>
                <a:ea typeface="+mn-ea"/>
                <a:cs typeface="+mn-cs"/>
              </a:rPr>
              <a:t>University</a:t>
            </a:r>
          </a:p>
          <a:p>
            <a:pPr marR="0" lvl="0" algn="l" defTabSz="914400" rtl="0" eaLnBrk="1" fontAlgn="auto" latinLnBrk="0" hangingPunct="1">
              <a:lnSpc>
                <a:spcPct val="100000"/>
              </a:lnSpc>
              <a:buClrTx/>
              <a:buSzTx/>
              <a:tabLst>
                <a:tab pos="457200" algn="l"/>
              </a:tabLst>
              <a:defRPr/>
            </a:pPr>
            <a:r>
              <a:rPr kumimoji="0" lang="en-US" sz="2800" b="1" i="0" u="none" strike="noStrike" kern="1200" cap="none" spc="0" normalizeH="0" baseline="0" noProof="0" dirty="0">
                <a:ln>
                  <a:noFill/>
                </a:ln>
                <a:solidFill>
                  <a:srgbClr val="4472C4"/>
                </a:solidFill>
                <a:effectLst/>
                <a:uLnTx/>
                <a:uFillTx/>
                <a:latin typeface="Calibri" panose="020F0502020204030204"/>
                <a:ea typeface="+mn-ea"/>
                <a:cs typeface="+mn-cs"/>
              </a:rPr>
              <a:t>2. Bachelor of Science in Parks and Recreation Management</a:t>
            </a:r>
          </a:p>
          <a:p>
            <a:pPr marR="0" lvl="0" algn="l" defTabSz="914400" rtl="0" eaLnBrk="1" fontAlgn="auto" latinLnBrk="0" hangingPunct="1">
              <a:lnSpc>
                <a:spcPct val="100000"/>
              </a:lnSpc>
              <a:buClrTx/>
              <a:buSzTx/>
              <a:tabLst>
                <a:tab pos="457200" algn="l"/>
              </a:tabLst>
              <a:defRPr/>
            </a:pPr>
            <a:r>
              <a:rPr lang="en-US" sz="2800" b="1" dirty="0">
                <a:solidFill>
                  <a:srgbClr val="4472C4"/>
                </a:solidFill>
                <a:latin typeface="Calibri" panose="020F0502020204030204"/>
              </a:rPr>
              <a:t>    </a:t>
            </a:r>
            <a:r>
              <a:rPr kumimoji="0" lang="en-US" sz="2800" b="1" i="0" u="none" strike="noStrike" kern="1200" cap="none" spc="0" normalizeH="0" baseline="0" noProof="0" dirty="0">
                <a:ln>
                  <a:noFill/>
                </a:ln>
                <a:solidFill>
                  <a:srgbClr val="4472C4"/>
                </a:solidFill>
                <a:effectLst/>
                <a:uLnTx/>
                <a:uFillTx/>
                <a:latin typeface="Calibri" panose="020F0502020204030204"/>
                <a:ea typeface="+mn-ea"/>
                <a:cs typeface="+mn-cs"/>
              </a:rPr>
              <a:t>(CIP 03.0207)</a:t>
            </a:r>
          </a:p>
          <a:p>
            <a:pPr marR="0" lvl="0" algn="l" defTabSz="914400" rtl="0" eaLnBrk="1" fontAlgn="auto" latinLnBrk="0" hangingPunct="1">
              <a:lnSpc>
                <a:spcPct val="100000"/>
              </a:lnSpc>
              <a:buClrTx/>
              <a:buSzTx/>
              <a:tabLst>
                <a:tab pos="457200" algn="l"/>
              </a:tabLst>
              <a:defRPr/>
            </a:pPr>
            <a:endParaRPr kumimoji="0" lang="en-US" sz="1000" b="1" i="0" u="none" strike="noStrike" kern="1200" cap="none" spc="0" normalizeH="0" baseline="0" noProof="0" dirty="0">
              <a:ln>
                <a:noFill/>
              </a:ln>
              <a:solidFill>
                <a:srgbClr val="4472C4"/>
              </a:solidFill>
              <a:effectLst/>
              <a:uLnTx/>
              <a:uFillTx/>
              <a:latin typeface="Calibri" panose="020F0502020204030204"/>
              <a:ea typeface="+mn-ea"/>
              <a:cs typeface="+mn-cs"/>
            </a:endParaRPr>
          </a:p>
          <a:p>
            <a:pPr marL="342900" indent="-342900">
              <a:buFont typeface="Arial" panose="020B0604020202020204" pitchFamily="34" charset="0"/>
              <a:buChar char="•"/>
            </a:pPr>
            <a:r>
              <a:rPr lang="en-US" sz="2400" dirty="0"/>
              <a:t>The proposed program is designed based on standards set forth by the Council on Accreditation of Parks, Recreation, Tourism, and Related Professions (COAPRT), and graduates should meet the education requirements to become Certified Park and Recreation Professionals (CPRP) or Certified Park and Recreation Executives (CPRE) by the National Recreation and Park Association (NRPA).</a:t>
            </a:r>
          </a:p>
          <a:p>
            <a:endParaRPr lang="en-US" sz="600" dirty="0"/>
          </a:p>
          <a:p>
            <a:pPr marL="342900" indent="-342900">
              <a:buFont typeface="Arial" panose="020B0604020202020204" pitchFamily="34" charset="0"/>
              <a:buChar char="•"/>
            </a:pPr>
            <a:r>
              <a:rPr lang="en-US" sz="2400" dirty="0"/>
              <a:t>The proposed program will take advantage of substantial strengths that already exist in the College of Forestry, Wildlife, and Environment at AU, including the Kreher Preserve and Nature Center; Solon Dixon Forestry Education Center, a 5000-acre field station in south Alabama; and Crooked Oaks, a newly acquired, 500-acre property that has been used for outdoor entertainment.</a:t>
            </a:r>
          </a:p>
          <a:p>
            <a:endParaRPr lang="en-US" sz="2100" dirty="0">
              <a:highlight>
                <a:srgbClr val="FFFF00"/>
              </a:highlight>
            </a:endParaRPr>
          </a:p>
        </p:txBody>
      </p:sp>
      <p:sp>
        <p:nvSpPr>
          <p:cNvPr id="5" name="TextBox 4">
            <a:extLst>
              <a:ext uri="{FF2B5EF4-FFF2-40B4-BE49-F238E27FC236}">
                <a16:creationId xmlns:a16="http://schemas.microsoft.com/office/drawing/2014/main" id="{4E77874F-5A1C-44B3-852B-5F57293DB0FC}"/>
              </a:ext>
            </a:extLst>
          </p:cNvPr>
          <p:cNvSpPr txBox="1"/>
          <p:nvPr/>
        </p:nvSpPr>
        <p:spPr>
          <a:xfrm>
            <a:off x="6752493" y="7022247"/>
            <a:ext cx="2927838" cy="2308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prstClr val="black"/>
                </a:solidFill>
                <a:effectLst/>
                <a:uLnTx/>
                <a:uFillTx/>
                <a:latin typeface="Calibri" panose="020F0502020204030204"/>
                <a:ea typeface="+mn-ea"/>
                <a:cs typeface="+mn-cs"/>
                <a:hlinkClick r:id="rId2" tooltip="http://blueirishgurl11.deviantart.com/art/Hospitality-Management-Logo-version-2-blueirishgur-553316116"/>
              </a:rPr>
              <a:t>This Photo</a:t>
            </a:r>
            <a:r>
              <a:rPr kumimoji="0" lang="en-US" sz="9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US" sz="900" b="0" i="0" u="none" strike="noStrike" kern="1200" cap="none" spc="0" normalizeH="0" baseline="0" noProof="0">
                <a:ln>
                  <a:noFill/>
                </a:ln>
                <a:solidFill>
                  <a:prstClr val="black"/>
                </a:solidFill>
                <a:effectLst/>
                <a:uLnTx/>
                <a:uFillTx/>
                <a:latin typeface="Calibri" panose="020F0502020204030204"/>
                <a:ea typeface="+mn-ea"/>
                <a:cs typeface="+mn-cs"/>
                <a:hlinkClick r:id="rId3" tooltip="https://creativecommons.org/licenses/by-nd/3.0/"/>
              </a:rPr>
              <a:t>CC BY-ND</a:t>
            </a:r>
            <a:endParaRPr kumimoji="0" lang="en-US" sz="9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F4BD57C3-E1D9-4740-88DA-5CF70C619680}"/>
              </a:ext>
            </a:extLst>
          </p:cNvPr>
          <p:cNvPicPr>
            <a:picLocks noChangeAspect="1"/>
          </p:cNvPicPr>
          <p:nvPr/>
        </p:nvPicPr>
        <p:blipFill>
          <a:blip r:embed="rId4"/>
          <a:stretch>
            <a:fillRect/>
          </a:stretch>
        </p:blipFill>
        <p:spPr>
          <a:xfrm>
            <a:off x="9964615" y="15339"/>
            <a:ext cx="1538344" cy="1188720"/>
          </a:xfrm>
          <a:prstGeom prst="rect">
            <a:avLst/>
          </a:prstGeom>
        </p:spPr>
      </p:pic>
      <p:pic>
        <p:nvPicPr>
          <p:cNvPr id="8" name="Picture 7">
            <a:extLst>
              <a:ext uri="{FF2B5EF4-FFF2-40B4-BE49-F238E27FC236}">
                <a16:creationId xmlns:a16="http://schemas.microsoft.com/office/drawing/2014/main" id="{DC7085D6-B3A9-4DED-A44A-5EDDE3F83071}"/>
              </a:ext>
            </a:extLst>
          </p:cNvPr>
          <p:cNvPicPr>
            <a:picLocks noChangeAspect="1"/>
          </p:cNvPicPr>
          <p:nvPr/>
        </p:nvPicPr>
        <p:blipFill>
          <a:blip r:embed="rId5"/>
          <a:stretch>
            <a:fillRect/>
          </a:stretch>
        </p:blipFill>
        <p:spPr>
          <a:xfrm>
            <a:off x="8773222" y="5272616"/>
            <a:ext cx="2600960" cy="1463040"/>
          </a:xfrm>
          <a:prstGeom prst="rect">
            <a:avLst/>
          </a:prstGeom>
          <a:effectLst>
            <a:outerShdw blurRad="63500" sx="102000" sy="102000" algn="ctr" rotWithShape="0">
              <a:prstClr val="black">
                <a:alpha val="40000"/>
              </a:prstClr>
            </a:outerShdw>
          </a:effectLst>
        </p:spPr>
      </p:pic>
      <p:sp>
        <p:nvSpPr>
          <p:cNvPr id="7" name="Slide Number Placeholder 1">
            <a:extLst>
              <a:ext uri="{FF2B5EF4-FFF2-40B4-BE49-F238E27FC236}">
                <a16:creationId xmlns:a16="http://schemas.microsoft.com/office/drawing/2014/main" id="{540AB889-677F-40B5-AAB4-7A807F04664F}"/>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101</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69641225"/>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B0ACD13-977A-44F6-9393-C9E32D693976}"/>
              </a:ext>
            </a:extLst>
          </p:cNvPr>
          <p:cNvSpPr txBox="1"/>
          <p:nvPr/>
        </p:nvSpPr>
        <p:spPr>
          <a:xfrm>
            <a:off x="1042352" y="1758513"/>
            <a:ext cx="10107296" cy="2015936"/>
          </a:xfrm>
          <a:prstGeom prst="rect">
            <a:avLst/>
          </a:prstGeom>
          <a:noFill/>
        </p:spPr>
        <p:txBody>
          <a:bodyPr wrap="square" rtlCol="0">
            <a:spAutoFit/>
          </a:bodyPr>
          <a:lstStyle/>
          <a:p>
            <a:r>
              <a:rPr lang="en-US" sz="3200" b="1" dirty="0">
                <a:solidFill>
                  <a:srgbClr val="4472C4"/>
                </a:solidFill>
              </a:rPr>
              <a:t>Motion, Decision Item I-2: </a:t>
            </a:r>
          </a:p>
          <a:p>
            <a:endParaRPr lang="en-US" sz="3200" b="1" dirty="0">
              <a:solidFill>
                <a:srgbClr val="0070C0"/>
              </a:solidFill>
            </a:endParaRPr>
          </a:p>
          <a:p>
            <a:pPr lvl="0">
              <a:spcBef>
                <a:spcPts val="600"/>
              </a:spcBef>
              <a:tabLst>
                <a:tab pos="457200" algn="l"/>
              </a:tabLst>
              <a:defRPr/>
            </a:pPr>
            <a:r>
              <a:rPr lang="en-US" sz="2800" dirty="0"/>
              <a:t>That the Commission approve Auburn University’s proposal to offer a Bachelor of Science in Parks and Recreation Management.</a:t>
            </a:r>
          </a:p>
        </p:txBody>
      </p:sp>
      <p:sp>
        <p:nvSpPr>
          <p:cNvPr id="4" name="Slide Number Placeholder 1">
            <a:extLst>
              <a:ext uri="{FF2B5EF4-FFF2-40B4-BE49-F238E27FC236}">
                <a16:creationId xmlns:a16="http://schemas.microsoft.com/office/drawing/2014/main" id="{F7D75AFA-7BED-413D-B5CE-DC8A974BED4A}"/>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102</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612525855"/>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4772" name="Rectangle 4"/>
          <p:cNvSpPr>
            <a:spLocks noChangeArrowheads="1"/>
          </p:cNvSpPr>
          <p:nvPr/>
        </p:nvSpPr>
        <p:spPr bwMode="auto">
          <a:xfrm>
            <a:off x="2286000" y="1981200"/>
            <a:ext cx="7924800" cy="1493520"/>
          </a:xfrm>
          <a:prstGeom prst="rect">
            <a:avLst/>
          </a:prstGeom>
          <a:noFill/>
          <a:ln w="9525">
            <a:noFill/>
            <a:miter lim="800000"/>
            <a:headEnd/>
            <a:tailEnd/>
          </a:ln>
          <a:effectLst/>
        </p:spPr>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600" b="0" i="0" u="none" strike="noStrike" kern="1200" cap="none" spc="0" normalizeH="0" baseline="0" noProof="0" dirty="0">
                <a:ln>
                  <a:noFill/>
                </a:ln>
                <a:solidFill>
                  <a:srgbClr val="FF0000"/>
                </a:solidFill>
                <a:effectLst/>
                <a:uLnTx/>
                <a:uFillTx/>
                <a:latin typeface="Calibri"/>
                <a:ea typeface="+mn-ea"/>
                <a:cs typeface="+mn-cs"/>
              </a:rPr>
              <a:t> </a:t>
            </a:r>
            <a:br>
              <a:rPr kumimoji="0" lang="en-US" sz="6600" b="0" i="0" u="none" strike="noStrike" kern="1200" cap="none" spc="0" normalizeH="0" baseline="0" noProof="0" dirty="0">
                <a:ln>
                  <a:noFill/>
                </a:ln>
                <a:solidFill>
                  <a:srgbClr val="FF0000"/>
                </a:solidFill>
                <a:effectLst/>
                <a:uLnTx/>
                <a:uFillTx/>
                <a:latin typeface="Calibri"/>
                <a:ea typeface="+mn-ea"/>
                <a:cs typeface="+mn-cs"/>
              </a:rPr>
            </a:br>
            <a:br>
              <a:rPr kumimoji="0" lang="en-US" sz="6600" b="0" i="0" u="none" strike="noStrike" kern="1200" cap="none" spc="0" normalizeH="0" baseline="0" noProof="0" dirty="0">
                <a:ln>
                  <a:noFill/>
                </a:ln>
                <a:solidFill>
                  <a:srgbClr val="FF0000"/>
                </a:solidFill>
                <a:effectLst/>
                <a:uLnTx/>
                <a:uFillTx/>
                <a:latin typeface="Calibri"/>
                <a:ea typeface="+mn-ea"/>
                <a:cs typeface="+mn-cs"/>
              </a:rPr>
            </a:br>
            <a:endParaRPr kumimoji="0" lang="en-US" sz="6600" b="0" i="0" u="none" strike="noStrike" kern="1200" cap="none" spc="0" normalizeH="0" baseline="0" noProof="0" dirty="0">
              <a:ln>
                <a:noFill/>
              </a:ln>
              <a:solidFill>
                <a:srgbClr val="FF0000"/>
              </a:solidFill>
              <a:effectLst/>
              <a:uLnTx/>
              <a:uFillTx/>
              <a:latin typeface="Calibri"/>
              <a:ea typeface="+mn-ea"/>
              <a:cs typeface="+mn-cs"/>
            </a:endParaRPr>
          </a:p>
        </p:txBody>
      </p:sp>
      <p:sp>
        <p:nvSpPr>
          <p:cNvPr id="6" name="TextBox 5"/>
          <p:cNvSpPr txBox="1"/>
          <p:nvPr/>
        </p:nvSpPr>
        <p:spPr>
          <a:xfrm>
            <a:off x="524692" y="194384"/>
            <a:ext cx="11376838" cy="473975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600"/>
              </a:spcBef>
              <a:spcAft>
                <a:spcPts val="0"/>
              </a:spcAft>
              <a:buClrTx/>
              <a:buSzTx/>
              <a:buFontTx/>
              <a:buNone/>
              <a:tabLst>
                <a:tab pos="457200" algn="l"/>
              </a:tabLst>
              <a:defRPr/>
            </a:pPr>
            <a:r>
              <a:rPr lang="en-US" sz="3800" b="1" dirty="0">
                <a:solidFill>
                  <a:srgbClr val="4472C4"/>
                </a:solidFill>
                <a:latin typeface="Calibri"/>
              </a:rPr>
              <a:t>Auburn </a:t>
            </a:r>
            <a:r>
              <a:rPr kumimoji="0" lang="en-US" sz="3800" b="1" i="0" u="none" strike="noStrike" kern="1200" cap="none" spc="0" normalizeH="0" baseline="0" noProof="0" dirty="0">
                <a:ln>
                  <a:noFill/>
                </a:ln>
                <a:solidFill>
                  <a:srgbClr val="4472C4"/>
                </a:solidFill>
                <a:effectLst/>
                <a:uLnTx/>
                <a:uFillTx/>
                <a:latin typeface="Calibri"/>
                <a:ea typeface="+mn-ea"/>
                <a:cs typeface="+mn-cs"/>
              </a:rPr>
              <a:t>University at Montgomery</a:t>
            </a:r>
          </a:p>
          <a:p>
            <a:pPr marR="0" lvl="0" algn="l" defTabSz="914400" rtl="0" eaLnBrk="1" fontAlgn="auto" latinLnBrk="0" hangingPunct="1">
              <a:lnSpc>
                <a:spcPct val="100000"/>
              </a:lnSpc>
              <a:buClrTx/>
              <a:buSzTx/>
              <a:tabLst>
                <a:tab pos="457200" algn="l"/>
              </a:tabLst>
              <a:defRPr/>
            </a:pPr>
            <a:r>
              <a:rPr kumimoji="0" lang="en-US" sz="2600" b="1" i="0" u="none" strike="noStrike" kern="1200" cap="none" spc="0" normalizeH="0" baseline="0" noProof="0" dirty="0">
                <a:ln>
                  <a:noFill/>
                </a:ln>
                <a:solidFill>
                  <a:srgbClr val="4472C4"/>
                </a:solidFill>
                <a:effectLst/>
                <a:uLnTx/>
                <a:uFillTx/>
                <a:latin typeface="Calibri" panose="020F0502020204030204"/>
                <a:ea typeface="+mn-ea"/>
                <a:cs typeface="+mn-cs"/>
              </a:rPr>
              <a:t>3. Master of Science in Artificial Intelligence (CIP 30.7101)</a:t>
            </a:r>
          </a:p>
          <a:p>
            <a:endParaRPr lang="en-US" sz="2200" dirty="0"/>
          </a:p>
          <a:p>
            <a:pPr marL="342900" marR="0" lvl="0" indent="-342900">
              <a:spcBef>
                <a:spcPts val="0"/>
              </a:spcBef>
              <a:spcAft>
                <a:spcPts val="0"/>
              </a:spcAft>
              <a:buFont typeface="Arial" panose="020B0604020202020204" pitchFamily="34" charset="0"/>
              <a:buChar char="•"/>
              <a:tabLst>
                <a:tab pos="2286000" algn="l"/>
              </a:tabLst>
            </a:pPr>
            <a:r>
              <a:rPr lang="en-US" sz="2400" dirty="0">
                <a:effectLst/>
                <a:ea typeface="Times New Roman" panose="02020603050405020304" pitchFamily="18" charset="0"/>
              </a:rPr>
              <a:t>The proposed program will be aligned with the Artificial Intelligence (AI) Lab at the AUM College of Business, which focuses on the practical use of AI and predictive modeling to enhance business decisions across various business disciplines.</a:t>
            </a:r>
          </a:p>
          <a:p>
            <a:pPr marL="342900" marR="0" lvl="0" indent="-342900">
              <a:spcBef>
                <a:spcPts val="0"/>
              </a:spcBef>
              <a:spcAft>
                <a:spcPts val="0"/>
              </a:spcAft>
              <a:buFont typeface="Arial" panose="020B0604020202020204" pitchFamily="34" charset="0"/>
              <a:buChar char="•"/>
              <a:tabLst>
                <a:tab pos="2286000" algn="l"/>
              </a:tabLst>
            </a:pPr>
            <a:endParaRPr lang="en-US" sz="2400" dirty="0">
              <a:effectLst/>
              <a:ea typeface="Times New Roman" panose="02020603050405020304" pitchFamily="18" charset="0"/>
            </a:endParaRPr>
          </a:p>
          <a:p>
            <a:pPr marL="342900" marR="0" lvl="0" indent="-342900">
              <a:spcBef>
                <a:spcPts val="0"/>
              </a:spcBef>
              <a:spcAft>
                <a:spcPts val="0"/>
              </a:spcAft>
              <a:buFont typeface="Arial" panose="020B0604020202020204" pitchFamily="34" charset="0"/>
              <a:buChar char="•"/>
              <a:tabLst>
                <a:tab pos="2286000" algn="l"/>
              </a:tabLst>
            </a:pPr>
            <a:r>
              <a:rPr lang="en-US" sz="2400" dirty="0">
                <a:effectLst/>
                <a:ea typeface="Times New Roman" panose="02020603050405020304" pitchFamily="18" charset="0"/>
              </a:rPr>
              <a:t>AUM administration has made significant investments to teach machine learning and conduct ongoing research. Undergraduate and graduate students have already used the AI Lab to conduct meaningful research on business related topics, including predicting food yields for crops in India and what is best to plant, and teaching AI to recognize American Sign Language.</a:t>
            </a:r>
          </a:p>
        </p:txBody>
      </p:sp>
      <p:pic>
        <p:nvPicPr>
          <p:cNvPr id="2" name="Picture 1">
            <a:extLst>
              <a:ext uri="{FF2B5EF4-FFF2-40B4-BE49-F238E27FC236}">
                <a16:creationId xmlns:a16="http://schemas.microsoft.com/office/drawing/2014/main" id="{B8B9A342-0612-4C29-BE11-E1DDA7A35DA2}"/>
              </a:ext>
            </a:extLst>
          </p:cNvPr>
          <p:cNvPicPr>
            <a:picLocks noChangeAspect="1"/>
          </p:cNvPicPr>
          <p:nvPr/>
        </p:nvPicPr>
        <p:blipFill>
          <a:blip r:embed="rId2"/>
          <a:stretch>
            <a:fillRect/>
          </a:stretch>
        </p:blipFill>
        <p:spPr>
          <a:xfrm>
            <a:off x="9680331" y="165664"/>
            <a:ext cx="1781185" cy="739250"/>
          </a:xfrm>
          <a:prstGeom prst="rect">
            <a:avLst/>
          </a:prstGeom>
        </p:spPr>
      </p:pic>
      <p:pic>
        <p:nvPicPr>
          <p:cNvPr id="7" name="Picture 6">
            <a:extLst>
              <a:ext uri="{FF2B5EF4-FFF2-40B4-BE49-F238E27FC236}">
                <a16:creationId xmlns:a16="http://schemas.microsoft.com/office/drawing/2014/main" id="{719171B2-79DF-4D55-B35C-FF3D41B30621}"/>
              </a:ext>
            </a:extLst>
          </p:cNvPr>
          <p:cNvPicPr>
            <a:picLocks noChangeAspect="1"/>
          </p:cNvPicPr>
          <p:nvPr/>
        </p:nvPicPr>
        <p:blipFill>
          <a:blip r:embed="rId3"/>
          <a:stretch>
            <a:fillRect/>
          </a:stretch>
        </p:blipFill>
        <p:spPr>
          <a:xfrm>
            <a:off x="6213111" y="4617622"/>
            <a:ext cx="3770722" cy="2097464"/>
          </a:xfrm>
          <a:prstGeom prst="rect">
            <a:avLst/>
          </a:prstGeom>
          <a:effectLst>
            <a:outerShdw blurRad="63500" sx="102000" sy="102000" algn="ctr" rotWithShape="0">
              <a:prstClr val="black">
                <a:alpha val="40000"/>
              </a:prstClr>
            </a:outerShdw>
          </a:effectLst>
        </p:spPr>
      </p:pic>
      <p:sp>
        <p:nvSpPr>
          <p:cNvPr id="8" name="Slide Number Placeholder 1">
            <a:extLst>
              <a:ext uri="{FF2B5EF4-FFF2-40B4-BE49-F238E27FC236}">
                <a16:creationId xmlns:a16="http://schemas.microsoft.com/office/drawing/2014/main" id="{2ED6034F-15E9-41A4-9AC2-D0A72C569446}"/>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103</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344818465"/>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77CEF5-2421-45F0-9684-896A134D6EFD}"/>
              </a:ext>
            </a:extLst>
          </p:cNvPr>
          <p:cNvSpPr txBox="1"/>
          <p:nvPr/>
        </p:nvSpPr>
        <p:spPr>
          <a:xfrm>
            <a:off x="1042352" y="1747880"/>
            <a:ext cx="10107296" cy="2015936"/>
          </a:xfrm>
          <a:prstGeom prst="rect">
            <a:avLst/>
          </a:prstGeom>
          <a:noFill/>
        </p:spPr>
        <p:txBody>
          <a:bodyPr wrap="square" rtlCol="0">
            <a:spAutoFit/>
          </a:bodyPr>
          <a:lstStyle/>
          <a:p>
            <a:r>
              <a:rPr lang="en-US" sz="3200" b="1" dirty="0">
                <a:solidFill>
                  <a:srgbClr val="4472C4"/>
                </a:solidFill>
              </a:rPr>
              <a:t>Motion, Decision Item I-3: </a:t>
            </a:r>
          </a:p>
          <a:p>
            <a:endParaRPr lang="en-US" sz="3200" b="1" dirty="0">
              <a:solidFill>
                <a:srgbClr val="0070C0"/>
              </a:solidFill>
            </a:endParaRPr>
          </a:p>
          <a:p>
            <a:pPr lvl="0">
              <a:spcBef>
                <a:spcPts val="600"/>
              </a:spcBef>
              <a:tabLst>
                <a:tab pos="457200" algn="l"/>
              </a:tabLst>
              <a:defRPr/>
            </a:pPr>
            <a:r>
              <a:rPr lang="en-US" sz="2800" dirty="0"/>
              <a:t>That the Commission approve Auburn University at Montgomery’s proposal to offer a Master of Science in Artificial Intelligence.  </a:t>
            </a:r>
          </a:p>
        </p:txBody>
      </p:sp>
      <p:sp>
        <p:nvSpPr>
          <p:cNvPr id="4" name="Slide Number Placeholder 1">
            <a:extLst>
              <a:ext uri="{FF2B5EF4-FFF2-40B4-BE49-F238E27FC236}">
                <a16:creationId xmlns:a16="http://schemas.microsoft.com/office/drawing/2014/main" id="{927CE3E9-531F-4444-9F4A-0B0B613FA73B}"/>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104</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622338366"/>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4772" name="Rectangle 4"/>
          <p:cNvSpPr>
            <a:spLocks noChangeArrowheads="1"/>
          </p:cNvSpPr>
          <p:nvPr/>
        </p:nvSpPr>
        <p:spPr bwMode="auto">
          <a:xfrm>
            <a:off x="2286000" y="1981200"/>
            <a:ext cx="7924800" cy="1493520"/>
          </a:xfrm>
          <a:prstGeom prst="rect">
            <a:avLst/>
          </a:prstGeom>
          <a:noFill/>
          <a:ln w="9525">
            <a:noFill/>
            <a:miter lim="800000"/>
            <a:headEnd/>
            <a:tailEnd/>
          </a:ln>
          <a:effectLst/>
        </p:spPr>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600" b="0" i="0" u="none" strike="noStrike" kern="1200" cap="none" spc="0" normalizeH="0" baseline="0" noProof="0" dirty="0">
                <a:ln>
                  <a:noFill/>
                </a:ln>
                <a:solidFill>
                  <a:srgbClr val="FF0000"/>
                </a:solidFill>
                <a:effectLst/>
                <a:uLnTx/>
                <a:uFillTx/>
                <a:latin typeface="Calibri"/>
                <a:ea typeface="+mn-ea"/>
                <a:cs typeface="+mn-cs"/>
              </a:rPr>
              <a:t> </a:t>
            </a:r>
            <a:br>
              <a:rPr kumimoji="0" lang="en-US" sz="6600" b="0" i="0" u="none" strike="noStrike" kern="1200" cap="none" spc="0" normalizeH="0" baseline="0" noProof="0" dirty="0">
                <a:ln>
                  <a:noFill/>
                </a:ln>
                <a:solidFill>
                  <a:srgbClr val="FF0000"/>
                </a:solidFill>
                <a:effectLst/>
                <a:uLnTx/>
                <a:uFillTx/>
                <a:latin typeface="Calibri"/>
                <a:ea typeface="+mn-ea"/>
                <a:cs typeface="+mn-cs"/>
              </a:rPr>
            </a:br>
            <a:br>
              <a:rPr kumimoji="0" lang="en-US" sz="6600" b="0" i="0" u="none" strike="noStrike" kern="1200" cap="none" spc="0" normalizeH="0" baseline="0" noProof="0" dirty="0">
                <a:ln>
                  <a:noFill/>
                </a:ln>
                <a:solidFill>
                  <a:srgbClr val="FF0000"/>
                </a:solidFill>
                <a:effectLst/>
                <a:uLnTx/>
                <a:uFillTx/>
                <a:latin typeface="Calibri"/>
                <a:ea typeface="+mn-ea"/>
                <a:cs typeface="+mn-cs"/>
              </a:rPr>
            </a:br>
            <a:endParaRPr kumimoji="0" lang="en-US" sz="6600" b="0" i="0" u="none" strike="noStrike" kern="1200" cap="none" spc="0" normalizeH="0" baseline="0" noProof="0" dirty="0">
              <a:ln>
                <a:noFill/>
              </a:ln>
              <a:solidFill>
                <a:srgbClr val="FF0000"/>
              </a:solidFill>
              <a:effectLst/>
              <a:uLnTx/>
              <a:uFillTx/>
              <a:latin typeface="Calibri"/>
              <a:ea typeface="+mn-ea"/>
              <a:cs typeface="+mn-cs"/>
            </a:endParaRPr>
          </a:p>
        </p:txBody>
      </p:sp>
      <p:sp>
        <p:nvSpPr>
          <p:cNvPr id="6" name="TextBox 5"/>
          <p:cNvSpPr txBox="1"/>
          <p:nvPr/>
        </p:nvSpPr>
        <p:spPr>
          <a:xfrm>
            <a:off x="531569" y="179398"/>
            <a:ext cx="10843787" cy="480131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600"/>
              </a:spcBef>
              <a:spcAft>
                <a:spcPts val="0"/>
              </a:spcAft>
              <a:buClrTx/>
              <a:buSzTx/>
              <a:buFontTx/>
              <a:buNone/>
              <a:tabLst>
                <a:tab pos="457200" algn="l"/>
              </a:tabLst>
              <a:defRPr/>
            </a:pPr>
            <a:r>
              <a:rPr lang="en-US" sz="3800" b="1" dirty="0">
                <a:solidFill>
                  <a:srgbClr val="4472C4"/>
                </a:solidFill>
                <a:latin typeface="Calibri"/>
              </a:rPr>
              <a:t>Troy </a:t>
            </a:r>
            <a:r>
              <a:rPr kumimoji="0" lang="en-US" sz="3800" b="1" i="0" u="none" strike="noStrike" kern="1200" cap="none" spc="0" normalizeH="0" baseline="0" noProof="0" dirty="0">
                <a:ln>
                  <a:noFill/>
                </a:ln>
                <a:solidFill>
                  <a:srgbClr val="4472C4"/>
                </a:solidFill>
                <a:effectLst/>
                <a:uLnTx/>
                <a:uFillTx/>
                <a:latin typeface="Calibri"/>
                <a:ea typeface="+mn-ea"/>
                <a:cs typeface="+mn-cs"/>
              </a:rPr>
              <a:t>University</a:t>
            </a:r>
          </a:p>
          <a:p>
            <a:pPr marR="0" lvl="0" algn="l" defTabSz="914400" rtl="0" eaLnBrk="1" fontAlgn="auto" latinLnBrk="0" hangingPunct="1">
              <a:lnSpc>
                <a:spcPct val="100000"/>
              </a:lnSpc>
              <a:buClrTx/>
              <a:buSzTx/>
              <a:tabLst>
                <a:tab pos="457200" algn="l"/>
              </a:tabLst>
              <a:defRPr/>
            </a:pPr>
            <a:r>
              <a:rPr kumimoji="0" lang="en-US" sz="2600" b="1" i="0" u="none" strike="noStrike" kern="1200" cap="none" spc="0" normalizeH="0" baseline="0" noProof="0" dirty="0">
                <a:ln>
                  <a:noFill/>
                </a:ln>
                <a:solidFill>
                  <a:srgbClr val="4472C4"/>
                </a:solidFill>
                <a:effectLst/>
                <a:uLnTx/>
                <a:uFillTx/>
                <a:latin typeface="Calibri" panose="020F0502020204030204"/>
                <a:ea typeface="+mn-ea"/>
                <a:cs typeface="+mn-cs"/>
              </a:rPr>
              <a:t>4a. Bachelor of Science in Nutrition (CIP 30.1901)</a:t>
            </a:r>
          </a:p>
          <a:p>
            <a:pPr marR="0" lvl="0" algn="l" defTabSz="914400" rtl="0" eaLnBrk="1" fontAlgn="auto" latinLnBrk="0" hangingPunct="1">
              <a:lnSpc>
                <a:spcPct val="100000"/>
              </a:lnSpc>
              <a:buClrTx/>
              <a:buSzTx/>
              <a:tabLst>
                <a:tab pos="457200" algn="l"/>
              </a:tabLst>
              <a:defRPr/>
            </a:pPr>
            <a:endParaRPr kumimoji="0" lang="en-US" sz="600" b="1" i="0" u="none" strike="noStrike" kern="1200" cap="none" spc="0" normalizeH="0" baseline="0" noProof="0" dirty="0">
              <a:ln>
                <a:noFill/>
              </a:ln>
              <a:solidFill>
                <a:srgbClr val="4472C4"/>
              </a:solidFill>
              <a:effectLst/>
              <a:uLnTx/>
              <a:uFillTx/>
              <a:latin typeface="Calibri" panose="020F0502020204030204"/>
              <a:ea typeface="+mn-ea"/>
              <a:cs typeface="+mn-cs"/>
            </a:endParaRPr>
          </a:p>
          <a:p>
            <a:pPr marL="342900" marR="0" lvl="0" indent="-342900">
              <a:spcBef>
                <a:spcPts val="1200"/>
              </a:spcBef>
              <a:spcAft>
                <a:spcPts val="0"/>
              </a:spcAft>
              <a:buFont typeface="Arial" panose="020B0604020202020204" pitchFamily="34" charset="0"/>
              <a:buChar char="•"/>
              <a:tabLst>
                <a:tab pos="2286000" algn="l"/>
              </a:tabLst>
            </a:pPr>
            <a:r>
              <a:rPr lang="en-US" sz="2400" dirty="0">
                <a:effectLst/>
                <a:ea typeface="Times New Roman" panose="02020603050405020304" pitchFamily="18" charset="0"/>
              </a:rPr>
              <a:t>The proposed program will prepare graduates to enter careers in food service management, among others, and take the national board exam for the Certified Dietary Manager Credential. Graduates will also be prepared to apply for selected graduate programs in nutrition, complete the 900-hour internship requirement, and take the national exam to become a Registered Dietitian/Nutritionist (RDN).</a:t>
            </a:r>
          </a:p>
          <a:p>
            <a:pPr marR="0" lvl="0">
              <a:spcBef>
                <a:spcPts val="1200"/>
              </a:spcBef>
              <a:spcAft>
                <a:spcPts val="0"/>
              </a:spcAft>
              <a:tabLst>
                <a:tab pos="2286000" algn="l"/>
              </a:tabLst>
            </a:pPr>
            <a:endParaRPr lang="en-US" sz="600" dirty="0">
              <a:effectLst/>
              <a:ea typeface="Times New Roman" panose="02020603050405020304" pitchFamily="18" charset="0"/>
            </a:endParaRPr>
          </a:p>
          <a:p>
            <a:pPr marL="342900" marR="0" lvl="0" indent="-342900">
              <a:spcBef>
                <a:spcPts val="1200"/>
              </a:spcBef>
              <a:spcAft>
                <a:spcPts val="0"/>
              </a:spcAft>
              <a:buFont typeface="Arial" panose="020B0604020202020204" pitchFamily="34" charset="0"/>
              <a:buChar char="•"/>
              <a:tabLst>
                <a:tab pos="2286000" algn="l"/>
              </a:tabLst>
            </a:pPr>
            <a:r>
              <a:rPr lang="en-US" sz="2400" dirty="0">
                <a:effectLst/>
                <a:ea typeface="Times New Roman" panose="02020603050405020304" pitchFamily="18" charset="0"/>
              </a:rPr>
              <a:t>The proposed program will be unique as it can be completed 100% online and within 3 years. This improves access to meet in-state needs and serve students outside of Alabama who are unable to attend a four-year program.</a:t>
            </a:r>
          </a:p>
        </p:txBody>
      </p:sp>
      <p:pic>
        <p:nvPicPr>
          <p:cNvPr id="4" name="Picture 3">
            <a:extLst>
              <a:ext uri="{FF2B5EF4-FFF2-40B4-BE49-F238E27FC236}">
                <a16:creationId xmlns:a16="http://schemas.microsoft.com/office/drawing/2014/main" id="{7561FA98-2E77-41B9-9022-9669E2CAF3AA}"/>
              </a:ext>
            </a:extLst>
          </p:cNvPr>
          <p:cNvPicPr>
            <a:picLocks noChangeAspect="1"/>
          </p:cNvPicPr>
          <p:nvPr/>
        </p:nvPicPr>
        <p:blipFill>
          <a:blip r:embed="rId2"/>
          <a:stretch>
            <a:fillRect/>
          </a:stretch>
        </p:blipFill>
        <p:spPr>
          <a:xfrm>
            <a:off x="4477050" y="4778100"/>
            <a:ext cx="3237899" cy="2004414"/>
          </a:xfrm>
          <a:prstGeom prst="rect">
            <a:avLst/>
          </a:prstGeom>
        </p:spPr>
      </p:pic>
      <p:pic>
        <p:nvPicPr>
          <p:cNvPr id="7" name="Picture 6">
            <a:extLst>
              <a:ext uri="{FF2B5EF4-FFF2-40B4-BE49-F238E27FC236}">
                <a16:creationId xmlns:a16="http://schemas.microsoft.com/office/drawing/2014/main" id="{74A454DA-FF42-4800-9A48-382F383591DE}"/>
              </a:ext>
            </a:extLst>
          </p:cNvPr>
          <p:cNvPicPr>
            <a:picLocks noChangeAspect="1"/>
          </p:cNvPicPr>
          <p:nvPr/>
        </p:nvPicPr>
        <p:blipFill>
          <a:blip r:embed="rId3"/>
          <a:stretch>
            <a:fillRect/>
          </a:stretch>
        </p:blipFill>
        <p:spPr>
          <a:xfrm>
            <a:off x="9988339" y="9516"/>
            <a:ext cx="1154771" cy="1138881"/>
          </a:xfrm>
          <a:prstGeom prst="rect">
            <a:avLst/>
          </a:prstGeom>
        </p:spPr>
      </p:pic>
      <p:sp>
        <p:nvSpPr>
          <p:cNvPr id="8" name="Slide Number Placeholder 1">
            <a:extLst>
              <a:ext uri="{FF2B5EF4-FFF2-40B4-BE49-F238E27FC236}">
                <a16:creationId xmlns:a16="http://schemas.microsoft.com/office/drawing/2014/main" id="{8BC4A2D2-F0C1-4680-9C9E-FBF2C4E92D9F}"/>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105</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302179967"/>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77CEF5-2421-45F0-9684-896A134D6EFD}"/>
              </a:ext>
            </a:extLst>
          </p:cNvPr>
          <p:cNvSpPr txBox="1"/>
          <p:nvPr/>
        </p:nvSpPr>
        <p:spPr>
          <a:xfrm>
            <a:off x="1042352" y="1747880"/>
            <a:ext cx="10107296" cy="2015936"/>
          </a:xfrm>
          <a:prstGeom prst="rect">
            <a:avLst/>
          </a:prstGeom>
          <a:noFill/>
        </p:spPr>
        <p:txBody>
          <a:bodyPr wrap="square" rtlCol="0">
            <a:spAutoFit/>
          </a:bodyPr>
          <a:lstStyle/>
          <a:p>
            <a:r>
              <a:rPr lang="en-US" sz="3200" b="1" dirty="0">
                <a:solidFill>
                  <a:srgbClr val="4472C4"/>
                </a:solidFill>
              </a:rPr>
              <a:t>Motion, Decision Item I-4a: </a:t>
            </a:r>
          </a:p>
          <a:p>
            <a:endParaRPr lang="en-US" sz="3200" b="1" dirty="0">
              <a:solidFill>
                <a:srgbClr val="0070C0"/>
              </a:solidFill>
            </a:endParaRPr>
          </a:p>
          <a:p>
            <a:pPr lvl="0">
              <a:spcBef>
                <a:spcPts val="600"/>
              </a:spcBef>
              <a:tabLst>
                <a:tab pos="457200" algn="l"/>
              </a:tabLst>
              <a:defRPr/>
            </a:pPr>
            <a:r>
              <a:rPr lang="en-US" sz="2800" dirty="0"/>
              <a:t>That the Commission approve Troy University’s proposal to offer a Bachelor of Science in Nutrition.  </a:t>
            </a:r>
          </a:p>
        </p:txBody>
      </p:sp>
      <p:sp>
        <p:nvSpPr>
          <p:cNvPr id="4" name="Slide Number Placeholder 1">
            <a:extLst>
              <a:ext uri="{FF2B5EF4-FFF2-40B4-BE49-F238E27FC236}">
                <a16:creationId xmlns:a16="http://schemas.microsoft.com/office/drawing/2014/main" id="{D9EC283E-8729-4B48-8210-1E2D1F9FAC87}"/>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106</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160918347"/>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4772" name="Rectangle 4"/>
          <p:cNvSpPr>
            <a:spLocks noChangeArrowheads="1"/>
          </p:cNvSpPr>
          <p:nvPr/>
        </p:nvSpPr>
        <p:spPr bwMode="auto">
          <a:xfrm>
            <a:off x="2286000" y="1981200"/>
            <a:ext cx="7924800" cy="1493520"/>
          </a:xfrm>
          <a:prstGeom prst="rect">
            <a:avLst/>
          </a:prstGeom>
          <a:noFill/>
          <a:ln w="9525">
            <a:noFill/>
            <a:miter lim="800000"/>
            <a:headEnd/>
            <a:tailEnd/>
          </a:ln>
          <a:effectLst/>
        </p:spPr>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600" b="0" i="0" u="none" strike="noStrike" kern="1200" cap="none" spc="0" normalizeH="0" baseline="0" noProof="0" dirty="0">
                <a:ln>
                  <a:noFill/>
                </a:ln>
                <a:solidFill>
                  <a:srgbClr val="FF0000"/>
                </a:solidFill>
                <a:effectLst/>
                <a:uLnTx/>
                <a:uFillTx/>
                <a:latin typeface="Calibri"/>
                <a:ea typeface="+mn-ea"/>
                <a:cs typeface="+mn-cs"/>
              </a:rPr>
              <a:t> </a:t>
            </a:r>
            <a:br>
              <a:rPr kumimoji="0" lang="en-US" sz="6600" b="0" i="0" u="none" strike="noStrike" kern="1200" cap="none" spc="0" normalizeH="0" baseline="0" noProof="0" dirty="0">
                <a:ln>
                  <a:noFill/>
                </a:ln>
                <a:solidFill>
                  <a:srgbClr val="FF0000"/>
                </a:solidFill>
                <a:effectLst/>
                <a:uLnTx/>
                <a:uFillTx/>
                <a:latin typeface="Calibri"/>
                <a:ea typeface="+mn-ea"/>
                <a:cs typeface="+mn-cs"/>
              </a:rPr>
            </a:br>
            <a:br>
              <a:rPr kumimoji="0" lang="en-US" sz="6600" b="0" i="0" u="none" strike="noStrike" kern="1200" cap="none" spc="0" normalizeH="0" baseline="0" noProof="0" dirty="0">
                <a:ln>
                  <a:noFill/>
                </a:ln>
                <a:solidFill>
                  <a:srgbClr val="FF0000"/>
                </a:solidFill>
                <a:effectLst/>
                <a:uLnTx/>
                <a:uFillTx/>
                <a:latin typeface="Calibri"/>
                <a:ea typeface="+mn-ea"/>
                <a:cs typeface="+mn-cs"/>
              </a:rPr>
            </a:br>
            <a:endParaRPr kumimoji="0" lang="en-US" sz="6600" b="0" i="0" u="none" strike="noStrike" kern="1200" cap="none" spc="0" normalizeH="0" baseline="0" noProof="0" dirty="0">
              <a:ln>
                <a:noFill/>
              </a:ln>
              <a:solidFill>
                <a:srgbClr val="FF0000"/>
              </a:solidFill>
              <a:effectLst/>
              <a:uLnTx/>
              <a:uFillTx/>
              <a:latin typeface="Calibri"/>
              <a:ea typeface="+mn-ea"/>
              <a:cs typeface="+mn-cs"/>
            </a:endParaRPr>
          </a:p>
        </p:txBody>
      </p:sp>
      <p:sp>
        <p:nvSpPr>
          <p:cNvPr id="6" name="TextBox 5"/>
          <p:cNvSpPr txBox="1"/>
          <p:nvPr/>
        </p:nvSpPr>
        <p:spPr>
          <a:xfrm>
            <a:off x="531569" y="179398"/>
            <a:ext cx="10843787" cy="452431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600"/>
              </a:spcBef>
              <a:spcAft>
                <a:spcPts val="0"/>
              </a:spcAft>
              <a:buClrTx/>
              <a:buSzTx/>
              <a:buFontTx/>
              <a:buNone/>
              <a:tabLst>
                <a:tab pos="457200" algn="l"/>
              </a:tabLst>
              <a:defRPr/>
            </a:pPr>
            <a:r>
              <a:rPr lang="en-US" sz="3800" b="1" dirty="0">
                <a:solidFill>
                  <a:srgbClr val="4472C4"/>
                </a:solidFill>
                <a:latin typeface="Calibri"/>
              </a:rPr>
              <a:t>Troy </a:t>
            </a:r>
            <a:r>
              <a:rPr kumimoji="0" lang="en-US" sz="3800" b="1" i="0" u="none" strike="noStrike" kern="1200" cap="none" spc="0" normalizeH="0" baseline="0" noProof="0" dirty="0">
                <a:ln>
                  <a:noFill/>
                </a:ln>
                <a:solidFill>
                  <a:srgbClr val="4472C4"/>
                </a:solidFill>
                <a:effectLst/>
                <a:uLnTx/>
                <a:uFillTx/>
                <a:latin typeface="Calibri"/>
                <a:ea typeface="+mn-ea"/>
                <a:cs typeface="+mn-cs"/>
              </a:rPr>
              <a:t>University</a:t>
            </a:r>
          </a:p>
          <a:p>
            <a:pPr marR="0" lvl="0" algn="l" defTabSz="914400" rtl="0" eaLnBrk="1" fontAlgn="auto" latinLnBrk="0" hangingPunct="1">
              <a:lnSpc>
                <a:spcPct val="100000"/>
              </a:lnSpc>
              <a:buClrTx/>
              <a:buSzTx/>
              <a:tabLst>
                <a:tab pos="457200" algn="l"/>
              </a:tabLst>
              <a:defRPr/>
            </a:pPr>
            <a:r>
              <a:rPr kumimoji="0" lang="en-US" sz="2600" b="1" i="0" u="none" strike="noStrike" kern="1200" cap="none" spc="0" normalizeH="0" baseline="0" noProof="0" dirty="0">
                <a:ln>
                  <a:noFill/>
                </a:ln>
                <a:solidFill>
                  <a:srgbClr val="4472C4"/>
                </a:solidFill>
                <a:effectLst/>
                <a:uLnTx/>
                <a:uFillTx/>
                <a:latin typeface="Calibri" panose="020F0502020204030204"/>
                <a:ea typeface="+mn-ea"/>
                <a:cs typeface="+mn-cs"/>
              </a:rPr>
              <a:t>4b. Bachelor of Science in Sports Coaching (CIP 31.0501)</a:t>
            </a:r>
          </a:p>
          <a:p>
            <a:pPr marR="0" lvl="0" algn="l" defTabSz="914400" rtl="0" eaLnBrk="1" fontAlgn="auto" latinLnBrk="0" hangingPunct="1">
              <a:lnSpc>
                <a:spcPct val="100000"/>
              </a:lnSpc>
              <a:buClrTx/>
              <a:buSzTx/>
              <a:tabLst>
                <a:tab pos="457200" algn="l"/>
              </a:tabLst>
              <a:defRPr/>
            </a:pPr>
            <a:endParaRPr kumimoji="0" lang="en-US" sz="1200" b="1" i="0" u="none" strike="noStrike" kern="1200" cap="none" spc="0" normalizeH="0" baseline="0" noProof="0" dirty="0">
              <a:ln>
                <a:noFill/>
              </a:ln>
              <a:solidFill>
                <a:srgbClr val="4472C4"/>
              </a:solidFill>
              <a:effectLst/>
              <a:uLnTx/>
              <a:uFillTx/>
              <a:latin typeface="Calibri" panose="020F0502020204030204"/>
              <a:ea typeface="+mn-ea"/>
              <a:cs typeface="+mn-cs"/>
            </a:endParaRPr>
          </a:p>
          <a:p>
            <a:pPr marL="342900" marR="0" lvl="0" indent="-342900">
              <a:spcAft>
                <a:spcPts val="0"/>
              </a:spcAft>
              <a:buFont typeface="Arial" panose="020B0604020202020204" pitchFamily="34" charset="0"/>
              <a:buChar char="•"/>
              <a:tabLst>
                <a:tab pos="2286000" algn="l"/>
              </a:tabLst>
            </a:pPr>
            <a:r>
              <a:rPr lang="en-US" sz="2400" dirty="0">
                <a:effectLst/>
                <a:ea typeface="Times New Roman" panose="02020603050405020304" pitchFamily="18" charset="0"/>
              </a:rPr>
              <a:t>The proposed program will extend TROY’s existing minor in Sport Coaching to a standalone degree and therefore, will require minimal resources to implement.</a:t>
            </a:r>
          </a:p>
          <a:p>
            <a:pPr marR="0" lvl="0">
              <a:spcAft>
                <a:spcPts val="0"/>
              </a:spcAft>
              <a:tabLst>
                <a:tab pos="2286000" algn="l"/>
              </a:tabLst>
            </a:pPr>
            <a:endParaRPr lang="en-US" sz="1000" dirty="0">
              <a:effectLst/>
              <a:ea typeface="Times New Roman" panose="02020603050405020304" pitchFamily="18" charset="0"/>
            </a:endParaRPr>
          </a:p>
          <a:p>
            <a:pPr marL="342900" marR="0" lvl="0" indent="-342900">
              <a:spcAft>
                <a:spcPts val="0"/>
              </a:spcAft>
              <a:buFont typeface="Arial" panose="020B0604020202020204" pitchFamily="34" charset="0"/>
              <a:buChar char="•"/>
              <a:tabLst>
                <a:tab pos="2286000" algn="l"/>
              </a:tabLst>
            </a:pPr>
            <a:r>
              <a:rPr lang="en-US" sz="2400" dirty="0">
                <a:effectLst/>
                <a:ea typeface="Times New Roman" panose="02020603050405020304" pitchFamily="18" charset="0"/>
              </a:rPr>
              <a:t>It will be offered 100% online delivery to allow for maximum flexibility. The degree will culminate in a semester-long internship in the sport area of choice for the student to learn under a professional.</a:t>
            </a:r>
          </a:p>
          <a:p>
            <a:pPr marR="0" lvl="0">
              <a:spcAft>
                <a:spcPts val="0"/>
              </a:spcAft>
              <a:tabLst>
                <a:tab pos="2286000" algn="l"/>
              </a:tabLst>
            </a:pPr>
            <a:endParaRPr lang="en-US" sz="1000" dirty="0">
              <a:effectLst/>
              <a:ea typeface="Times New Roman" panose="02020603050405020304" pitchFamily="18" charset="0"/>
            </a:endParaRPr>
          </a:p>
          <a:p>
            <a:pPr marL="342900" marR="0" lvl="0" indent="-342900">
              <a:spcAft>
                <a:spcPts val="0"/>
              </a:spcAft>
              <a:buFont typeface="Arial" panose="020B0604020202020204" pitchFamily="34" charset="0"/>
              <a:buChar char="•"/>
              <a:tabLst>
                <a:tab pos="2286000" algn="l"/>
              </a:tabLst>
            </a:pPr>
            <a:r>
              <a:rPr lang="en-US" sz="2400" dirty="0">
                <a:effectLst/>
                <a:ea typeface="Times New Roman" panose="02020603050405020304" pitchFamily="18" charset="0"/>
              </a:rPr>
              <a:t>The proposal includes letters of support from the following: the Director of Sport Coaching, Leadership, and Administration of Graduate Programs at Michigan State University; and a Director, Professor and Coach at Florida State University.</a:t>
            </a:r>
          </a:p>
        </p:txBody>
      </p:sp>
      <p:pic>
        <p:nvPicPr>
          <p:cNvPr id="8" name="Picture 7">
            <a:extLst>
              <a:ext uri="{FF2B5EF4-FFF2-40B4-BE49-F238E27FC236}">
                <a16:creationId xmlns:a16="http://schemas.microsoft.com/office/drawing/2014/main" id="{710F5A25-D6A5-477B-A112-D204674D2447}"/>
              </a:ext>
            </a:extLst>
          </p:cNvPr>
          <p:cNvPicPr>
            <a:picLocks noChangeAspect="1"/>
          </p:cNvPicPr>
          <p:nvPr/>
        </p:nvPicPr>
        <p:blipFill>
          <a:blip r:embed="rId2"/>
          <a:stretch>
            <a:fillRect/>
          </a:stretch>
        </p:blipFill>
        <p:spPr>
          <a:xfrm>
            <a:off x="9988339" y="9516"/>
            <a:ext cx="1154771" cy="1138881"/>
          </a:xfrm>
          <a:prstGeom prst="rect">
            <a:avLst/>
          </a:prstGeom>
        </p:spPr>
      </p:pic>
      <p:pic>
        <p:nvPicPr>
          <p:cNvPr id="9" name="Picture 8">
            <a:extLst>
              <a:ext uri="{FF2B5EF4-FFF2-40B4-BE49-F238E27FC236}">
                <a16:creationId xmlns:a16="http://schemas.microsoft.com/office/drawing/2014/main" id="{FF550A1A-ADB6-46D1-9ACA-9C3A85C202B2}"/>
              </a:ext>
            </a:extLst>
          </p:cNvPr>
          <p:cNvPicPr>
            <a:picLocks noChangeAspect="1"/>
          </p:cNvPicPr>
          <p:nvPr/>
        </p:nvPicPr>
        <p:blipFill>
          <a:blip r:embed="rId3"/>
          <a:stretch>
            <a:fillRect/>
          </a:stretch>
        </p:blipFill>
        <p:spPr>
          <a:xfrm>
            <a:off x="5069526" y="4792208"/>
            <a:ext cx="1950302" cy="1737360"/>
          </a:xfrm>
          <a:prstGeom prst="rect">
            <a:avLst/>
          </a:prstGeom>
          <a:effectLst>
            <a:outerShdw blurRad="63500" sx="102000" sy="102000" algn="ctr" rotWithShape="0">
              <a:prstClr val="black">
                <a:alpha val="40000"/>
              </a:prstClr>
            </a:outerShdw>
          </a:effectLst>
        </p:spPr>
      </p:pic>
      <p:pic>
        <p:nvPicPr>
          <p:cNvPr id="10" name="Picture 9">
            <a:extLst>
              <a:ext uri="{FF2B5EF4-FFF2-40B4-BE49-F238E27FC236}">
                <a16:creationId xmlns:a16="http://schemas.microsoft.com/office/drawing/2014/main" id="{C24DF5D4-3768-4EB8-873F-C1A35B99C7F8}"/>
              </a:ext>
            </a:extLst>
          </p:cNvPr>
          <p:cNvPicPr>
            <a:picLocks noChangeAspect="1"/>
          </p:cNvPicPr>
          <p:nvPr/>
        </p:nvPicPr>
        <p:blipFill>
          <a:blip r:embed="rId4"/>
          <a:stretch>
            <a:fillRect/>
          </a:stretch>
        </p:blipFill>
        <p:spPr>
          <a:xfrm>
            <a:off x="7657943" y="4792208"/>
            <a:ext cx="2606597" cy="1737360"/>
          </a:xfrm>
          <a:prstGeom prst="rect">
            <a:avLst/>
          </a:prstGeom>
          <a:effectLst>
            <a:outerShdw blurRad="63500" sx="102000" sy="102000" algn="ctr" rotWithShape="0">
              <a:prstClr val="black">
                <a:alpha val="40000"/>
              </a:prstClr>
            </a:outerShdw>
          </a:effectLst>
        </p:spPr>
      </p:pic>
      <p:pic>
        <p:nvPicPr>
          <p:cNvPr id="11" name="Picture 10">
            <a:extLst>
              <a:ext uri="{FF2B5EF4-FFF2-40B4-BE49-F238E27FC236}">
                <a16:creationId xmlns:a16="http://schemas.microsoft.com/office/drawing/2014/main" id="{1C96E333-789F-40FD-A911-F07F320F3B65}"/>
              </a:ext>
            </a:extLst>
          </p:cNvPr>
          <p:cNvPicPr>
            <a:picLocks noChangeAspect="1"/>
          </p:cNvPicPr>
          <p:nvPr/>
        </p:nvPicPr>
        <p:blipFill>
          <a:blip r:embed="rId5"/>
          <a:stretch>
            <a:fillRect/>
          </a:stretch>
        </p:blipFill>
        <p:spPr>
          <a:xfrm>
            <a:off x="2079293" y="4792609"/>
            <a:ext cx="2332028" cy="1737360"/>
          </a:xfrm>
          <a:prstGeom prst="rect">
            <a:avLst/>
          </a:prstGeom>
          <a:effectLst>
            <a:outerShdw blurRad="63500" sx="102000" sy="102000" algn="ctr" rotWithShape="0">
              <a:prstClr val="black">
                <a:alpha val="40000"/>
              </a:prstClr>
            </a:outerShdw>
          </a:effectLst>
        </p:spPr>
      </p:pic>
      <p:sp>
        <p:nvSpPr>
          <p:cNvPr id="12" name="Slide Number Placeholder 1">
            <a:extLst>
              <a:ext uri="{FF2B5EF4-FFF2-40B4-BE49-F238E27FC236}">
                <a16:creationId xmlns:a16="http://schemas.microsoft.com/office/drawing/2014/main" id="{EB0FE5AD-27FC-44A9-B180-E153B55E9D91}"/>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107</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4284806297"/>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77CEF5-2421-45F0-9684-896A134D6EFD}"/>
              </a:ext>
            </a:extLst>
          </p:cNvPr>
          <p:cNvSpPr txBox="1"/>
          <p:nvPr/>
        </p:nvSpPr>
        <p:spPr>
          <a:xfrm>
            <a:off x="1042352" y="1747880"/>
            <a:ext cx="10107296" cy="2015936"/>
          </a:xfrm>
          <a:prstGeom prst="rect">
            <a:avLst/>
          </a:prstGeom>
          <a:noFill/>
        </p:spPr>
        <p:txBody>
          <a:bodyPr wrap="square" rtlCol="0">
            <a:spAutoFit/>
          </a:bodyPr>
          <a:lstStyle/>
          <a:p>
            <a:r>
              <a:rPr lang="en-US" sz="3200" b="1" dirty="0">
                <a:solidFill>
                  <a:srgbClr val="4472C4"/>
                </a:solidFill>
              </a:rPr>
              <a:t>Motion, Decision Item I-4b: </a:t>
            </a:r>
          </a:p>
          <a:p>
            <a:endParaRPr lang="en-US" sz="3200" b="1" dirty="0">
              <a:solidFill>
                <a:srgbClr val="0070C0"/>
              </a:solidFill>
            </a:endParaRPr>
          </a:p>
          <a:p>
            <a:pPr lvl="0">
              <a:spcBef>
                <a:spcPts val="600"/>
              </a:spcBef>
              <a:tabLst>
                <a:tab pos="457200" algn="l"/>
              </a:tabLst>
              <a:defRPr/>
            </a:pPr>
            <a:r>
              <a:rPr lang="en-US" sz="2800" dirty="0"/>
              <a:t>That the Commission approve Troy University’s proposal to offer a Bachelor of Science in Sports Coaching.  </a:t>
            </a:r>
          </a:p>
        </p:txBody>
      </p:sp>
      <p:sp>
        <p:nvSpPr>
          <p:cNvPr id="4" name="Slide Number Placeholder 1">
            <a:extLst>
              <a:ext uri="{FF2B5EF4-FFF2-40B4-BE49-F238E27FC236}">
                <a16:creationId xmlns:a16="http://schemas.microsoft.com/office/drawing/2014/main" id="{E86FCDE3-A77D-4470-8E0B-C8B813C9F803}"/>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108</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373714887"/>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4772" name="Rectangle 4"/>
          <p:cNvSpPr>
            <a:spLocks noChangeArrowheads="1"/>
          </p:cNvSpPr>
          <p:nvPr/>
        </p:nvSpPr>
        <p:spPr bwMode="auto">
          <a:xfrm>
            <a:off x="2286000" y="1981200"/>
            <a:ext cx="7924800" cy="1493520"/>
          </a:xfrm>
          <a:prstGeom prst="rect">
            <a:avLst/>
          </a:prstGeom>
          <a:noFill/>
          <a:ln w="9525">
            <a:noFill/>
            <a:miter lim="800000"/>
            <a:headEnd/>
            <a:tailEnd/>
          </a:ln>
          <a:effectLst/>
        </p:spPr>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600" b="0" i="0" u="none" strike="noStrike" kern="1200" cap="none" spc="0" normalizeH="0" baseline="0" noProof="0" dirty="0">
                <a:ln>
                  <a:noFill/>
                </a:ln>
                <a:solidFill>
                  <a:srgbClr val="FF0000"/>
                </a:solidFill>
                <a:effectLst/>
                <a:uLnTx/>
                <a:uFillTx/>
                <a:latin typeface="Calibri"/>
                <a:ea typeface="+mn-ea"/>
                <a:cs typeface="+mn-cs"/>
              </a:rPr>
              <a:t> </a:t>
            </a:r>
            <a:br>
              <a:rPr kumimoji="0" lang="en-US" sz="6600" b="0" i="0" u="none" strike="noStrike" kern="1200" cap="none" spc="0" normalizeH="0" baseline="0" noProof="0" dirty="0">
                <a:ln>
                  <a:noFill/>
                </a:ln>
                <a:solidFill>
                  <a:srgbClr val="FF0000"/>
                </a:solidFill>
                <a:effectLst/>
                <a:uLnTx/>
                <a:uFillTx/>
                <a:latin typeface="Calibri"/>
                <a:ea typeface="+mn-ea"/>
                <a:cs typeface="+mn-cs"/>
              </a:rPr>
            </a:br>
            <a:br>
              <a:rPr kumimoji="0" lang="en-US" sz="6600" b="0" i="0" u="none" strike="noStrike" kern="1200" cap="none" spc="0" normalizeH="0" baseline="0" noProof="0" dirty="0">
                <a:ln>
                  <a:noFill/>
                </a:ln>
                <a:solidFill>
                  <a:srgbClr val="FF0000"/>
                </a:solidFill>
                <a:effectLst/>
                <a:uLnTx/>
                <a:uFillTx/>
                <a:latin typeface="Calibri"/>
                <a:ea typeface="+mn-ea"/>
                <a:cs typeface="+mn-cs"/>
              </a:rPr>
            </a:br>
            <a:endParaRPr kumimoji="0" lang="en-US" sz="6600" b="0" i="0" u="none" strike="noStrike" kern="1200" cap="none" spc="0" normalizeH="0" baseline="0" noProof="0" dirty="0">
              <a:ln>
                <a:noFill/>
              </a:ln>
              <a:solidFill>
                <a:srgbClr val="FF0000"/>
              </a:solidFill>
              <a:effectLst/>
              <a:uLnTx/>
              <a:uFillTx/>
              <a:latin typeface="Calibri"/>
              <a:ea typeface="+mn-ea"/>
              <a:cs typeface="+mn-cs"/>
            </a:endParaRPr>
          </a:p>
        </p:txBody>
      </p:sp>
      <p:sp>
        <p:nvSpPr>
          <p:cNvPr id="6" name="TextBox 5"/>
          <p:cNvSpPr txBox="1"/>
          <p:nvPr/>
        </p:nvSpPr>
        <p:spPr>
          <a:xfrm>
            <a:off x="531569" y="179398"/>
            <a:ext cx="10843787" cy="378565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600"/>
              </a:spcBef>
              <a:spcAft>
                <a:spcPts val="0"/>
              </a:spcAft>
              <a:buClrTx/>
              <a:buSzTx/>
              <a:buFontTx/>
              <a:buNone/>
              <a:tabLst>
                <a:tab pos="457200" algn="l"/>
              </a:tabLst>
              <a:defRPr/>
            </a:pPr>
            <a:r>
              <a:rPr lang="en-US" sz="3800" b="1" dirty="0">
                <a:solidFill>
                  <a:srgbClr val="4472C4"/>
                </a:solidFill>
                <a:latin typeface="Calibri"/>
              </a:rPr>
              <a:t>Troy </a:t>
            </a:r>
            <a:r>
              <a:rPr kumimoji="0" lang="en-US" sz="3800" b="1" i="0" u="none" strike="noStrike" kern="1200" cap="none" spc="0" normalizeH="0" baseline="0" noProof="0" dirty="0">
                <a:ln>
                  <a:noFill/>
                </a:ln>
                <a:solidFill>
                  <a:srgbClr val="4472C4"/>
                </a:solidFill>
                <a:effectLst/>
                <a:uLnTx/>
                <a:uFillTx/>
                <a:latin typeface="Calibri"/>
                <a:ea typeface="+mn-ea"/>
                <a:cs typeface="+mn-cs"/>
              </a:rPr>
              <a:t>University</a:t>
            </a:r>
          </a:p>
          <a:p>
            <a:pPr marR="0" lvl="0" algn="l" defTabSz="914400" rtl="0" eaLnBrk="1" fontAlgn="auto" latinLnBrk="0" hangingPunct="1">
              <a:lnSpc>
                <a:spcPct val="100000"/>
              </a:lnSpc>
              <a:buClrTx/>
              <a:buSzTx/>
              <a:tabLst>
                <a:tab pos="457200" algn="l"/>
              </a:tabLst>
              <a:defRPr/>
            </a:pPr>
            <a:r>
              <a:rPr kumimoji="0" lang="en-US" sz="2600" b="1" i="0" u="none" strike="noStrike" kern="1200" cap="none" spc="0" normalizeH="0" baseline="0" noProof="0" dirty="0">
                <a:ln>
                  <a:noFill/>
                </a:ln>
                <a:solidFill>
                  <a:srgbClr val="4472C4"/>
                </a:solidFill>
                <a:effectLst/>
                <a:uLnTx/>
                <a:uFillTx/>
                <a:latin typeface="Calibri" panose="020F0502020204030204"/>
                <a:ea typeface="+mn-ea"/>
                <a:cs typeface="+mn-cs"/>
              </a:rPr>
              <a:t>4c. Master of Arts in Arts Administration (CIP 50.1001)</a:t>
            </a:r>
          </a:p>
          <a:p>
            <a:pPr marR="0" lvl="0" algn="l" defTabSz="914400" rtl="0" eaLnBrk="1" fontAlgn="auto" latinLnBrk="0" hangingPunct="1">
              <a:lnSpc>
                <a:spcPct val="100000"/>
              </a:lnSpc>
              <a:buClrTx/>
              <a:buSzTx/>
              <a:tabLst>
                <a:tab pos="457200" algn="l"/>
              </a:tabLst>
              <a:defRPr/>
            </a:pPr>
            <a:endParaRPr kumimoji="0" lang="en-US" sz="1200" b="1" i="0" u="none" strike="noStrike" kern="1200" cap="none" spc="0" normalizeH="0" baseline="0" noProof="0" dirty="0">
              <a:ln>
                <a:noFill/>
              </a:ln>
              <a:solidFill>
                <a:srgbClr val="4472C4"/>
              </a:solidFill>
              <a:effectLst/>
              <a:uLnTx/>
              <a:uFillTx/>
              <a:latin typeface="Calibri" panose="020F0502020204030204"/>
              <a:ea typeface="+mn-ea"/>
              <a:cs typeface="+mn-cs"/>
            </a:endParaRPr>
          </a:p>
          <a:p>
            <a:pPr marL="342900" marR="0" lvl="0" indent="-342900">
              <a:spcAft>
                <a:spcPts val="0"/>
              </a:spcAft>
              <a:buFont typeface="Arial" panose="020B0604020202020204" pitchFamily="34" charset="0"/>
              <a:buChar char="•"/>
              <a:tabLst>
                <a:tab pos="2286000" algn="l"/>
              </a:tabLst>
            </a:pPr>
            <a:r>
              <a:rPr lang="en-US" sz="2400" dirty="0">
                <a:effectLst/>
                <a:ea typeface="Times New Roman" panose="02020603050405020304" pitchFamily="18" charset="0"/>
              </a:rPr>
              <a:t>This program will collaborate with existing programs in business, public administration, and arts education to develop a coherent program of study, with only one additional faculty line needed.</a:t>
            </a:r>
          </a:p>
          <a:p>
            <a:pPr marR="0" lvl="0">
              <a:spcBef>
                <a:spcPts val="1200"/>
              </a:spcBef>
              <a:spcAft>
                <a:spcPts val="0"/>
              </a:spcAft>
              <a:tabLst>
                <a:tab pos="2286000" algn="l"/>
              </a:tabLst>
            </a:pPr>
            <a:endParaRPr lang="en-US" sz="1000" dirty="0">
              <a:effectLst/>
              <a:ea typeface="Times New Roman" panose="02020603050405020304" pitchFamily="18" charset="0"/>
            </a:endParaRPr>
          </a:p>
          <a:p>
            <a:pPr marL="342900" marR="0" lvl="0" indent="-342900">
              <a:spcAft>
                <a:spcPts val="0"/>
              </a:spcAft>
              <a:buFont typeface="Arial" panose="020B0604020202020204" pitchFamily="34" charset="0"/>
              <a:buChar char="•"/>
              <a:tabLst>
                <a:tab pos="2286000" algn="l"/>
              </a:tabLst>
            </a:pPr>
            <a:r>
              <a:rPr lang="en-US" sz="2400" dirty="0">
                <a:effectLst/>
                <a:ea typeface="Times New Roman" panose="02020603050405020304" pitchFamily="18" charset="0"/>
              </a:rPr>
              <a:t>Students interested in a graduate degree in arts management or related fields have limited options in Alabama, and the proposed degree would help fulfill an industry need in the state.</a:t>
            </a:r>
          </a:p>
        </p:txBody>
      </p:sp>
      <p:pic>
        <p:nvPicPr>
          <p:cNvPr id="13" name="Picture 12">
            <a:extLst>
              <a:ext uri="{FF2B5EF4-FFF2-40B4-BE49-F238E27FC236}">
                <a16:creationId xmlns:a16="http://schemas.microsoft.com/office/drawing/2014/main" id="{4CBD3C2A-5C8D-41DE-96C0-BF9CB505D3B6}"/>
              </a:ext>
            </a:extLst>
          </p:cNvPr>
          <p:cNvPicPr>
            <a:picLocks noChangeAspect="1"/>
          </p:cNvPicPr>
          <p:nvPr/>
        </p:nvPicPr>
        <p:blipFill>
          <a:blip r:embed="rId2"/>
          <a:stretch>
            <a:fillRect/>
          </a:stretch>
        </p:blipFill>
        <p:spPr>
          <a:xfrm>
            <a:off x="9988339" y="9516"/>
            <a:ext cx="1154771" cy="1138881"/>
          </a:xfrm>
          <a:prstGeom prst="rect">
            <a:avLst/>
          </a:prstGeom>
        </p:spPr>
      </p:pic>
      <p:pic>
        <p:nvPicPr>
          <p:cNvPr id="12" name="Picture 11">
            <a:extLst>
              <a:ext uri="{FF2B5EF4-FFF2-40B4-BE49-F238E27FC236}">
                <a16:creationId xmlns:a16="http://schemas.microsoft.com/office/drawing/2014/main" id="{ABC4EE8E-4CC8-45BA-AC14-BADC5E1D9A41}"/>
              </a:ext>
            </a:extLst>
          </p:cNvPr>
          <p:cNvPicPr>
            <a:picLocks noChangeAspect="1"/>
          </p:cNvPicPr>
          <p:nvPr/>
        </p:nvPicPr>
        <p:blipFill>
          <a:blip r:embed="rId3"/>
          <a:stretch>
            <a:fillRect/>
          </a:stretch>
        </p:blipFill>
        <p:spPr>
          <a:xfrm>
            <a:off x="4454237" y="4066858"/>
            <a:ext cx="3283526" cy="2286000"/>
          </a:xfrm>
          <a:prstGeom prst="rect">
            <a:avLst/>
          </a:prstGeom>
          <a:effectLst>
            <a:outerShdw blurRad="63500" sx="102000" sy="102000" algn="ctr" rotWithShape="0">
              <a:prstClr val="black">
                <a:alpha val="40000"/>
              </a:prstClr>
            </a:outerShdw>
          </a:effectLst>
        </p:spPr>
      </p:pic>
      <p:pic>
        <p:nvPicPr>
          <p:cNvPr id="14" name="Picture 13">
            <a:extLst>
              <a:ext uri="{FF2B5EF4-FFF2-40B4-BE49-F238E27FC236}">
                <a16:creationId xmlns:a16="http://schemas.microsoft.com/office/drawing/2014/main" id="{A53108D2-7A8D-4C01-B4A1-98460056F12E}"/>
              </a:ext>
            </a:extLst>
          </p:cNvPr>
          <p:cNvPicPr>
            <a:picLocks/>
          </p:cNvPicPr>
          <p:nvPr/>
        </p:nvPicPr>
        <p:blipFill rotWithShape="1">
          <a:blip r:embed="rId4"/>
          <a:srcRect l="4537"/>
          <a:stretch/>
        </p:blipFill>
        <p:spPr>
          <a:xfrm>
            <a:off x="8112422" y="4309242"/>
            <a:ext cx="2468880" cy="1828800"/>
          </a:xfrm>
          <a:prstGeom prst="rect">
            <a:avLst/>
          </a:prstGeom>
          <a:effectLst>
            <a:outerShdw blurRad="63500" sx="102000" sy="102000" algn="ctr" rotWithShape="0">
              <a:prstClr val="black">
                <a:alpha val="40000"/>
              </a:prstClr>
            </a:outerShdw>
          </a:effectLst>
        </p:spPr>
      </p:pic>
      <p:pic>
        <p:nvPicPr>
          <p:cNvPr id="15" name="Picture 14">
            <a:extLst>
              <a:ext uri="{FF2B5EF4-FFF2-40B4-BE49-F238E27FC236}">
                <a16:creationId xmlns:a16="http://schemas.microsoft.com/office/drawing/2014/main" id="{CC673836-E2A7-4A05-B582-C832DFF86FFC}"/>
              </a:ext>
            </a:extLst>
          </p:cNvPr>
          <p:cNvPicPr>
            <a:picLocks/>
          </p:cNvPicPr>
          <p:nvPr/>
        </p:nvPicPr>
        <p:blipFill>
          <a:blip r:embed="rId5"/>
          <a:stretch>
            <a:fillRect/>
          </a:stretch>
        </p:blipFill>
        <p:spPr>
          <a:xfrm>
            <a:off x="1610698" y="4309242"/>
            <a:ext cx="2468880" cy="1828800"/>
          </a:xfrm>
          <a:prstGeom prst="rect">
            <a:avLst/>
          </a:prstGeom>
          <a:effectLst>
            <a:outerShdw blurRad="63500" sx="102000" sy="102000" algn="ctr" rotWithShape="0">
              <a:prstClr val="black">
                <a:alpha val="40000"/>
              </a:prstClr>
            </a:outerShdw>
          </a:effectLst>
        </p:spPr>
      </p:pic>
      <p:sp>
        <p:nvSpPr>
          <p:cNvPr id="8" name="Slide Number Placeholder 1">
            <a:extLst>
              <a:ext uri="{FF2B5EF4-FFF2-40B4-BE49-F238E27FC236}">
                <a16:creationId xmlns:a16="http://schemas.microsoft.com/office/drawing/2014/main" id="{05B75014-B9A5-415E-BB40-B13FFC52CF60}"/>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109</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707642062"/>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77CEF5-2421-45F0-9684-896A134D6EFD}"/>
              </a:ext>
            </a:extLst>
          </p:cNvPr>
          <p:cNvSpPr txBox="1"/>
          <p:nvPr/>
        </p:nvSpPr>
        <p:spPr>
          <a:xfrm>
            <a:off x="1042352" y="1747880"/>
            <a:ext cx="10107296" cy="2015936"/>
          </a:xfrm>
          <a:prstGeom prst="rect">
            <a:avLst/>
          </a:prstGeom>
          <a:noFill/>
        </p:spPr>
        <p:txBody>
          <a:bodyPr wrap="square" rtlCol="0">
            <a:spAutoFit/>
          </a:bodyPr>
          <a:lstStyle/>
          <a:p>
            <a:r>
              <a:rPr lang="en-US" sz="3200" b="1" dirty="0">
                <a:solidFill>
                  <a:srgbClr val="4472C4"/>
                </a:solidFill>
              </a:rPr>
              <a:t>Motion, Decision Item I-4c: </a:t>
            </a:r>
          </a:p>
          <a:p>
            <a:endParaRPr lang="en-US" sz="3200" b="1" dirty="0">
              <a:solidFill>
                <a:srgbClr val="0070C0"/>
              </a:solidFill>
            </a:endParaRPr>
          </a:p>
          <a:p>
            <a:pPr lvl="0">
              <a:spcBef>
                <a:spcPts val="600"/>
              </a:spcBef>
              <a:tabLst>
                <a:tab pos="457200" algn="l"/>
              </a:tabLst>
              <a:defRPr/>
            </a:pPr>
            <a:r>
              <a:rPr lang="en-US" sz="2800" dirty="0"/>
              <a:t>That the Commission approve Troy University’s proposal to offer a Master of Arts in Arts Administration.  </a:t>
            </a:r>
          </a:p>
        </p:txBody>
      </p:sp>
      <p:sp>
        <p:nvSpPr>
          <p:cNvPr id="4" name="Slide Number Placeholder 1">
            <a:extLst>
              <a:ext uri="{FF2B5EF4-FFF2-40B4-BE49-F238E27FC236}">
                <a16:creationId xmlns:a16="http://schemas.microsoft.com/office/drawing/2014/main" id="{C911859F-F77E-4DCF-8EEF-6D5ED5F47760}"/>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110</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388669970"/>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4772" name="Rectangle 4"/>
          <p:cNvSpPr>
            <a:spLocks noChangeArrowheads="1"/>
          </p:cNvSpPr>
          <p:nvPr/>
        </p:nvSpPr>
        <p:spPr bwMode="auto">
          <a:xfrm>
            <a:off x="2286000" y="1981200"/>
            <a:ext cx="7924800" cy="1493520"/>
          </a:xfrm>
          <a:prstGeom prst="rect">
            <a:avLst/>
          </a:prstGeom>
          <a:noFill/>
          <a:ln w="9525">
            <a:noFill/>
            <a:miter lim="800000"/>
            <a:headEnd/>
            <a:tailEnd/>
          </a:ln>
          <a:effectLst/>
        </p:spPr>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600" b="0" i="0" u="none" strike="noStrike" kern="1200" cap="none" spc="0" normalizeH="0" baseline="0" noProof="0" dirty="0">
                <a:ln>
                  <a:noFill/>
                </a:ln>
                <a:solidFill>
                  <a:srgbClr val="FF0000"/>
                </a:solidFill>
                <a:effectLst/>
                <a:uLnTx/>
                <a:uFillTx/>
                <a:latin typeface="Calibri"/>
                <a:ea typeface="+mn-ea"/>
                <a:cs typeface="+mn-cs"/>
              </a:rPr>
              <a:t> </a:t>
            </a:r>
            <a:br>
              <a:rPr kumimoji="0" lang="en-US" sz="6600" b="0" i="0" u="none" strike="noStrike" kern="1200" cap="none" spc="0" normalizeH="0" baseline="0" noProof="0" dirty="0">
                <a:ln>
                  <a:noFill/>
                </a:ln>
                <a:solidFill>
                  <a:srgbClr val="FF0000"/>
                </a:solidFill>
                <a:effectLst/>
                <a:uLnTx/>
                <a:uFillTx/>
                <a:latin typeface="Calibri"/>
                <a:ea typeface="+mn-ea"/>
                <a:cs typeface="+mn-cs"/>
              </a:rPr>
            </a:br>
            <a:br>
              <a:rPr kumimoji="0" lang="en-US" sz="6600" b="0" i="0" u="none" strike="noStrike" kern="1200" cap="none" spc="0" normalizeH="0" baseline="0" noProof="0" dirty="0">
                <a:ln>
                  <a:noFill/>
                </a:ln>
                <a:solidFill>
                  <a:srgbClr val="FF0000"/>
                </a:solidFill>
                <a:effectLst/>
                <a:uLnTx/>
                <a:uFillTx/>
                <a:latin typeface="Calibri"/>
                <a:ea typeface="+mn-ea"/>
                <a:cs typeface="+mn-cs"/>
              </a:rPr>
            </a:br>
            <a:endParaRPr kumimoji="0" lang="en-US" sz="6600" b="0" i="0" u="none" strike="noStrike" kern="1200" cap="none" spc="0" normalizeH="0" baseline="0" noProof="0" dirty="0">
              <a:ln>
                <a:noFill/>
              </a:ln>
              <a:solidFill>
                <a:srgbClr val="FF0000"/>
              </a:solidFill>
              <a:effectLst/>
              <a:uLnTx/>
              <a:uFillTx/>
              <a:latin typeface="Calibri"/>
              <a:ea typeface="+mn-ea"/>
              <a:cs typeface="+mn-cs"/>
            </a:endParaRPr>
          </a:p>
        </p:txBody>
      </p:sp>
      <p:sp>
        <p:nvSpPr>
          <p:cNvPr id="6" name="TextBox 5"/>
          <p:cNvSpPr txBox="1"/>
          <p:nvPr/>
        </p:nvSpPr>
        <p:spPr>
          <a:xfrm>
            <a:off x="508188" y="182641"/>
            <a:ext cx="11404600" cy="426270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600"/>
              </a:spcBef>
              <a:spcAft>
                <a:spcPts val="0"/>
              </a:spcAft>
              <a:buClrTx/>
              <a:buSzTx/>
              <a:buFontTx/>
              <a:buNone/>
              <a:tabLst>
                <a:tab pos="457200" algn="l"/>
              </a:tabLst>
              <a:defRPr/>
            </a:pPr>
            <a:r>
              <a:rPr kumimoji="0" lang="en-US" sz="3800" b="1" i="0" u="none" strike="noStrike" kern="1200" cap="none" spc="0" normalizeH="0" baseline="0" noProof="0" dirty="0">
                <a:ln>
                  <a:noFill/>
                </a:ln>
                <a:solidFill>
                  <a:srgbClr val="4472C4"/>
                </a:solidFill>
                <a:effectLst/>
                <a:uLnTx/>
                <a:uFillTx/>
                <a:latin typeface="Calibri"/>
                <a:ea typeface="+mn-ea"/>
                <a:cs typeface="+mn-cs"/>
              </a:rPr>
              <a:t>University of Alabama</a:t>
            </a:r>
          </a:p>
          <a:p>
            <a:pPr>
              <a:tabLst>
                <a:tab pos="457200" algn="l"/>
              </a:tabLst>
              <a:defRPr/>
            </a:pPr>
            <a:r>
              <a:rPr lang="en-US" sz="2600" b="1" dirty="0">
                <a:solidFill>
                  <a:srgbClr val="4472C4"/>
                </a:solidFill>
                <a:latin typeface="Calibri" panose="020F0502020204030204"/>
              </a:rPr>
              <a:t>5</a:t>
            </a:r>
            <a:r>
              <a:rPr kumimoji="0" lang="en-US" sz="2600" b="1" i="0" u="none" strike="noStrike" kern="1200" cap="none" spc="0" normalizeH="0" baseline="0" noProof="0" dirty="0">
                <a:ln>
                  <a:noFill/>
                </a:ln>
                <a:solidFill>
                  <a:srgbClr val="4472C4"/>
                </a:solidFill>
                <a:effectLst/>
                <a:uLnTx/>
                <a:uFillTx/>
                <a:latin typeface="Calibri" panose="020F0502020204030204"/>
                <a:ea typeface="+mn-ea"/>
                <a:cs typeface="+mn-cs"/>
              </a:rPr>
              <a:t>. Master of Science in Sport Management (CIP </a:t>
            </a:r>
            <a:r>
              <a:rPr lang="en-US" sz="2600" b="1" dirty="0">
                <a:solidFill>
                  <a:srgbClr val="4472C4"/>
                </a:solidFill>
              </a:rPr>
              <a:t>31.0504) </a:t>
            </a:r>
          </a:p>
          <a:p>
            <a:pPr marL="0" marR="0" lvl="0" indent="0" algn="l" defTabSz="914400" rtl="0" eaLnBrk="1" fontAlgn="auto" latinLnBrk="0" hangingPunct="1">
              <a:lnSpc>
                <a:spcPct val="100000"/>
              </a:lnSpc>
              <a:spcBef>
                <a:spcPct val="20000"/>
              </a:spcBef>
              <a:spcAft>
                <a:spcPts val="600"/>
              </a:spcAft>
              <a:buClrTx/>
              <a:buSzTx/>
              <a:buFontTx/>
              <a:buNone/>
              <a:tabLst>
                <a:tab pos="457200" algn="l"/>
              </a:tabLst>
              <a:defRPr/>
            </a:pPr>
            <a:endParaRPr kumimoji="0" lang="en-US" sz="1000" b="1" i="0" u="none" strike="noStrike" kern="1200" cap="none" spc="0" normalizeH="0" baseline="0" noProof="0" dirty="0">
              <a:ln>
                <a:noFill/>
              </a:ln>
              <a:solidFill>
                <a:srgbClr val="0070C0"/>
              </a:solidFill>
              <a:effectLst/>
              <a:uLnTx/>
              <a:uFillTx/>
              <a:latin typeface="Calibri" panose="020F0502020204030204"/>
              <a:ea typeface="+mn-ea"/>
              <a:cs typeface="+mn-cs"/>
            </a:endParaRPr>
          </a:p>
          <a:p>
            <a:pPr marL="342900" marR="0" lvl="0" indent="-342900">
              <a:spcBef>
                <a:spcPts val="0"/>
              </a:spcBef>
              <a:spcAft>
                <a:spcPts val="0"/>
              </a:spcAft>
              <a:buFont typeface="Arial" panose="020B0604020202020204" pitchFamily="34" charset="0"/>
              <a:buChar char="•"/>
              <a:tabLst>
                <a:tab pos="2286000" algn="l"/>
              </a:tabLst>
            </a:pPr>
            <a:r>
              <a:rPr lang="en-US" sz="2400" dirty="0">
                <a:effectLst/>
                <a:ea typeface="Times New Roman" panose="02020603050405020304" pitchFamily="18" charset="0"/>
              </a:rPr>
              <a:t>The proposed program will extend the Sport, Entertainment and Event Management Concentration in the MS in Hospitality Management to a standalone degree and will require minimal new resources to implement.</a:t>
            </a:r>
          </a:p>
          <a:p>
            <a:pPr marR="0" lvl="0">
              <a:spcBef>
                <a:spcPts val="0"/>
              </a:spcBef>
              <a:spcAft>
                <a:spcPts val="0"/>
              </a:spcAft>
              <a:tabLst>
                <a:tab pos="2286000" algn="l"/>
              </a:tabLst>
            </a:pPr>
            <a:endParaRPr lang="en-US" dirty="0">
              <a:effectLst/>
              <a:ea typeface="Times New Roman" panose="02020603050405020304" pitchFamily="18" charset="0"/>
            </a:endParaRPr>
          </a:p>
          <a:p>
            <a:pPr marL="342900" marR="0" lvl="0" indent="-342900">
              <a:spcBef>
                <a:spcPts val="0"/>
              </a:spcBef>
              <a:spcAft>
                <a:spcPts val="0"/>
              </a:spcAft>
              <a:buFont typeface="Arial" panose="020B0604020202020204" pitchFamily="34" charset="0"/>
              <a:buChar char="•"/>
              <a:tabLst>
                <a:tab pos="2286000" algn="l"/>
              </a:tabLst>
            </a:pPr>
            <a:r>
              <a:rPr lang="en-US" sz="2400" dirty="0">
                <a:effectLst/>
                <a:ea typeface="Times New Roman" panose="02020603050405020304" pitchFamily="18" charset="0"/>
              </a:rPr>
              <a:t>UA offers world-class athletic teams and facilities with on-campus athletic events that would provide students with unique and industry-leading resources and experiential learning opportunities. The proposed program will build on existing relationships and provide opportunities for industry partnerships and funding.</a:t>
            </a:r>
          </a:p>
        </p:txBody>
      </p:sp>
      <p:pic>
        <p:nvPicPr>
          <p:cNvPr id="4" name="Picture 3">
            <a:extLst>
              <a:ext uri="{FF2B5EF4-FFF2-40B4-BE49-F238E27FC236}">
                <a16:creationId xmlns:a16="http://schemas.microsoft.com/office/drawing/2014/main" id="{E73E28B7-B3A4-4BE9-9D7A-021E0AAB8FEE}"/>
              </a:ext>
            </a:extLst>
          </p:cNvPr>
          <p:cNvPicPr>
            <a:picLocks noChangeAspect="1"/>
          </p:cNvPicPr>
          <p:nvPr/>
        </p:nvPicPr>
        <p:blipFill>
          <a:blip r:embed="rId2"/>
          <a:stretch>
            <a:fillRect/>
          </a:stretch>
        </p:blipFill>
        <p:spPr>
          <a:xfrm>
            <a:off x="9290338" y="189687"/>
            <a:ext cx="2090979" cy="601630"/>
          </a:xfrm>
          <a:prstGeom prst="rect">
            <a:avLst/>
          </a:prstGeom>
        </p:spPr>
      </p:pic>
      <p:pic>
        <p:nvPicPr>
          <p:cNvPr id="3" name="Picture 2">
            <a:extLst>
              <a:ext uri="{FF2B5EF4-FFF2-40B4-BE49-F238E27FC236}">
                <a16:creationId xmlns:a16="http://schemas.microsoft.com/office/drawing/2014/main" id="{D9CF4FFF-6D57-4E8D-93AE-C357439E2301}"/>
              </a:ext>
            </a:extLst>
          </p:cNvPr>
          <p:cNvPicPr>
            <a:picLocks noChangeAspect="1"/>
          </p:cNvPicPr>
          <p:nvPr/>
        </p:nvPicPr>
        <p:blipFill>
          <a:blip r:embed="rId3"/>
          <a:stretch>
            <a:fillRect/>
          </a:stretch>
        </p:blipFill>
        <p:spPr>
          <a:xfrm>
            <a:off x="4007129" y="4470406"/>
            <a:ext cx="4005655" cy="2002828"/>
          </a:xfrm>
          <a:prstGeom prst="rect">
            <a:avLst/>
          </a:prstGeom>
          <a:effectLst>
            <a:outerShdw blurRad="63500" sx="102000" sy="102000" algn="ctr" rotWithShape="0">
              <a:prstClr val="black">
                <a:alpha val="40000"/>
              </a:prstClr>
            </a:outerShdw>
          </a:effectLst>
        </p:spPr>
      </p:pic>
      <p:sp>
        <p:nvSpPr>
          <p:cNvPr id="7" name="Slide Number Placeholder 1">
            <a:extLst>
              <a:ext uri="{FF2B5EF4-FFF2-40B4-BE49-F238E27FC236}">
                <a16:creationId xmlns:a16="http://schemas.microsoft.com/office/drawing/2014/main" id="{668C171B-8383-49AE-830B-C33ADE046269}"/>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111</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13445266"/>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77CEF5-2421-45F0-9684-896A134D6EFD}"/>
              </a:ext>
            </a:extLst>
          </p:cNvPr>
          <p:cNvSpPr txBox="1"/>
          <p:nvPr/>
        </p:nvSpPr>
        <p:spPr>
          <a:xfrm>
            <a:off x="1042352" y="1726615"/>
            <a:ext cx="10107296" cy="2015936"/>
          </a:xfrm>
          <a:prstGeom prst="rect">
            <a:avLst/>
          </a:prstGeom>
          <a:noFill/>
        </p:spPr>
        <p:txBody>
          <a:bodyPr wrap="square" rtlCol="0">
            <a:spAutoFit/>
          </a:bodyPr>
          <a:lstStyle/>
          <a:p>
            <a:r>
              <a:rPr lang="en-US" sz="3200" b="1" dirty="0">
                <a:solidFill>
                  <a:srgbClr val="4472C4"/>
                </a:solidFill>
              </a:rPr>
              <a:t>Motion, Decision Item I-5: </a:t>
            </a:r>
          </a:p>
          <a:p>
            <a:endParaRPr lang="en-US" sz="3200" b="1" dirty="0">
              <a:solidFill>
                <a:srgbClr val="0070C0"/>
              </a:solidFill>
            </a:endParaRPr>
          </a:p>
          <a:p>
            <a:pPr lvl="0">
              <a:spcBef>
                <a:spcPts val="600"/>
              </a:spcBef>
              <a:tabLst>
                <a:tab pos="457200" algn="l"/>
              </a:tabLst>
              <a:defRPr/>
            </a:pPr>
            <a:r>
              <a:rPr lang="en-US" sz="2800" dirty="0"/>
              <a:t>That the Commission approve the University of Alabama’s proposal to offer a Master of Science in Sport Management.</a:t>
            </a:r>
          </a:p>
        </p:txBody>
      </p:sp>
      <p:sp>
        <p:nvSpPr>
          <p:cNvPr id="4" name="Slide Number Placeholder 1">
            <a:extLst>
              <a:ext uri="{FF2B5EF4-FFF2-40B4-BE49-F238E27FC236}">
                <a16:creationId xmlns:a16="http://schemas.microsoft.com/office/drawing/2014/main" id="{0F345FAF-6278-45E4-8360-95840A50876A}"/>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112</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4195229880"/>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4772" name="Rectangle 4"/>
          <p:cNvSpPr>
            <a:spLocks noChangeArrowheads="1"/>
          </p:cNvSpPr>
          <p:nvPr/>
        </p:nvSpPr>
        <p:spPr bwMode="auto">
          <a:xfrm>
            <a:off x="2286000" y="1981200"/>
            <a:ext cx="7924800" cy="1493520"/>
          </a:xfrm>
          <a:prstGeom prst="rect">
            <a:avLst/>
          </a:prstGeom>
          <a:noFill/>
          <a:ln w="9525">
            <a:noFill/>
            <a:miter lim="800000"/>
            <a:headEnd/>
            <a:tailEnd/>
          </a:ln>
          <a:effectLst/>
        </p:spPr>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600" b="0" i="0" u="none" strike="noStrike" kern="1200" cap="none" spc="0" normalizeH="0" baseline="0" noProof="0" dirty="0">
                <a:ln>
                  <a:noFill/>
                </a:ln>
                <a:solidFill>
                  <a:srgbClr val="FF0000"/>
                </a:solidFill>
                <a:effectLst/>
                <a:uLnTx/>
                <a:uFillTx/>
                <a:latin typeface="Calibri"/>
                <a:ea typeface="+mn-ea"/>
                <a:cs typeface="+mn-cs"/>
              </a:rPr>
              <a:t> </a:t>
            </a:r>
            <a:br>
              <a:rPr kumimoji="0" lang="en-US" sz="6600" b="0" i="0" u="none" strike="noStrike" kern="1200" cap="none" spc="0" normalizeH="0" baseline="0" noProof="0" dirty="0">
                <a:ln>
                  <a:noFill/>
                </a:ln>
                <a:solidFill>
                  <a:srgbClr val="FF0000"/>
                </a:solidFill>
                <a:effectLst/>
                <a:uLnTx/>
                <a:uFillTx/>
                <a:latin typeface="Calibri"/>
                <a:ea typeface="+mn-ea"/>
                <a:cs typeface="+mn-cs"/>
              </a:rPr>
            </a:br>
            <a:br>
              <a:rPr kumimoji="0" lang="en-US" sz="6600" b="0" i="0" u="none" strike="noStrike" kern="1200" cap="none" spc="0" normalizeH="0" baseline="0" noProof="0" dirty="0">
                <a:ln>
                  <a:noFill/>
                </a:ln>
                <a:solidFill>
                  <a:srgbClr val="FF0000"/>
                </a:solidFill>
                <a:effectLst/>
                <a:uLnTx/>
                <a:uFillTx/>
                <a:latin typeface="Calibri"/>
                <a:ea typeface="+mn-ea"/>
                <a:cs typeface="+mn-cs"/>
              </a:rPr>
            </a:br>
            <a:endParaRPr kumimoji="0" lang="en-US" sz="6600" b="0" i="0" u="none" strike="noStrike" kern="1200" cap="none" spc="0" normalizeH="0" baseline="0" noProof="0" dirty="0">
              <a:ln>
                <a:noFill/>
              </a:ln>
              <a:solidFill>
                <a:srgbClr val="FF0000"/>
              </a:solidFill>
              <a:effectLst/>
              <a:uLnTx/>
              <a:uFillTx/>
              <a:latin typeface="Calibri"/>
              <a:ea typeface="+mn-ea"/>
              <a:cs typeface="+mn-cs"/>
            </a:endParaRPr>
          </a:p>
        </p:txBody>
      </p:sp>
      <p:sp>
        <p:nvSpPr>
          <p:cNvPr id="6" name="TextBox 5"/>
          <p:cNvSpPr txBox="1"/>
          <p:nvPr/>
        </p:nvSpPr>
        <p:spPr>
          <a:xfrm>
            <a:off x="526222" y="191559"/>
            <a:ext cx="11404600" cy="432426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600"/>
              </a:spcBef>
              <a:spcAft>
                <a:spcPts val="0"/>
              </a:spcAft>
              <a:buClrTx/>
              <a:buSzTx/>
              <a:buFontTx/>
              <a:buNone/>
              <a:tabLst>
                <a:tab pos="457200" algn="l"/>
              </a:tabLst>
              <a:defRPr/>
            </a:pPr>
            <a:r>
              <a:rPr kumimoji="0" lang="en-US" sz="3800" b="1" i="0" u="none" strike="noStrike" kern="1200" cap="none" spc="0" normalizeH="0" baseline="0" noProof="0" dirty="0">
                <a:ln>
                  <a:noFill/>
                </a:ln>
                <a:solidFill>
                  <a:srgbClr val="4472C4"/>
                </a:solidFill>
                <a:effectLst/>
                <a:uLnTx/>
                <a:uFillTx/>
                <a:latin typeface="Calibri"/>
                <a:ea typeface="+mn-ea"/>
                <a:cs typeface="+mn-cs"/>
              </a:rPr>
              <a:t>University of Alabama at Birmingham</a:t>
            </a:r>
          </a:p>
          <a:p>
            <a:pPr marL="0" marR="0" lvl="0" indent="0" algn="l" defTabSz="457200" rtl="0" eaLnBrk="1" fontAlgn="auto" latinLnBrk="0" hangingPunct="1">
              <a:lnSpc>
                <a:spcPct val="100000"/>
              </a:lnSpc>
              <a:spcBef>
                <a:spcPts val="0"/>
              </a:spcBef>
              <a:spcAft>
                <a:spcPts val="0"/>
              </a:spcAft>
              <a:buClrTx/>
              <a:buSzTx/>
              <a:buFontTx/>
              <a:buNone/>
              <a:tabLst>
                <a:tab pos="457200" algn="l"/>
              </a:tabLst>
              <a:defRPr/>
            </a:pPr>
            <a:r>
              <a:rPr kumimoji="0" lang="en-US" sz="2600" b="1" i="0" u="none" strike="noStrike" kern="1200" cap="none" spc="0" normalizeH="0" baseline="0" noProof="0" dirty="0">
                <a:ln>
                  <a:noFill/>
                </a:ln>
                <a:solidFill>
                  <a:srgbClr val="4472C4"/>
                </a:solidFill>
                <a:effectLst/>
                <a:uLnTx/>
                <a:uFillTx/>
                <a:latin typeface="Calibri" panose="020F0502020204030204"/>
                <a:ea typeface="+mn-ea"/>
                <a:cs typeface="+mn-cs"/>
              </a:rPr>
              <a:t>6a. Master of Construction Engineering Management in Construction Engineering Management (CIP 14.3301) </a:t>
            </a:r>
          </a:p>
          <a:p>
            <a:pPr marL="0" marR="0" lvl="0" indent="0" algn="l" defTabSz="914400" rtl="0" eaLnBrk="1" fontAlgn="auto" latinLnBrk="0" hangingPunct="1">
              <a:lnSpc>
                <a:spcPct val="100000"/>
              </a:lnSpc>
              <a:spcBef>
                <a:spcPct val="20000"/>
              </a:spcBef>
              <a:spcAft>
                <a:spcPts val="600"/>
              </a:spcAft>
              <a:buClrTx/>
              <a:buSzTx/>
              <a:buFontTx/>
              <a:buNone/>
              <a:tabLst>
                <a:tab pos="457200" algn="l"/>
              </a:tabLst>
              <a:defRPr/>
            </a:pPr>
            <a:endParaRPr kumimoji="0" lang="en-US" sz="1000" b="1" i="0" u="none" strike="noStrike" kern="1200" cap="none" spc="0" normalizeH="0" baseline="0" noProof="0" dirty="0">
              <a:ln>
                <a:noFill/>
              </a:ln>
              <a:solidFill>
                <a:srgbClr val="0070C0"/>
              </a:solidFill>
              <a:effectLst/>
              <a:highlight>
                <a:srgbClr val="FFFF00"/>
              </a:highlight>
              <a:uLnTx/>
              <a:uFillTx/>
              <a:latin typeface="Calibri" panose="020F0502020204030204"/>
              <a:ea typeface="+mn-ea"/>
              <a:cs typeface="+mn-cs"/>
            </a:endParaRPr>
          </a:p>
          <a:p>
            <a:pPr marL="342900" marR="0" lvl="0" indent="-342900">
              <a:spcBef>
                <a:spcPts val="0"/>
              </a:spcBef>
              <a:spcAft>
                <a:spcPts val="0"/>
              </a:spcAft>
              <a:buFont typeface="Arial" panose="020B0604020202020204" pitchFamily="34" charset="0"/>
              <a:buChar char="•"/>
              <a:tabLst>
                <a:tab pos="2286000" algn="l"/>
              </a:tabLst>
            </a:pPr>
            <a:r>
              <a:rPr lang="en-US" sz="2400" dirty="0">
                <a:effectLst/>
                <a:ea typeface="Times New Roman" panose="02020603050405020304" pitchFamily="18" charset="0"/>
              </a:rPr>
              <a:t>The proposed MCEM degree will replace the concentration in Construction Engineering Management within the Master of Engineering degree and therefore will require minimal resources to implement.</a:t>
            </a:r>
          </a:p>
          <a:p>
            <a:pPr marL="342900" marR="0" lvl="0" indent="-342900">
              <a:spcBef>
                <a:spcPts val="0"/>
              </a:spcBef>
              <a:spcAft>
                <a:spcPts val="0"/>
              </a:spcAft>
              <a:buFont typeface="Arial" panose="020B0604020202020204" pitchFamily="34" charset="0"/>
              <a:buChar char="•"/>
              <a:tabLst>
                <a:tab pos="2286000" algn="l"/>
              </a:tabLst>
            </a:pPr>
            <a:endParaRPr lang="en-US" sz="2400" dirty="0">
              <a:effectLst/>
              <a:ea typeface="Times New Roman" panose="02020603050405020304" pitchFamily="18" charset="0"/>
            </a:endParaRPr>
          </a:p>
          <a:p>
            <a:pPr marL="342900" marR="0" lvl="0" indent="-342900">
              <a:spcBef>
                <a:spcPts val="0"/>
              </a:spcBef>
              <a:spcAft>
                <a:spcPts val="0"/>
              </a:spcAft>
              <a:buFont typeface="Arial" panose="020B0604020202020204" pitchFamily="34" charset="0"/>
              <a:buChar char="•"/>
              <a:tabLst>
                <a:tab pos="2286000" algn="l"/>
              </a:tabLst>
            </a:pPr>
            <a:r>
              <a:rPr lang="en-US" sz="2400" dirty="0">
                <a:effectLst/>
                <a:ea typeface="Times New Roman" panose="02020603050405020304" pitchFamily="18" charset="0"/>
              </a:rPr>
              <a:t>The program is designed as a fully online educational program, that will provide an affordable and flexible educational program for students seeking to further their education while continuing to work full time or part-time.</a:t>
            </a:r>
          </a:p>
        </p:txBody>
      </p:sp>
      <p:pic>
        <p:nvPicPr>
          <p:cNvPr id="2" name="Picture 1">
            <a:extLst>
              <a:ext uri="{FF2B5EF4-FFF2-40B4-BE49-F238E27FC236}">
                <a16:creationId xmlns:a16="http://schemas.microsoft.com/office/drawing/2014/main" id="{52BEEC08-E7AC-43FC-8827-7F7C6E32EE78}"/>
              </a:ext>
            </a:extLst>
          </p:cNvPr>
          <p:cNvPicPr>
            <a:picLocks noChangeAspect="1"/>
          </p:cNvPicPr>
          <p:nvPr/>
        </p:nvPicPr>
        <p:blipFill>
          <a:blip r:embed="rId2"/>
          <a:stretch>
            <a:fillRect/>
          </a:stretch>
        </p:blipFill>
        <p:spPr>
          <a:xfrm>
            <a:off x="9767740" y="-19869"/>
            <a:ext cx="1157926" cy="1065097"/>
          </a:xfrm>
          <a:prstGeom prst="rect">
            <a:avLst/>
          </a:prstGeom>
        </p:spPr>
      </p:pic>
      <p:pic>
        <p:nvPicPr>
          <p:cNvPr id="3" name="Picture 2">
            <a:extLst>
              <a:ext uri="{FF2B5EF4-FFF2-40B4-BE49-F238E27FC236}">
                <a16:creationId xmlns:a16="http://schemas.microsoft.com/office/drawing/2014/main" id="{23CF8E09-6B92-4214-BB85-A61C270C64E0}"/>
              </a:ext>
            </a:extLst>
          </p:cNvPr>
          <p:cNvPicPr>
            <a:picLocks noChangeAspect="1"/>
          </p:cNvPicPr>
          <p:nvPr/>
        </p:nvPicPr>
        <p:blipFill rotWithShape="1">
          <a:blip r:embed="rId3"/>
          <a:srcRect l="699" t="3174"/>
          <a:stretch/>
        </p:blipFill>
        <p:spPr>
          <a:xfrm>
            <a:off x="3976785" y="4638174"/>
            <a:ext cx="4238430" cy="1980141"/>
          </a:xfrm>
          <a:prstGeom prst="rect">
            <a:avLst/>
          </a:prstGeom>
          <a:effectLst>
            <a:outerShdw blurRad="63500" sx="102000" sy="102000" algn="ctr" rotWithShape="0">
              <a:prstClr val="black">
                <a:alpha val="40000"/>
              </a:prstClr>
            </a:outerShdw>
          </a:effectLst>
        </p:spPr>
      </p:pic>
      <p:sp>
        <p:nvSpPr>
          <p:cNvPr id="7" name="Slide Number Placeholder 1">
            <a:extLst>
              <a:ext uri="{FF2B5EF4-FFF2-40B4-BE49-F238E27FC236}">
                <a16:creationId xmlns:a16="http://schemas.microsoft.com/office/drawing/2014/main" id="{142A0A7B-F638-4A55-A1C0-D3CD092AA7D0}"/>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113</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707653536"/>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77CEF5-2421-45F0-9684-896A134D6EFD}"/>
              </a:ext>
            </a:extLst>
          </p:cNvPr>
          <p:cNvSpPr txBox="1"/>
          <p:nvPr/>
        </p:nvSpPr>
        <p:spPr>
          <a:xfrm>
            <a:off x="1042352" y="1769145"/>
            <a:ext cx="10107296" cy="2446824"/>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4472C4"/>
                </a:solidFill>
                <a:effectLst/>
                <a:uLnTx/>
                <a:uFillTx/>
                <a:latin typeface="Calibri" panose="020F0502020204030204"/>
                <a:ea typeface="+mn-ea"/>
                <a:cs typeface="+mn-cs"/>
              </a:rPr>
              <a:t>Motion, Decision Item I-6a: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srgbClr val="0070C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600"/>
              </a:spcBef>
              <a:spcAft>
                <a:spcPts val="0"/>
              </a:spcAft>
              <a:buClrTx/>
              <a:buSzTx/>
              <a:buFontTx/>
              <a:buNone/>
              <a:tabLst>
                <a:tab pos="457200" algn="l"/>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That the Commission approve the University of Alabama at Birmingham’s proposal to offer a Master of Construction Engineering Management in Construction Engineering Management.</a:t>
            </a:r>
          </a:p>
        </p:txBody>
      </p:sp>
      <p:sp>
        <p:nvSpPr>
          <p:cNvPr id="4" name="Slide Number Placeholder 1">
            <a:extLst>
              <a:ext uri="{FF2B5EF4-FFF2-40B4-BE49-F238E27FC236}">
                <a16:creationId xmlns:a16="http://schemas.microsoft.com/office/drawing/2014/main" id="{14F8BE97-7838-4360-9889-14C8E6F25D5A}"/>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114</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156737782"/>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BFBA4F5-FA54-410B-B1AB-CDBB278B5F62}"/>
              </a:ext>
            </a:extLst>
          </p:cNvPr>
          <p:cNvSpPr/>
          <p:nvPr/>
        </p:nvSpPr>
        <p:spPr>
          <a:xfrm>
            <a:off x="1384580" y="2588600"/>
            <a:ext cx="2062065" cy="914400"/>
          </a:xfrm>
          <a:prstGeom prst="rect">
            <a:avLst/>
          </a:prstGeom>
          <a:solidFill>
            <a:srgbClr val="1DC4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rPr>
              <a:t>MA Psychology </a:t>
            </a:r>
            <a:r>
              <a:rPr lang="en-US" sz="2000" b="1" baseline="30000" dirty="0">
                <a:solidFill>
                  <a:schemeClr val="tx1"/>
                </a:solidFill>
              </a:rPr>
              <a:t>1,2</a:t>
            </a:r>
            <a:endParaRPr lang="en-US" sz="2000" b="1" dirty="0">
              <a:solidFill>
                <a:schemeClr val="tx1"/>
              </a:solidFill>
            </a:endParaRPr>
          </a:p>
        </p:txBody>
      </p:sp>
      <p:sp>
        <p:nvSpPr>
          <p:cNvPr id="4" name="Rectangle 3">
            <a:extLst>
              <a:ext uri="{FF2B5EF4-FFF2-40B4-BE49-F238E27FC236}">
                <a16:creationId xmlns:a16="http://schemas.microsoft.com/office/drawing/2014/main" id="{27C40450-B292-41F7-B44D-2A3E6B87DA57}"/>
              </a:ext>
            </a:extLst>
          </p:cNvPr>
          <p:cNvSpPr/>
          <p:nvPr/>
        </p:nvSpPr>
        <p:spPr>
          <a:xfrm>
            <a:off x="4579605" y="2600396"/>
            <a:ext cx="2062065" cy="914400"/>
          </a:xfrm>
          <a:prstGeom prst="rect">
            <a:avLst/>
          </a:prstGeom>
          <a:solidFill>
            <a:srgbClr val="1DC4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rPr>
              <a:t>MS Applied Developmental Psychology </a:t>
            </a:r>
            <a:r>
              <a:rPr lang="en-US" sz="2000" b="1" baseline="30000" dirty="0">
                <a:solidFill>
                  <a:schemeClr val="tx1"/>
                </a:solidFill>
              </a:rPr>
              <a:t>2</a:t>
            </a:r>
            <a:endParaRPr lang="en-US" sz="2000" b="1" dirty="0">
              <a:solidFill>
                <a:schemeClr val="tx1"/>
              </a:solidFill>
            </a:endParaRPr>
          </a:p>
        </p:txBody>
      </p:sp>
      <p:sp>
        <p:nvSpPr>
          <p:cNvPr id="5" name="Rectangle 4">
            <a:extLst>
              <a:ext uri="{FF2B5EF4-FFF2-40B4-BE49-F238E27FC236}">
                <a16:creationId xmlns:a16="http://schemas.microsoft.com/office/drawing/2014/main" id="{4F3F2546-CA5A-44E9-8E93-015A0B129604}"/>
              </a:ext>
            </a:extLst>
          </p:cNvPr>
          <p:cNvSpPr/>
          <p:nvPr/>
        </p:nvSpPr>
        <p:spPr>
          <a:xfrm>
            <a:off x="6980563" y="2600396"/>
            <a:ext cx="2062065" cy="914400"/>
          </a:xfrm>
          <a:prstGeom prst="rect">
            <a:avLst/>
          </a:prstGeom>
          <a:solidFill>
            <a:srgbClr val="1DC4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rPr>
              <a:t>MS</a:t>
            </a:r>
          </a:p>
          <a:p>
            <a:pPr algn="ctr"/>
            <a:r>
              <a:rPr lang="en-US" sz="2000" b="1" dirty="0">
                <a:solidFill>
                  <a:schemeClr val="tx1"/>
                </a:solidFill>
              </a:rPr>
              <a:t>Behavioral    Neuroscience </a:t>
            </a:r>
            <a:r>
              <a:rPr lang="en-US" sz="2000" b="1" baseline="30000" dirty="0">
                <a:solidFill>
                  <a:schemeClr val="tx1"/>
                </a:solidFill>
              </a:rPr>
              <a:t>3</a:t>
            </a:r>
            <a:endParaRPr lang="en-US" sz="2000" b="1" dirty="0">
              <a:solidFill>
                <a:schemeClr val="tx1"/>
              </a:solidFill>
            </a:endParaRPr>
          </a:p>
        </p:txBody>
      </p:sp>
      <p:sp>
        <p:nvSpPr>
          <p:cNvPr id="6" name="Arrow: Down 5">
            <a:extLst>
              <a:ext uri="{FF2B5EF4-FFF2-40B4-BE49-F238E27FC236}">
                <a16:creationId xmlns:a16="http://schemas.microsoft.com/office/drawing/2014/main" id="{7613D509-09AB-41E6-AB5E-F687FE5C476A}"/>
              </a:ext>
            </a:extLst>
          </p:cNvPr>
          <p:cNvSpPr/>
          <p:nvPr/>
        </p:nvSpPr>
        <p:spPr>
          <a:xfrm>
            <a:off x="2232732" y="3581733"/>
            <a:ext cx="365760" cy="914400"/>
          </a:xfrm>
          <a:prstGeom prst="downArrow">
            <a:avLst/>
          </a:prstGeom>
          <a:gradFill>
            <a:gsLst>
              <a:gs pos="30000">
                <a:srgbClr val="1DC4FF"/>
              </a:gs>
              <a:gs pos="0">
                <a:schemeClr val="accent1">
                  <a:lumMod val="5000"/>
                  <a:lumOff val="95000"/>
                </a:schemeClr>
              </a:gs>
              <a:gs pos="57000">
                <a:srgbClr val="AFDC7E"/>
              </a:gs>
              <a:gs pos="81000">
                <a:srgbClr val="AFDC7E"/>
              </a:gs>
              <a:gs pos="100000">
                <a:srgbClr val="AFDC7E"/>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Arrow: Down 8">
            <a:extLst>
              <a:ext uri="{FF2B5EF4-FFF2-40B4-BE49-F238E27FC236}">
                <a16:creationId xmlns:a16="http://schemas.microsoft.com/office/drawing/2014/main" id="{AAF21140-991A-41B6-BCB6-EBD77EEA7BB1}"/>
              </a:ext>
            </a:extLst>
          </p:cNvPr>
          <p:cNvSpPr/>
          <p:nvPr/>
        </p:nvSpPr>
        <p:spPr>
          <a:xfrm>
            <a:off x="5444900" y="3605269"/>
            <a:ext cx="365760" cy="1463040"/>
          </a:xfrm>
          <a:prstGeom prst="downArrow">
            <a:avLst/>
          </a:prstGeom>
          <a:gradFill>
            <a:gsLst>
              <a:gs pos="30000">
                <a:srgbClr val="1DC4FF"/>
              </a:gs>
              <a:gs pos="0">
                <a:schemeClr val="accent1">
                  <a:lumMod val="5000"/>
                  <a:lumOff val="95000"/>
                </a:schemeClr>
              </a:gs>
              <a:gs pos="57000">
                <a:srgbClr val="AFDC7E"/>
              </a:gs>
              <a:gs pos="81000">
                <a:srgbClr val="AFDC7E"/>
              </a:gs>
              <a:gs pos="100000">
                <a:srgbClr val="AFDC7E"/>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CA01567-A203-4503-9193-4B46960CA6AC}"/>
              </a:ext>
            </a:extLst>
          </p:cNvPr>
          <p:cNvSpPr/>
          <p:nvPr/>
        </p:nvSpPr>
        <p:spPr>
          <a:xfrm>
            <a:off x="1384580" y="4551567"/>
            <a:ext cx="2062065" cy="457200"/>
          </a:xfrm>
          <a:prstGeom prst="rect">
            <a:avLst/>
          </a:prstGeom>
          <a:solidFill>
            <a:srgbClr val="AFDC7E"/>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rPr>
              <a:t>PhD Psychology</a:t>
            </a:r>
          </a:p>
        </p:txBody>
      </p:sp>
      <p:sp>
        <p:nvSpPr>
          <p:cNvPr id="14" name="Rectangle 13">
            <a:extLst>
              <a:ext uri="{FF2B5EF4-FFF2-40B4-BE49-F238E27FC236}">
                <a16:creationId xmlns:a16="http://schemas.microsoft.com/office/drawing/2014/main" id="{1319554D-1675-4F9F-B254-FB75ABA1BB94}"/>
              </a:ext>
            </a:extLst>
          </p:cNvPr>
          <p:cNvSpPr/>
          <p:nvPr/>
        </p:nvSpPr>
        <p:spPr>
          <a:xfrm>
            <a:off x="4567097" y="5334676"/>
            <a:ext cx="2062065" cy="914400"/>
          </a:xfrm>
          <a:prstGeom prst="rect">
            <a:avLst/>
          </a:prstGeom>
          <a:solidFill>
            <a:srgbClr val="AFDC7E"/>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rPr>
              <a:t>PhD Applied Developmental Psychology</a:t>
            </a:r>
          </a:p>
        </p:txBody>
      </p:sp>
      <p:sp>
        <p:nvSpPr>
          <p:cNvPr id="15" name="Rectangle 14">
            <a:extLst>
              <a:ext uri="{FF2B5EF4-FFF2-40B4-BE49-F238E27FC236}">
                <a16:creationId xmlns:a16="http://schemas.microsoft.com/office/drawing/2014/main" id="{783EA047-A2E5-4182-A781-2645C37D9E66}"/>
              </a:ext>
            </a:extLst>
          </p:cNvPr>
          <p:cNvSpPr/>
          <p:nvPr/>
        </p:nvSpPr>
        <p:spPr>
          <a:xfrm>
            <a:off x="6991450" y="5334676"/>
            <a:ext cx="2062065" cy="914400"/>
          </a:xfrm>
          <a:prstGeom prst="rect">
            <a:avLst/>
          </a:prstGeom>
          <a:solidFill>
            <a:srgbClr val="AFDC7E"/>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rPr>
              <a:t>PhD</a:t>
            </a:r>
          </a:p>
          <a:p>
            <a:pPr algn="ctr"/>
            <a:r>
              <a:rPr lang="en-US" sz="2000" b="1" dirty="0">
                <a:solidFill>
                  <a:schemeClr val="tx1"/>
                </a:solidFill>
              </a:rPr>
              <a:t>Behavioral Neuroscience</a:t>
            </a:r>
          </a:p>
        </p:txBody>
      </p:sp>
      <p:sp>
        <p:nvSpPr>
          <p:cNvPr id="16" name="Rectangle 15">
            <a:extLst>
              <a:ext uri="{FF2B5EF4-FFF2-40B4-BE49-F238E27FC236}">
                <a16:creationId xmlns:a16="http://schemas.microsoft.com/office/drawing/2014/main" id="{AA38F249-12AA-4E66-B3BB-2D03CBCEBEA6}"/>
              </a:ext>
            </a:extLst>
          </p:cNvPr>
          <p:cNvSpPr/>
          <p:nvPr/>
        </p:nvSpPr>
        <p:spPr>
          <a:xfrm>
            <a:off x="1018405" y="5197516"/>
            <a:ext cx="2834640" cy="1188720"/>
          </a:xfrm>
          <a:prstGeom prst="rect">
            <a:avLst/>
          </a:prstGeom>
          <a:solidFill>
            <a:srgbClr val="AFDC7E"/>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u="sng" dirty="0">
                <a:solidFill>
                  <a:schemeClr val="tx1"/>
                </a:solidFill>
              </a:rPr>
              <a:t>Concentrations</a:t>
            </a:r>
          </a:p>
          <a:p>
            <a:pPr algn="ctr"/>
            <a:r>
              <a:rPr lang="en-US" b="1" dirty="0">
                <a:solidFill>
                  <a:schemeClr val="tx1"/>
                </a:solidFill>
              </a:rPr>
              <a:t>Medical/Clinical Psychology</a:t>
            </a:r>
          </a:p>
          <a:p>
            <a:pPr algn="ctr"/>
            <a:r>
              <a:rPr lang="en-US" b="1" dirty="0">
                <a:solidFill>
                  <a:schemeClr val="tx1"/>
                </a:solidFill>
              </a:rPr>
              <a:t>Developmental Psychology</a:t>
            </a:r>
          </a:p>
          <a:p>
            <a:pPr algn="ctr"/>
            <a:r>
              <a:rPr lang="en-US" b="1" dirty="0">
                <a:solidFill>
                  <a:schemeClr val="tx1"/>
                </a:solidFill>
              </a:rPr>
              <a:t>Behavioral Neuroscience</a:t>
            </a:r>
          </a:p>
        </p:txBody>
      </p:sp>
      <p:sp>
        <p:nvSpPr>
          <p:cNvPr id="17" name="TextBox 16">
            <a:extLst>
              <a:ext uri="{FF2B5EF4-FFF2-40B4-BE49-F238E27FC236}">
                <a16:creationId xmlns:a16="http://schemas.microsoft.com/office/drawing/2014/main" id="{97E28A35-C21B-44B3-99C3-6928A2935973}"/>
              </a:ext>
            </a:extLst>
          </p:cNvPr>
          <p:cNvSpPr txBox="1"/>
          <p:nvPr/>
        </p:nvSpPr>
        <p:spPr>
          <a:xfrm>
            <a:off x="1384580" y="1859250"/>
            <a:ext cx="2062065" cy="523220"/>
          </a:xfrm>
          <a:prstGeom prst="rect">
            <a:avLst/>
          </a:prstGeom>
          <a:noFill/>
        </p:spPr>
        <p:txBody>
          <a:bodyPr wrap="square" rtlCol="0">
            <a:spAutoFit/>
          </a:bodyPr>
          <a:lstStyle/>
          <a:p>
            <a:pPr algn="ctr"/>
            <a:r>
              <a:rPr lang="en-US" sz="2800" b="1" u="sng" dirty="0"/>
              <a:t>Current</a:t>
            </a:r>
          </a:p>
        </p:txBody>
      </p:sp>
      <p:sp>
        <p:nvSpPr>
          <p:cNvPr id="18" name="TextBox 17">
            <a:extLst>
              <a:ext uri="{FF2B5EF4-FFF2-40B4-BE49-F238E27FC236}">
                <a16:creationId xmlns:a16="http://schemas.microsoft.com/office/drawing/2014/main" id="{0051101B-FDAD-44D3-BF4A-F346A4ABF105}"/>
              </a:ext>
            </a:extLst>
          </p:cNvPr>
          <p:cNvSpPr txBox="1"/>
          <p:nvPr/>
        </p:nvSpPr>
        <p:spPr>
          <a:xfrm>
            <a:off x="6978316" y="1859061"/>
            <a:ext cx="2062065" cy="523220"/>
          </a:xfrm>
          <a:prstGeom prst="rect">
            <a:avLst/>
          </a:prstGeom>
          <a:noFill/>
        </p:spPr>
        <p:txBody>
          <a:bodyPr wrap="square" rtlCol="0">
            <a:spAutoFit/>
          </a:bodyPr>
          <a:lstStyle/>
          <a:p>
            <a:pPr algn="ctr"/>
            <a:r>
              <a:rPr lang="en-US" sz="2800" b="1" u="sng" dirty="0"/>
              <a:t>Proposed</a:t>
            </a:r>
          </a:p>
        </p:txBody>
      </p:sp>
      <p:sp>
        <p:nvSpPr>
          <p:cNvPr id="19" name="Rectangle 18">
            <a:extLst>
              <a:ext uri="{FF2B5EF4-FFF2-40B4-BE49-F238E27FC236}">
                <a16:creationId xmlns:a16="http://schemas.microsoft.com/office/drawing/2014/main" id="{4889C4E4-4EED-4925-ABA1-568F67D84F05}"/>
              </a:ext>
            </a:extLst>
          </p:cNvPr>
          <p:cNvSpPr/>
          <p:nvPr/>
        </p:nvSpPr>
        <p:spPr>
          <a:xfrm>
            <a:off x="4363277" y="1888237"/>
            <a:ext cx="7265505" cy="4542054"/>
          </a:xfrm>
          <a:prstGeom prst="rect">
            <a:avLst/>
          </a:prstGeom>
          <a:noFill/>
          <a:ln w="571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E5828AA3-EC85-4DC2-9C57-076E78967CDC}"/>
              </a:ext>
            </a:extLst>
          </p:cNvPr>
          <p:cNvSpPr txBox="1"/>
          <p:nvPr/>
        </p:nvSpPr>
        <p:spPr>
          <a:xfrm>
            <a:off x="888962" y="6451849"/>
            <a:ext cx="10998239" cy="387286"/>
          </a:xfrm>
          <a:prstGeom prst="rect">
            <a:avLst/>
          </a:prstGeom>
          <a:noFill/>
        </p:spPr>
        <p:txBody>
          <a:bodyPr wrap="square" rtlCol="0">
            <a:spAutoFit/>
          </a:bodyPr>
          <a:lstStyle/>
          <a:p>
            <a:r>
              <a:rPr lang="en-US" sz="1150" b="1" baseline="30000" dirty="0"/>
              <a:t>1</a:t>
            </a:r>
            <a:r>
              <a:rPr lang="en-US" sz="1150" dirty="0"/>
              <a:t> Behavioral Neuroscience does not currently offer a Master’s degree.    </a:t>
            </a:r>
            <a:r>
              <a:rPr lang="en-US" sz="1150" b="1" baseline="30000" dirty="0"/>
              <a:t>2</a:t>
            </a:r>
            <a:r>
              <a:rPr lang="en-US" sz="1150" baseline="30000" dirty="0"/>
              <a:t>  </a:t>
            </a:r>
            <a:r>
              <a:rPr lang="en-US" sz="1150" dirty="0"/>
              <a:t>No terminal Master’s degree offered.   </a:t>
            </a:r>
            <a:r>
              <a:rPr lang="en-US" sz="1150" b="1" dirty="0"/>
              <a:t> </a:t>
            </a:r>
            <a:r>
              <a:rPr lang="en-US" sz="1150" b="1" baseline="30000" dirty="0"/>
              <a:t>3  </a:t>
            </a:r>
            <a:r>
              <a:rPr lang="en-US" sz="1150" dirty="0"/>
              <a:t>Behavioral Neuroscience plans to offer a terminal Master’s degree.</a:t>
            </a:r>
            <a:endParaRPr lang="en-US" sz="1150" baseline="30000" dirty="0"/>
          </a:p>
          <a:p>
            <a:endParaRPr lang="en-US" sz="1150" baseline="30000" dirty="0"/>
          </a:p>
        </p:txBody>
      </p:sp>
      <p:sp>
        <p:nvSpPr>
          <p:cNvPr id="21" name="TextBox 20">
            <a:extLst>
              <a:ext uri="{FF2B5EF4-FFF2-40B4-BE49-F238E27FC236}">
                <a16:creationId xmlns:a16="http://schemas.microsoft.com/office/drawing/2014/main" id="{6F5E9956-565C-4D71-A7BB-C9EDDD284AB0}"/>
              </a:ext>
            </a:extLst>
          </p:cNvPr>
          <p:cNvSpPr txBox="1"/>
          <p:nvPr/>
        </p:nvSpPr>
        <p:spPr>
          <a:xfrm>
            <a:off x="517225" y="903351"/>
            <a:ext cx="11489245" cy="984885"/>
          </a:xfrm>
          <a:prstGeom prst="rect">
            <a:avLst/>
          </a:prstGeom>
          <a:noFill/>
        </p:spPr>
        <p:txBody>
          <a:bodyPr wrap="square" rtlCol="0">
            <a:spAutoFit/>
          </a:bodyPr>
          <a:lstStyle/>
          <a:p>
            <a:r>
              <a:rPr lang="en-US" sz="1450" dirty="0"/>
              <a:t>	          This collection of proposals aims to: 1)separate the 3 existing PhD concentrations in Psychology into distinct PhD Programs to better reflect their distinct focus, curricula, and admission and program procedures; 2) change the Master’s degree from MA to MS to align with the scientific nature and research focus of the programs; and 3) separate the Master’s degree into the same 3 areas as the PhD to reflect the distinct focus, curricula, and admission procedures associated with the Master’s degree in each area.</a:t>
            </a:r>
          </a:p>
        </p:txBody>
      </p:sp>
      <p:sp>
        <p:nvSpPr>
          <p:cNvPr id="23" name="Arrow: Down 22">
            <a:extLst>
              <a:ext uri="{FF2B5EF4-FFF2-40B4-BE49-F238E27FC236}">
                <a16:creationId xmlns:a16="http://schemas.microsoft.com/office/drawing/2014/main" id="{A42827F3-8DB3-4C2E-8456-06628FFA7084}"/>
              </a:ext>
            </a:extLst>
          </p:cNvPr>
          <p:cNvSpPr/>
          <p:nvPr/>
        </p:nvSpPr>
        <p:spPr>
          <a:xfrm>
            <a:off x="7828715" y="3605269"/>
            <a:ext cx="365760" cy="1463040"/>
          </a:xfrm>
          <a:prstGeom prst="downArrow">
            <a:avLst/>
          </a:prstGeom>
          <a:gradFill>
            <a:gsLst>
              <a:gs pos="30000">
                <a:srgbClr val="1DC4FF"/>
              </a:gs>
              <a:gs pos="0">
                <a:schemeClr val="accent1">
                  <a:lumMod val="5000"/>
                  <a:lumOff val="95000"/>
                </a:schemeClr>
              </a:gs>
              <a:gs pos="57000">
                <a:srgbClr val="AFDC7E"/>
              </a:gs>
              <a:gs pos="81000">
                <a:srgbClr val="AFDC7E"/>
              </a:gs>
              <a:gs pos="100000">
                <a:srgbClr val="AFDC7E"/>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10A5E334-DF22-46B7-BBCF-30C967979A42}"/>
              </a:ext>
            </a:extLst>
          </p:cNvPr>
          <p:cNvSpPr txBox="1"/>
          <p:nvPr/>
        </p:nvSpPr>
        <p:spPr>
          <a:xfrm>
            <a:off x="517225" y="199331"/>
            <a:ext cx="11404600" cy="107721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600"/>
              </a:spcBef>
              <a:spcAft>
                <a:spcPts val="0"/>
              </a:spcAft>
              <a:buClrTx/>
              <a:buSzTx/>
              <a:buFontTx/>
              <a:buNone/>
              <a:tabLst>
                <a:tab pos="457200" algn="l"/>
              </a:tabLst>
              <a:defRPr/>
            </a:pPr>
            <a:r>
              <a:rPr kumimoji="0" lang="en-US" sz="3800" b="1" i="0" u="none" strike="noStrike" kern="1200" cap="none" spc="0" normalizeH="0" baseline="0" noProof="0" dirty="0">
                <a:ln>
                  <a:noFill/>
                </a:ln>
                <a:solidFill>
                  <a:srgbClr val="4472C4"/>
                </a:solidFill>
                <a:effectLst/>
                <a:uLnTx/>
                <a:uFillTx/>
                <a:latin typeface="Calibri"/>
                <a:ea typeface="+mn-ea"/>
                <a:cs typeface="+mn-cs"/>
              </a:rPr>
              <a:t>University of Alabama at Birmingham</a:t>
            </a:r>
          </a:p>
          <a:p>
            <a:pPr marL="0" marR="0" lvl="0" indent="0" algn="l" defTabSz="457200" rtl="0" eaLnBrk="1" fontAlgn="auto" latinLnBrk="0" hangingPunct="1">
              <a:lnSpc>
                <a:spcPct val="100000"/>
              </a:lnSpc>
              <a:spcBef>
                <a:spcPts val="0"/>
              </a:spcBef>
              <a:spcAft>
                <a:spcPts val="0"/>
              </a:spcAft>
              <a:buClrTx/>
              <a:buSzTx/>
              <a:buFontTx/>
              <a:buNone/>
              <a:tabLst>
                <a:tab pos="457200" algn="l"/>
              </a:tabLst>
              <a:defRPr/>
            </a:pPr>
            <a:r>
              <a:rPr kumimoji="0" lang="en-US" sz="2600" b="1" i="0" u="none" strike="noStrike" kern="1200" cap="none" spc="0" normalizeH="0" baseline="0" noProof="0" dirty="0">
                <a:ln>
                  <a:noFill/>
                </a:ln>
                <a:solidFill>
                  <a:srgbClr val="4472C4"/>
                </a:solidFill>
                <a:effectLst/>
                <a:uLnTx/>
                <a:uFillTx/>
                <a:latin typeface="Calibri" panose="020F0502020204030204"/>
                <a:ea typeface="+mn-ea"/>
                <a:cs typeface="+mn-cs"/>
              </a:rPr>
              <a:t>6b-6g </a:t>
            </a:r>
            <a:endParaRPr lang="en-US" sz="2400" dirty="0">
              <a:effectLst/>
              <a:ea typeface="Times New Roman" panose="02020603050405020304" pitchFamily="18" charset="0"/>
            </a:endParaRPr>
          </a:p>
        </p:txBody>
      </p:sp>
      <p:sp>
        <p:nvSpPr>
          <p:cNvPr id="26" name="TextBox 25">
            <a:extLst>
              <a:ext uri="{FF2B5EF4-FFF2-40B4-BE49-F238E27FC236}">
                <a16:creationId xmlns:a16="http://schemas.microsoft.com/office/drawing/2014/main" id="{1E84A67B-8E9C-465C-A05C-C9DE34119343}"/>
              </a:ext>
            </a:extLst>
          </p:cNvPr>
          <p:cNvSpPr txBox="1"/>
          <p:nvPr/>
        </p:nvSpPr>
        <p:spPr>
          <a:xfrm>
            <a:off x="4976766" y="2277014"/>
            <a:ext cx="1282148" cy="400110"/>
          </a:xfrm>
          <a:prstGeom prst="rect">
            <a:avLst/>
          </a:prstGeom>
          <a:noFill/>
        </p:spPr>
        <p:txBody>
          <a:bodyPr wrap="square" rtlCol="0" anchor="ctr">
            <a:spAutoFit/>
          </a:bodyPr>
          <a:lstStyle/>
          <a:p>
            <a:pPr algn="ctr"/>
            <a:r>
              <a:rPr lang="en-US" sz="2000" b="1" dirty="0"/>
              <a:t>Item 6c</a:t>
            </a:r>
          </a:p>
        </p:txBody>
      </p:sp>
      <p:sp>
        <p:nvSpPr>
          <p:cNvPr id="27" name="TextBox 26">
            <a:extLst>
              <a:ext uri="{FF2B5EF4-FFF2-40B4-BE49-F238E27FC236}">
                <a16:creationId xmlns:a16="http://schemas.microsoft.com/office/drawing/2014/main" id="{6A12A65E-77F7-4CCC-84BC-41AB170D1A2D}"/>
              </a:ext>
            </a:extLst>
          </p:cNvPr>
          <p:cNvSpPr txBox="1"/>
          <p:nvPr/>
        </p:nvSpPr>
        <p:spPr>
          <a:xfrm>
            <a:off x="7360867" y="2277014"/>
            <a:ext cx="1282148" cy="400110"/>
          </a:xfrm>
          <a:prstGeom prst="rect">
            <a:avLst/>
          </a:prstGeom>
          <a:noFill/>
        </p:spPr>
        <p:txBody>
          <a:bodyPr wrap="square" rtlCol="0" anchor="ctr">
            <a:spAutoFit/>
          </a:bodyPr>
          <a:lstStyle/>
          <a:p>
            <a:pPr algn="ctr"/>
            <a:r>
              <a:rPr lang="en-US" sz="2000" b="1" dirty="0"/>
              <a:t>Item 6e</a:t>
            </a:r>
          </a:p>
        </p:txBody>
      </p:sp>
      <p:sp>
        <p:nvSpPr>
          <p:cNvPr id="29" name="TextBox 28">
            <a:extLst>
              <a:ext uri="{FF2B5EF4-FFF2-40B4-BE49-F238E27FC236}">
                <a16:creationId xmlns:a16="http://schemas.microsoft.com/office/drawing/2014/main" id="{2A94C949-BFCE-4300-93F0-25A9D3E83EAA}"/>
              </a:ext>
            </a:extLst>
          </p:cNvPr>
          <p:cNvSpPr txBox="1"/>
          <p:nvPr/>
        </p:nvSpPr>
        <p:spPr>
          <a:xfrm>
            <a:off x="4976766" y="5008767"/>
            <a:ext cx="1282148" cy="400110"/>
          </a:xfrm>
          <a:prstGeom prst="rect">
            <a:avLst/>
          </a:prstGeom>
          <a:noFill/>
        </p:spPr>
        <p:txBody>
          <a:bodyPr wrap="square" rtlCol="0" anchor="ctr">
            <a:spAutoFit/>
          </a:bodyPr>
          <a:lstStyle/>
          <a:p>
            <a:pPr algn="ctr"/>
            <a:r>
              <a:rPr lang="en-US" sz="2000" b="1" dirty="0"/>
              <a:t>Item 6b</a:t>
            </a:r>
          </a:p>
        </p:txBody>
      </p:sp>
      <p:sp>
        <p:nvSpPr>
          <p:cNvPr id="30" name="TextBox 29">
            <a:extLst>
              <a:ext uri="{FF2B5EF4-FFF2-40B4-BE49-F238E27FC236}">
                <a16:creationId xmlns:a16="http://schemas.microsoft.com/office/drawing/2014/main" id="{476BB2DE-A28A-4701-A5AB-885668F1E5D4}"/>
              </a:ext>
            </a:extLst>
          </p:cNvPr>
          <p:cNvSpPr txBox="1"/>
          <p:nvPr/>
        </p:nvSpPr>
        <p:spPr>
          <a:xfrm>
            <a:off x="7378451" y="5001438"/>
            <a:ext cx="1282148" cy="400110"/>
          </a:xfrm>
          <a:prstGeom prst="rect">
            <a:avLst/>
          </a:prstGeom>
          <a:noFill/>
        </p:spPr>
        <p:txBody>
          <a:bodyPr wrap="square" rtlCol="0" anchor="ctr">
            <a:spAutoFit/>
          </a:bodyPr>
          <a:lstStyle/>
          <a:p>
            <a:pPr algn="ctr"/>
            <a:r>
              <a:rPr lang="en-US" sz="2000" b="1" dirty="0"/>
              <a:t>Item 6d</a:t>
            </a:r>
          </a:p>
        </p:txBody>
      </p:sp>
      <p:pic>
        <p:nvPicPr>
          <p:cNvPr id="31" name="Picture 30">
            <a:extLst>
              <a:ext uri="{FF2B5EF4-FFF2-40B4-BE49-F238E27FC236}">
                <a16:creationId xmlns:a16="http://schemas.microsoft.com/office/drawing/2014/main" id="{22F8F1B3-64D2-4EEB-9AC9-5EECC14DECFC}"/>
              </a:ext>
            </a:extLst>
          </p:cNvPr>
          <p:cNvPicPr>
            <a:picLocks noChangeAspect="1"/>
          </p:cNvPicPr>
          <p:nvPr/>
        </p:nvPicPr>
        <p:blipFill>
          <a:blip r:embed="rId2"/>
          <a:stretch>
            <a:fillRect/>
          </a:stretch>
        </p:blipFill>
        <p:spPr>
          <a:xfrm>
            <a:off x="9767740" y="-19869"/>
            <a:ext cx="1157926" cy="1065097"/>
          </a:xfrm>
          <a:prstGeom prst="rect">
            <a:avLst/>
          </a:prstGeom>
        </p:spPr>
      </p:pic>
      <p:sp>
        <p:nvSpPr>
          <p:cNvPr id="32" name="Slide Number Placeholder 1">
            <a:extLst>
              <a:ext uri="{FF2B5EF4-FFF2-40B4-BE49-F238E27FC236}">
                <a16:creationId xmlns:a16="http://schemas.microsoft.com/office/drawing/2014/main" id="{930E4009-D267-44C3-8456-6599190A8D6F}"/>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115</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grpSp>
        <p:nvGrpSpPr>
          <p:cNvPr id="33" name="Group 32">
            <a:extLst>
              <a:ext uri="{FF2B5EF4-FFF2-40B4-BE49-F238E27FC236}">
                <a16:creationId xmlns:a16="http://schemas.microsoft.com/office/drawing/2014/main" id="{45C680D7-3663-4F0D-9A98-1BE4821B6CE1}"/>
              </a:ext>
            </a:extLst>
          </p:cNvPr>
          <p:cNvGrpSpPr/>
          <p:nvPr/>
        </p:nvGrpSpPr>
        <p:grpSpPr>
          <a:xfrm>
            <a:off x="9378812" y="2033456"/>
            <a:ext cx="2062066" cy="4221904"/>
            <a:chOff x="4569429" y="2033456"/>
            <a:chExt cx="2062066" cy="4221904"/>
          </a:xfrm>
        </p:grpSpPr>
        <p:sp>
          <p:nvSpPr>
            <p:cNvPr id="34" name="Rectangle 33">
              <a:extLst>
                <a:ext uri="{FF2B5EF4-FFF2-40B4-BE49-F238E27FC236}">
                  <a16:creationId xmlns:a16="http://schemas.microsoft.com/office/drawing/2014/main" id="{D1EA0263-200B-4CE4-92C0-73A748B6013C}"/>
                </a:ext>
              </a:extLst>
            </p:cNvPr>
            <p:cNvSpPr/>
            <p:nvPr/>
          </p:nvSpPr>
          <p:spPr>
            <a:xfrm>
              <a:off x="4569430" y="2371796"/>
              <a:ext cx="2062065" cy="1371600"/>
            </a:xfrm>
            <a:prstGeom prst="rect">
              <a:avLst/>
            </a:prstGeom>
            <a:solidFill>
              <a:srgbClr val="1DC4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rPr>
                <a:t>MS Medical/Clinical Psychology </a:t>
              </a:r>
              <a:r>
                <a:rPr lang="en-US" sz="2000" b="1" baseline="30000" dirty="0">
                  <a:solidFill>
                    <a:schemeClr val="tx1"/>
                  </a:solidFill>
                </a:rPr>
                <a:t>2</a:t>
              </a:r>
            </a:p>
            <a:p>
              <a:pPr algn="ctr"/>
              <a:r>
                <a:rPr lang="en-US" sz="1400" b="1" dirty="0">
                  <a:solidFill>
                    <a:schemeClr val="tx1"/>
                  </a:solidFill>
                </a:rPr>
                <a:t>Joint Program with the</a:t>
              </a:r>
            </a:p>
            <a:p>
              <a:pPr algn="ctr"/>
              <a:r>
                <a:rPr lang="en-US" sz="1600" b="1" dirty="0">
                  <a:solidFill>
                    <a:schemeClr val="tx1"/>
                  </a:solidFill>
                </a:rPr>
                <a:t>School of Medicine</a:t>
              </a:r>
            </a:p>
          </p:txBody>
        </p:sp>
        <p:sp>
          <p:nvSpPr>
            <p:cNvPr id="35" name="Arrow: Down 34">
              <a:extLst>
                <a:ext uri="{FF2B5EF4-FFF2-40B4-BE49-F238E27FC236}">
                  <a16:creationId xmlns:a16="http://schemas.microsoft.com/office/drawing/2014/main" id="{DBA1060E-890A-495B-8497-6761B472E222}"/>
                </a:ext>
              </a:extLst>
            </p:cNvPr>
            <p:cNvSpPr/>
            <p:nvPr/>
          </p:nvSpPr>
          <p:spPr>
            <a:xfrm>
              <a:off x="5438316" y="3810330"/>
              <a:ext cx="365760" cy="1280160"/>
            </a:xfrm>
            <a:prstGeom prst="downArrow">
              <a:avLst/>
            </a:prstGeom>
            <a:gradFill>
              <a:gsLst>
                <a:gs pos="30000">
                  <a:srgbClr val="1DC4FF"/>
                </a:gs>
                <a:gs pos="0">
                  <a:schemeClr val="accent1">
                    <a:lumMod val="5000"/>
                    <a:lumOff val="95000"/>
                  </a:schemeClr>
                </a:gs>
                <a:gs pos="57000">
                  <a:srgbClr val="AFDC7E"/>
                </a:gs>
                <a:gs pos="81000">
                  <a:srgbClr val="AFDC7E"/>
                </a:gs>
                <a:gs pos="100000">
                  <a:srgbClr val="AFDC7E"/>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9E00B9E5-CDF2-4A70-BEEA-906828FF4AFE}"/>
                </a:ext>
              </a:extLst>
            </p:cNvPr>
            <p:cNvSpPr/>
            <p:nvPr/>
          </p:nvSpPr>
          <p:spPr>
            <a:xfrm>
              <a:off x="4569429" y="5340960"/>
              <a:ext cx="2062065" cy="914400"/>
            </a:xfrm>
            <a:prstGeom prst="rect">
              <a:avLst/>
            </a:prstGeom>
            <a:solidFill>
              <a:srgbClr val="AFDC7E"/>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rPr>
                <a:t>PhD Medical/Clinical Psychology</a:t>
              </a:r>
            </a:p>
          </p:txBody>
        </p:sp>
        <p:sp>
          <p:nvSpPr>
            <p:cNvPr id="37" name="TextBox 36">
              <a:extLst>
                <a:ext uri="{FF2B5EF4-FFF2-40B4-BE49-F238E27FC236}">
                  <a16:creationId xmlns:a16="http://schemas.microsoft.com/office/drawing/2014/main" id="{B9A77320-6D9B-4773-94C8-D663EBA89849}"/>
                </a:ext>
              </a:extLst>
            </p:cNvPr>
            <p:cNvSpPr txBox="1"/>
            <p:nvPr/>
          </p:nvSpPr>
          <p:spPr>
            <a:xfrm>
              <a:off x="4979098" y="2033456"/>
              <a:ext cx="1282148" cy="400110"/>
            </a:xfrm>
            <a:prstGeom prst="rect">
              <a:avLst/>
            </a:prstGeom>
            <a:noFill/>
          </p:spPr>
          <p:txBody>
            <a:bodyPr wrap="square" rtlCol="0" anchor="ctr">
              <a:spAutoFit/>
            </a:bodyPr>
            <a:lstStyle/>
            <a:p>
              <a:pPr algn="ctr"/>
              <a:r>
                <a:rPr lang="en-US" sz="2000" b="1" dirty="0"/>
                <a:t>Item 6g</a:t>
              </a:r>
            </a:p>
          </p:txBody>
        </p:sp>
        <p:sp>
          <p:nvSpPr>
            <p:cNvPr id="38" name="TextBox 37">
              <a:extLst>
                <a:ext uri="{FF2B5EF4-FFF2-40B4-BE49-F238E27FC236}">
                  <a16:creationId xmlns:a16="http://schemas.microsoft.com/office/drawing/2014/main" id="{2AE77EBD-7161-4149-8BB7-9E89FB40DB50}"/>
                </a:ext>
              </a:extLst>
            </p:cNvPr>
            <p:cNvSpPr txBox="1"/>
            <p:nvPr/>
          </p:nvSpPr>
          <p:spPr>
            <a:xfrm>
              <a:off x="4979098" y="5002378"/>
              <a:ext cx="1282148" cy="400110"/>
            </a:xfrm>
            <a:prstGeom prst="rect">
              <a:avLst/>
            </a:prstGeom>
            <a:noFill/>
          </p:spPr>
          <p:txBody>
            <a:bodyPr wrap="square" rtlCol="0" anchor="ctr">
              <a:spAutoFit/>
            </a:bodyPr>
            <a:lstStyle/>
            <a:p>
              <a:pPr algn="ctr"/>
              <a:r>
                <a:rPr lang="en-US" sz="2000" b="1" dirty="0"/>
                <a:t>Item 6f</a:t>
              </a:r>
            </a:p>
          </p:txBody>
        </p:sp>
      </p:grpSp>
    </p:spTree>
    <p:extLst>
      <p:ext uri="{BB962C8B-B14F-4D97-AF65-F5344CB8AC3E}">
        <p14:creationId xmlns:p14="http://schemas.microsoft.com/office/powerpoint/2010/main" val="2177756966"/>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4772" name="Rectangle 4"/>
          <p:cNvSpPr>
            <a:spLocks noChangeArrowheads="1"/>
          </p:cNvSpPr>
          <p:nvPr/>
        </p:nvSpPr>
        <p:spPr bwMode="auto">
          <a:xfrm>
            <a:off x="2286000" y="1981200"/>
            <a:ext cx="7924800" cy="1493520"/>
          </a:xfrm>
          <a:prstGeom prst="rect">
            <a:avLst/>
          </a:prstGeom>
          <a:noFill/>
          <a:ln w="9525">
            <a:noFill/>
            <a:miter lim="800000"/>
            <a:headEnd/>
            <a:tailEnd/>
          </a:ln>
          <a:effectLst/>
        </p:spPr>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600" b="0" i="0" u="none" strike="noStrike" kern="1200" cap="none" spc="0" normalizeH="0" baseline="0" noProof="0" dirty="0">
                <a:ln>
                  <a:noFill/>
                </a:ln>
                <a:solidFill>
                  <a:srgbClr val="FF0000"/>
                </a:solidFill>
                <a:effectLst/>
                <a:uLnTx/>
                <a:uFillTx/>
                <a:latin typeface="Calibri"/>
                <a:ea typeface="+mn-ea"/>
                <a:cs typeface="+mn-cs"/>
              </a:rPr>
              <a:t> </a:t>
            </a:r>
            <a:br>
              <a:rPr kumimoji="0" lang="en-US" sz="6600" b="0" i="0" u="none" strike="noStrike" kern="1200" cap="none" spc="0" normalizeH="0" baseline="0" noProof="0" dirty="0">
                <a:ln>
                  <a:noFill/>
                </a:ln>
                <a:solidFill>
                  <a:srgbClr val="FF0000"/>
                </a:solidFill>
                <a:effectLst/>
                <a:uLnTx/>
                <a:uFillTx/>
                <a:latin typeface="Calibri"/>
                <a:ea typeface="+mn-ea"/>
                <a:cs typeface="+mn-cs"/>
              </a:rPr>
            </a:br>
            <a:br>
              <a:rPr kumimoji="0" lang="en-US" sz="6600" b="0" i="0" u="none" strike="noStrike" kern="1200" cap="none" spc="0" normalizeH="0" baseline="0" noProof="0" dirty="0">
                <a:ln>
                  <a:noFill/>
                </a:ln>
                <a:solidFill>
                  <a:srgbClr val="FF0000"/>
                </a:solidFill>
                <a:effectLst/>
                <a:uLnTx/>
                <a:uFillTx/>
                <a:latin typeface="Calibri"/>
                <a:ea typeface="+mn-ea"/>
                <a:cs typeface="+mn-cs"/>
              </a:rPr>
            </a:br>
            <a:endParaRPr kumimoji="0" lang="en-US" sz="6600" b="0" i="0" u="none" strike="noStrike" kern="1200" cap="none" spc="0" normalizeH="0" baseline="0" noProof="0" dirty="0">
              <a:ln>
                <a:noFill/>
              </a:ln>
              <a:solidFill>
                <a:srgbClr val="FF0000"/>
              </a:solidFill>
              <a:effectLst/>
              <a:uLnTx/>
              <a:uFillTx/>
              <a:latin typeface="Calibri"/>
              <a:ea typeface="+mn-ea"/>
              <a:cs typeface="+mn-cs"/>
            </a:endParaRPr>
          </a:p>
        </p:txBody>
      </p:sp>
      <p:sp>
        <p:nvSpPr>
          <p:cNvPr id="6" name="TextBox 5"/>
          <p:cNvSpPr txBox="1"/>
          <p:nvPr/>
        </p:nvSpPr>
        <p:spPr>
          <a:xfrm>
            <a:off x="517225" y="199331"/>
            <a:ext cx="11404600" cy="355481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600"/>
              </a:spcBef>
              <a:spcAft>
                <a:spcPts val="0"/>
              </a:spcAft>
              <a:buClrTx/>
              <a:buSzTx/>
              <a:buFontTx/>
              <a:buNone/>
              <a:tabLst>
                <a:tab pos="457200" algn="l"/>
              </a:tabLst>
              <a:defRPr/>
            </a:pPr>
            <a:r>
              <a:rPr kumimoji="0" lang="en-US" sz="3800" b="1" i="0" u="none" strike="noStrike" kern="1200" cap="none" spc="0" normalizeH="0" baseline="0" noProof="0" dirty="0">
                <a:ln>
                  <a:noFill/>
                </a:ln>
                <a:solidFill>
                  <a:srgbClr val="4472C4"/>
                </a:solidFill>
                <a:effectLst/>
                <a:uLnTx/>
                <a:uFillTx/>
                <a:latin typeface="Calibri"/>
                <a:ea typeface="+mn-ea"/>
                <a:cs typeface="+mn-cs"/>
              </a:rPr>
              <a:t>University of Alabama at Birmingham</a:t>
            </a:r>
          </a:p>
          <a:p>
            <a:pPr marL="0" marR="0" lvl="0" indent="0" algn="l" defTabSz="457200" rtl="0" eaLnBrk="1" fontAlgn="auto" latinLnBrk="0" hangingPunct="1">
              <a:lnSpc>
                <a:spcPct val="100000"/>
              </a:lnSpc>
              <a:spcBef>
                <a:spcPts val="0"/>
              </a:spcBef>
              <a:spcAft>
                <a:spcPts val="0"/>
              </a:spcAft>
              <a:buClrTx/>
              <a:buSzTx/>
              <a:buFontTx/>
              <a:buNone/>
              <a:tabLst>
                <a:tab pos="457200" algn="l"/>
              </a:tabLst>
              <a:defRPr/>
            </a:pPr>
            <a:r>
              <a:rPr kumimoji="0" lang="en-US" sz="2600" b="1" i="0" u="none" strike="noStrike" kern="1200" cap="none" spc="0" normalizeH="0" baseline="0" noProof="0" dirty="0">
                <a:ln>
                  <a:noFill/>
                </a:ln>
                <a:solidFill>
                  <a:srgbClr val="4472C4"/>
                </a:solidFill>
                <a:effectLst/>
                <a:uLnTx/>
                <a:uFillTx/>
                <a:latin typeface="Calibri" panose="020F0502020204030204"/>
                <a:ea typeface="+mn-ea"/>
                <a:cs typeface="+mn-cs"/>
              </a:rPr>
              <a:t>6b. Doctor of Philosophy in Applied Developmental Psychology (CIP 42.2703) </a:t>
            </a:r>
          </a:p>
          <a:p>
            <a:pPr marL="0" marR="0" lvl="0" indent="0" algn="l" defTabSz="914400" rtl="0" eaLnBrk="1" fontAlgn="auto" latinLnBrk="0" hangingPunct="1">
              <a:lnSpc>
                <a:spcPct val="100000"/>
              </a:lnSpc>
              <a:spcBef>
                <a:spcPct val="20000"/>
              </a:spcBef>
              <a:spcAft>
                <a:spcPts val="600"/>
              </a:spcAft>
              <a:buClrTx/>
              <a:buSzTx/>
              <a:buFontTx/>
              <a:buNone/>
              <a:tabLst>
                <a:tab pos="457200" algn="l"/>
              </a:tabLst>
              <a:defRPr/>
            </a:pPr>
            <a:endParaRPr kumimoji="0" lang="en-US" sz="1000" b="1" i="0" u="none" strike="noStrike" kern="1200" cap="none" spc="0" normalizeH="0" baseline="0" noProof="0" dirty="0">
              <a:ln>
                <a:noFill/>
              </a:ln>
              <a:solidFill>
                <a:srgbClr val="0070C0"/>
              </a:solidFill>
              <a:effectLst/>
              <a:highlight>
                <a:srgbClr val="FFFF00"/>
              </a:highlight>
              <a:uLnTx/>
              <a:uFillTx/>
              <a:latin typeface="Calibri" panose="020F0502020204030204"/>
              <a:ea typeface="+mn-ea"/>
              <a:cs typeface="+mn-cs"/>
            </a:endParaRPr>
          </a:p>
          <a:p>
            <a:pPr marL="342900" marR="0" lvl="0" indent="-342900">
              <a:spcBef>
                <a:spcPts val="0"/>
              </a:spcBef>
              <a:spcAft>
                <a:spcPts val="0"/>
              </a:spcAft>
              <a:buFont typeface="Arial" panose="020B0604020202020204" pitchFamily="34" charset="0"/>
              <a:buChar char="•"/>
              <a:tabLst>
                <a:tab pos="2286000" algn="l"/>
              </a:tabLst>
            </a:pPr>
            <a:r>
              <a:rPr lang="en-US" sz="2400" dirty="0">
                <a:effectLst/>
                <a:ea typeface="Times New Roman" panose="02020603050405020304" pitchFamily="18" charset="0"/>
              </a:rPr>
              <a:t>The proposed program builds upon an existing concentration in Applied Developmental Psychology within the PhD in Psychology (CIP 42.0101), and therefore will not require any new resources to deliver. </a:t>
            </a:r>
          </a:p>
          <a:p>
            <a:pPr marL="342900" marR="0" lvl="0" indent="-342900">
              <a:spcBef>
                <a:spcPts val="0"/>
              </a:spcBef>
              <a:spcAft>
                <a:spcPts val="0"/>
              </a:spcAft>
              <a:buFont typeface="Arial" panose="020B0604020202020204" pitchFamily="34" charset="0"/>
              <a:buChar char="•"/>
              <a:tabLst>
                <a:tab pos="2286000" algn="l"/>
              </a:tabLst>
            </a:pPr>
            <a:endParaRPr lang="en-US" sz="2400" dirty="0">
              <a:effectLst/>
              <a:ea typeface="Times New Roman" panose="02020603050405020304" pitchFamily="18" charset="0"/>
            </a:endParaRPr>
          </a:p>
          <a:p>
            <a:pPr marL="342900" marR="0" lvl="0" indent="-342900">
              <a:spcBef>
                <a:spcPts val="0"/>
              </a:spcBef>
              <a:spcAft>
                <a:spcPts val="0"/>
              </a:spcAft>
              <a:buFont typeface="Arial" panose="020B0604020202020204" pitchFamily="34" charset="0"/>
              <a:buChar char="•"/>
              <a:tabLst>
                <a:tab pos="2286000" algn="l"/>
              </a:tabLst>
            </a:pPr>
            <a:r>
              <a:rPr lang="en-US" sz="2400" dirty="0">
                <a:effectLst/>
                <a:ea typeface="Times New Roman" panose="02020603050405020304" pitchFamily="18" charset="0"/>
              </a:rPr>
              <a:t>Graduates have been successful at securing positions in academia, government, and non-profit organizations. </a:t>
            </a:r>
          </a:p>
        </p:txBody>
      </p:sp>
      <p:pic>
        <p:nvPicPr>
          <p:cNvPr id="7" name="Picture 6">
            <a:extLst>
              <a:ext uri="{FF2B5EF4-FFF2-40B4-BE49-F238E27FC236}">
                <a16:creationId xmlns:a16="http://schemas.microsoft.com/office/drawing/2014/main" id="{7F89D204-3883-468A-B606-3D7C586B6163}"/>
              </a:ext>
            </a:extLst>
          </p:cNvPr>
          <p:cNvPicPr>
            <a:picLocks noChangeAspect="1"/>
          </p:cNvPicPr>
          <p:nvPr/>
        </p:nvPicPr>
        <p:blipFill>
          <a:blip r:embed="rId2"/>
          <a:stretch>
            <a:fillRect/>
          </a:stretch>
        </p:blipFill>
        <p:spPr>
          <a:xfrm>
            <a:off x="9767740" y="-19869"/>
            <a:ext cx="1157926" cy="1065097"/>
          </a:xfrm>
          <a:prstGeom prst="rect">
            <a:avLst/>
          </a:prstGeom>
        </p:spPr>
      </p:pic>
      <p:sp>
        <p:nvSpPr>
          <p:cNvPr id="11" name="Slide Number Placeholder 1">
            <a:extLst>
              <a:ext uri="{FF2B5EF4-FFF2-40B4-BE49-F238E27FC236}">
                <a16:creationId xmlns:a16="http://schemas.microsoft.com/office/drawing/2014/main" id="{D0CB8BD1-3455-4AFF-B213-FC7DB7AB971C}"/>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116</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2" name="TextBox 1">
            <a:extLst>
              <a:ext uri="{FF2B5EF4-FFF2-40B4-BE49-F238E27FC236}">
                <a16:creationId xmlns:a16="http://schemas.microsoft.com/office/drawing/2014/main" id="{55899307-BB4D-4178-BCA9-C0DF91328BF1}"/>
              </a:ext>
            </a:extLst>
          </p:cNvPr>
          <p:cNvSpPr txBox="1"/>
          <p:nvPr/>
        </p:nvSpPr>
        <p:spPr>
          <a:xfrm>
            <a:off x="5248275" y="5131641"/>
            <a:ext cx="91440" cy="182880"/>
          </a:xfrm>
          <a:prstGeom prst="rect">
            <a:avLst/>
          </a:prstGeom>
          <a:solidFill>
            <a:schemeClr val="bg1"/>
          </a:solidFill>
          <a:ln>
            <a:solidFill>
              <a:schemeClr val="bg1"/>
            </a:solidFill>
          </a:ln>
        </p:spPr>
        <p:txBody>
          <a:bodyPr wrap="square" rtlCol="0">
            <a:spAutoFit/>
          </a:bodyPr>
          <a:lstStyle/>
          <a:p>
            <a:endParaRPr lang="en-US" dirty="0"/>
          </a:p>
        </p:txBody>
      </p:sp>
      <p:grpSp>
        <p:nvGrpSpPr>
          <p:cNvPr id="12" name="Group 11">
            <a:extLst>
              <a:ext uri="{FF2B5EF4-FFF2-40B4-BE49-F238E27FC236}">
                <a16:creationId xmlns:a16="http://schemas.microsoft.com/office/drawing/2014/main" id="{33992969-3D4D-49CE-92E7-CED43F850B2F}"/>
              </a:ext>
            </a:extLst>
          </p:cNvPr>
          <p:cNvGrpSpPr/>
          <p:nvPr/>
        </p:nvGrpSpPr>
        <p:grpSpPr>
          <a:xfrm>
            <a:off x="3837791" y="3860326"/>
            <a:ext cx="4516418" cy="2011680"/>
            <a:chOff x="3837791" y="3860326"/>
            <a:chExt cx="4516418" cy="2011680"/>
          </a:xfrm>
        </p:grpSpPr>
        <p:pic>
          <p:nvPicPr>
            <p:cNvPr id="13" name="Picture 12">
              <a:extLst>
                <a:ext uri="{FF2B5EF4-FFF2-40B4-BE49-F238E27FC236}">
                  <a16:creationId xmlns:a16="http://schemas.microsoft.com/office/drawing/2014/main" id="{A0917569-5D2D-4791-AA68-2242556755A1}"/>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tretch>
              <a:fillRect/>
            </a:stretch>
          </p:blipFill>
          <p:spPr>
            <a:xfrm>
              <a:off x="3837791" y="3860326"/>
              <a:ext cx="4516418" cy="2011680"/>
            </a:xfrm>
            <a:prstGeom prst="rect">
              <a:avLst/>
            </a:prstGeom>
          </p:spPr>
        </p:pic>
        <p:sp>
          <p:nvSpPr>
            <p:cNvPr id="14" name="TextBox 13">
              <a:extLst>
                <a:ext uri="{FF2B5EF4-FFF2-40B4-BE49-F238E27FC236}">
                  <a16:creationId xmlns:a16="http://schemas.microsoft.com/office/drawing/2014/main" id="{ECA8BD3F-8A63-4D39-BDD9-52F59B88A1EE}"/>
                </a:ext>
              </a:extLst>
            </p:cNvPr>
            <p:cNvSpPr txBox="1"/>
            <p:nvPr/>
          </p:nvSpPr>
          <p:spPr>
            <a:xfrm>
              <a:off x="7464490" y="5141166"/>
              <a:ext cx="578498" cy="730839"/>
            </a:xfrm>
            <a:prstGeom prst="rect">
              <a:avLst/>
            </a:prstGeom>
            <a:solidFill>
              <a:schemeClr val="bg1"/>
            </a:solidFill>
          </p:spPr>
          <p:txBody>
            <a:bodyPr wrap="square" rtlCol="0">
              <a:spAutoFit/>
            </a:bodyPr>
            <a:lstStyle/>
            <a:p>
              <a:endParaRPr lang="en-US" dirty="0"/>
            </a:p>
          </p:txBody>
        </p:sp>
      </p:grpSp>
      <p:sp>
        <p:nvSpPr>
          <p:cNvPr id="15" name="TextBox 14">
            <a:extLst>
              <a:ext uri="{FF2B5EF4-FFF2-40B4-BE49-F238E27FC236}">
                <a16:creationId xmlns:a16="http://schemas.microsoft.com/office/drawing/2014/main" id="{2187BA5C-9D98-46C3-9728-A415618BCAE6}"/>
              </a:ext>
            </a:extLst>
          </p:cNvPr>
          <p:cNvSpPr txBox="1"/>
          <p:nvPr/>
        </p:nvSpPr>
        <p:spPr>
          <a:xfrm>
            <a:off x="5274651" y="5202710"/>
            <a:ext cx="79863" cy="186972"/>
          </a:xfrm>
          <a:prstGeom prst="roundRect">
            <a:avLst/>
          </a:prstGeom>
          <a:solidFill>
            <a:schemeClr val="bg1"/>
          </a:solidFill>
          <a:ln>
            <a:solidFill>
              <a:schemeClr val="bg1"/>
            </a:solidFill>
          </a:ln>
          <a:effectLst>
            <a:softEdge rad="12700"/>
          </a:effectLst>
        </p:spPr>
        <p:txBody>
          <a:bodyPr wrap="square" rtlCol="0">
            <a:spAutoFit/>
          </a:bodyPr>
          <a:lstStyle/>
          <a:p>
            <a:endParaRPr lang="en-US" dirty="0"/>
          </a:p>
        </p:txBody>
      </p:sp>
    </p:spTree>
    <p:extLst>
      <p:ext uri="{BB962C8B-B14F-4D97-AF65-F5344CB8AC3E}">
        <p14:creationId xmlns:p14="http://schemas.microsoft.com/office/powerpoint/2010/main" val="1166496935"/>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77CEF5-2421-45F0-9684-896A134D6EFD}"/>
              </a:ext>
            </a:extLst>
          </p:cNvPr>
          <p:cNvSpPr txBox="1"/>
          <p:nvPr/>
        </p:nvSpPr>
        <p:spPr>
          <a:xfrm>
            <a:off x="1042352" y="1769145"/>
            <a:ext cx="10107296" cy="2446824"/>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4472C4"/>
                </a:solidFill>
                <a:effectLst/>
                <a:uLnTx/>
                <a:uFillTx/>
                <a:latin typeface="Calibri" panose="020F0502020204030204"/>
                <a:ea typeface="+mn-ea"/>
                <a:cs typeface="+mn-cs"/>
              </a:rPr>
              <a:t>Motion, Decision Item I-6b: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srgbClr val="0070C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600"/>
              </a:spcBef>
              <a:spcAft>
                <a:spcPts val="0"/>
              </a:spcAft>
              <a:buClrTx/>
              <a:buSzTx/>
              <a:buFontTx/>
              <a:buNone/>
              <a:tabLst>
                <a:tab pos="457200" algn="l"/>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That the Commission approve the University of Alabama at Birmingham’s proposal to offer a Doctor of Philosophy in Applied Developmental Psychology.</a:t>
            </a:r>
          </a:p>
        </p:txBody>
      </p:sp>
      <p:sp>
        <p:nvSpPr>
          <p:cNvPr id="4" name="Slide Number Placeholder 1">
            <a:extLst>
              <a:ext uri="{FF2B5EF4-FFF2-40B4-BE49-F238E27FC236}">
                <a16:creationId xmlns:a16="http://schemas.microsoft.com/office/drawing/2014/main" id="{DB721330-DAAA-4588-BB49-359AAC808FF3}"/>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117</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908509273"/>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4772" name="Rectangle 4"/>
          <p:cNvSpPr>
            <a:spLocks noChangeArrowheads="1"/>
          </p:cNvSpPr>
          <p:nvPr/>
        </p:nvSpPr>
        <p:spPr bwMode="auto">
          <a:xfrm>
            <a:off x="2286000" y="1981200"/>
            <a:ext cx="7924800" cy="1493520"/>
          </a:xfrm>
          <a:prstGeom prst="rect">
            <a:avLst/>
          </a:prstGeom>
          <a:noFill/>
          <a:ln w="9525">
            <a:noFill/>
            <a:miter lim="800000"/>
            <a:headEnd/>
            <a:tailEnd/>
          </a:ln>
          <a:effectLst/>
        </p:spPr>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600" b="0" i="0" u="none" strike="noStrike" kern="1200" cap="none" spc="0" normalizeH="0" baseline="0" noProof="0" dirty="0">
                <a:ln>
                  <a:noFill/>
                </a:ln>
                <a:solidFill>
                  <a:srgbClr val="FF0000"/>
                </a:solidFill>
                <a:effectLst/>
                <a:uLnTx/>
                <a:uFillTx/>
                <a:latin typeface="Calibri"/>
                <a:ea typeface="+mn-ea"/>
                <a:cs typeface="+mn-cs"/>
              </a:rPr>
              <a:t> </a:t>
            </a:r>
            <a:br>
              <a:rPr kumimoji="0" lang="en-US" sz="6600" b="0" i="0" u="none" strike="noStrike" kern="1200" cap="none" spc="0" normalizeH="0" baseline="0" noProof="0" dirty="0">
                <a:ln>
                  <a:noFill/>
                </a:ln>
                <a:solidFill>
                  <a:srgbClr val="FF0000"/>
                </a:solidFill>
                <a:effectLst/>
                <a:uLnTx/>
                <a:uFillTx/>
                <a:latin typeface="Calibri"/>
                <a:ea typeface="+mn-ea"/>
                <a:cs typeface="+mn-cs"/>
              </a:rPr>
            </a:br>
            <a:br>
              <a:rPr kumimoji="0" lang="en-US" sz="6600" b="0" i="0" u="none" strike="noStrike" kern="1200" cap="none" spc="0" normalizeH="0" baseline="0" noProof="0" dirty="0">
                <a:ln>
                  <a:noFill/>
                </a:ln>
                <a:solidFill>
                  <a:srgbClr val="FF0000"/>
                </a:solidFill>
                <a:effectLst/>
                <a:uLnTx/>
                <a:uFillTx/>
                <a:latin typeface="Calibri"/>
                <a:ea typeface="+mn-ea"/>
                <a:cs typeface="+mn-cs"/>
              </a:rPr>
            </a:br>
            <a:endParaRPr kumimoji="0" lang="en-US" sz="6600" b="0" i="0" u="none" strike="noStrike" kern="1200" cap="none" spc="0" normalizeH="0" baseline="0" noProof="0" dirty="0">
              <a:ln>
                <a:noFill/>
              </a:ln>
              <a:solidFill>
                <a:srgbClr val="FF0000"/>
              </a:solidFill>
              <a:effectLst/>
              <a:uLnTx/>
              <a:uFillTx/>
              <a:latin typeface="Calibri"/>
              <a:ea typeface="+mn-ea"/>
              <a:cs typeface="+mn-cs"/>
            </a:endParaRPr>
          </a:p>
        </p:txBody>
      </p:sp>
      <p:sp>
        <p:nvSpPr>
          <p:cNvPr id="6" name="TextBox 5"/>
          <p:cNvSpPr txBox="1"/>
          <p:nvPr/>
        </p:nvSpPr>
        <p:spPr>
          <a:xfrm>
            <a:off x="517225" y="199335"/>
            <a:ext cx="11404600" cy="355481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600"/>
              </a:spcBef>
              <a:spcAft>
                <a:spcPts val="0"/>
              </a:spcAft>
              <a:buClrTx/>
              <a:buSzTx/>
              <a:buFontTx/>
              <a:buNone/>
              <a:tabLst>
                <a:tab pos="457200" algn="l"/>
              </a:tabLst>
              <a:defRPr/>
            </a:pPr>
            <a:r>
              <a:rPr kumimoji="0" lang="en-US" sz="3800" b="1" i="0" u="none" strike="noStrike" kern="1200" cap="none" spc="0" normalizeH="0" baseline="0" noProof="0" dirty="0">
                <a:ln>
                  <a:noFill/>
                </a:ln>
                <a:solidFill>
                  <a:srgbClr val="4472C4"/>
                </a:solidFill>
                <a:effectLst/>
                <a:uLnTx/>
                <a:uFillTx/>
                <a:latin typeface="Calibri"/>
                <a:ea typeface="+mn-ea"/>
                <a:cs typeface="+mn-cs"/>
              </a:rPr>
              <a:t>University of Alabama at Birmingham</a:t>
            </a:r>
          </a:p>
          <a:p>
            <a:pPr marL="0" marR="0" lvl="0" indent="0" algn="l" defTabSz="457200" rtl="0" eaLnBrk="1" fontAlgn="auto" latinLnBrk="0" hangingPunct="1">
              <a:lnSpc>
                <a:spcPct val="100000"/>
              </a:lnSpc>
              <a:spcBef>
                <a:spcPts val="0"/>
              </a:spcBef>
              <a:spcAft>
                <a:spcPts val="0"/>
              </a:spcAft>
              <a:buClrTx/>
              <a:buSzTx/>
              <a:buFontTx/>
              <a:buNone/>
              <a:tabLst>
                <a:tab pos="457200" algn="l"/>
              </a:tabLst>
              <a:defRPr/>
            </a:pPr>
            <a:r>
              <a:rPr kumimoji="0" lang="en-US" sz="2600" b="1" i="0" u="none" strike="noStrike" kern="1200" cap="none" spc="0" normalizeH="0" baseline="0" noProof="0" dirty="0">
                <a:ln>
                  <a:noFill/>
                </a:ln>
                <a:solidFill>
                  <a:srgbClr val="4472C4"/>
                </a:solidFill>
                <a:effectLst/>
                <a:uLnTx/>
                <a:uFillTx/>
                <a:latin typeface="Calibri" panose="020F0502020204030204"/>
                <a:ea typeface="+mn-ea"/>
                <a:cs typeface="+mn-cs"/>
              </a:rPr>
              <a:t>6c. Master of Science in Applied Developmental Psychology (CIP 42.2703) </a:t>
            </a:r>
          </a:p>
          <a:p>
            <a:pPr marL="0" marR="0" lvl="0" indent="0" algn="l" defTabSz="914400" rtl="0" eaLnBrk="1" fontAlgn="auto" latinLnBrk="0" hangingPunct="1">
              <a:lnSpc>
                <a:spcPct val="100000"/>
              </a:lnSpc>
              <a:spcBef>
                <a:spcPct val="20000"/>
              </a:spcBef>
              <a:spcAft>
                <a:spcPts val="600"/>
              </a:spcAft>
              <a:buClrTx/>
              <a:buSzTx/>
              <a:buFontTx/>
              <a:buNone/>
              <a:tabLst>
                <a:tab pos="457200" algn="l"/>
              </a:tabLst>
              <a:defRPr/>
            </a:pPr>
            <a:endParaRPr kumimoji="0" lang="en-US" sz="1000" b="1" i="0" u="none" strike="noStrike" kern="1200" cap="none" spc="0" normalizeH="0" baseline="0" noProof="0" dirty="0">
              <a:ln>
                <a:noFill/>
              </a:ln>
              <a:solidFill>
                <a:srgbClr val="0070C0"/>
              </a:solidFill>
              <a:effectLst/>
              <a:highlight>
                <a:srgbClr val="FFFF00"/>
              </a:highlight>
              <a:uLnTx/>
              <a:uFillTx/>
              <a:latin typeface="Calibri" panose="020F0502020204030204"/>
              <a:ea typeface="+mn-ea"/>
              <a:cs typeface="+mn-cs"/>
            </a:endParaRPr>
          </a:p>
          <a:p>
            <a:pPr marL="342900" marR="0" lvl="0" indent="-342900">
              <a:spcBef>
                <a:spcPts val="0"/>
              </a:spcBef>
              <a:spcAft>
                <a:spcPts val="0"/>
              </a:spcAft>
              <a:buFont typeface="Arial" panose="020B0604020202020204" pitchFamily="34" charset="0"/>
              <a:buChar char="•"/>
              <a:tabLst>
                <a:tab pos="2286000" algn="l"/>
              </a:tabLst>
            </a:pPr>
            <a:r>
              <a:rPr lang="en-US" sz="2400" dirty="0">
                <a:effectLst/>
                <a:ea typeface="Times New Roman" panose="02020603050405020304" pitchFamily="18" charset="0"/>
              </a:rPr>
              <a:t>The proposed program builds upon an existing concentration in Applied Developmental Psychology within the MS in Psychology (CIP 42.0101), and therefore will not require any new resources to deliver. </a:t>
            </a:r>
          </a:p>
          <a:p>
            <a:pPr marL="342900" marR="0" lvl="0" indent="-342900">
              <a:spcBef>
                <a:spcPts val="0"/>
              </a:spcBef>
              <a:spcAft>
                <a:spcPts val="0"/>
              </a:spcAft>
              <a:buFont typeface="Arial" panose="020B0604020202020204" pitchFamily="34" charset="0"/>
              <a:buChar char="•"/>
              <a:tabLst>
                <a:tab pos="2286000" algn="l"/>
              </a:tabLst>
            </a:pPr>
            <a:endParaRPr lang="en-US" sz="2400" dirty="0">
              <a:effectLst/>
              <a:ea typeface="Times New Roman" panose="02020603050405020304" pitchFamily="18" charset="0"/>
            </a:endParaRPr>
          </a:p>
          <a:p>
            <a:pPr marL="342900" marR="0" lvl="0" indent="-342900">
              <a:spcBef>
                <a:spcPts val="0"/>
              </a:spcBef>
              <a:spcAft>
                <a:spcPts val="0"/>
              </a:spcAft>
              <a:buFont typeface="Arial" panose="020B0604020202020204" pitchFamily="34" charset="0"/>
              <a:buChar char="•"/>
              <a:tabLst>
                <a:tab pos="2286000" algn="l"/>
              </a:tabLst>
            </a:pPr>
            <a:r>
              <a:rPr lang="en-US" sz="2400" dirty="0">
                <a:effectLst/>
                <a:ea typeface="Times New Roman" panose="02020603050405020304" pitchFamily="18" charset="0"/>
              </a:rPr>
              <a:t>Graduates have been successful in securing admission to related doctoral programs, including UAB’s related PhD program. </a:t>
            </a:r>
          </a:p>
        </p:txBody>
      </p:sp>
      <p:pic>
        <p:nvPicPr>
          <p:cNvPr id="8" name="Picture 7">
            <a:extLst>
              <a:ext uri="{FF2B5EF4-FFF2-40B4-BE49-F238E27FC236}">
                <a16:creationId xmlns:a16="http://schemas.microsoft.com/office/drawing/2014/main" id="{FC67A53D-757B-43D5-9D37-DE8552CD429E}"/>
              </a:ext>
            </a:extLst>
          </p:cNvPr>
          <p:cNvPicPr>
            <a:picLocks noChangeAspect="1"/>
          </p:cNvPicPr>
          <p:nvPr/>
        </p:nvPicPr>
        <p:blipFill>
          <a:blip r:embed="rId2"/>
          <a:stretch>
            <a:fillRect/>
          </a:stretch>
        </p:blipFill>
        <p:spPr>
          <a:xfrm>
            <a:off x="9767740" y="-19869"/>
            <a:ext cx="1157926" cy="1065097"/>
          </a:xfrm>
          <a:prstGeom prst="rect">
            <a:avLst/>
          </a:prstGeom>
        </p:spPr>
      </p:pic>
      <p:sp>
        <p:nvSpPr>
          <p:cNvPr id="10" name="Slide Number Placeholder 1">
            <a:extLst>
              <a:ext uri="{FF2B5EF4-FFF2-40B4-BE49-F238E27FC236}">
                <a16:creationId xmlns:a16="http://schemas.microsoft.com/office/drawing/2014/main" id="{1521AB3A-C90E-45A4-9736-2B751542D208}"/>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118</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14" name="TextBox 13">
            <a:extLst>
              <a:ext uri="{FF2B5EF4-FFF2-40B4-BE49-F238E27FC236}">
                <a16:creationId xmlns:a16="http://schemas.microsoft.com/office/drawing/2014/main" id="{4DCD8BA0-D5FE-46FE-A226-5760DA97B625}"/>
              </a:ext>
            </a:extLst>
          </p:cNvPr>
          <p:cNvSpPr txBox="1"/>
          <p:nvPr/>
        </p:nvSpPr>
        <p:spPr>
          <a:xfrm>
            <a:off x="5265859" y="5185126"/>
            <a:ext cx="79863" cy="186972"/>
          </a:xfrm>
          <a:prstGeom prst="roundRect">
            <a:avLst/>
          </a:prstGeom>
          <a:solidFill>
            <a:schemeClr val="bg1"/>
          </a:solidFill>
          <a:ln>
            <a:solidFill>
              <a:schemeClr val="bg1"/>
            </a:solidFill>
          </a:ln>
        </p:spPr>
        <p:txBody>
          <a:bodyPr wrap="square" rtlCol="0">
            <a:spAutoFit/>
          </a:bodyPr>
          <a:lstStyle/>
          <a:p>
            <a:endParaRPr lang="en-US" dirty="0"/>
          </a:p>
        </p:txBody>
      </p:sp>
      <p:grpSp>
        <p:nvGrpSpPr>
          <p:cNvPr id="15" name="Group 14">
            <a:extLst>
              <a:ext uri="{FF2B5EF4-FFF2-40B4-BE49-F238E27FC236}">
                <a16:creationId xmlns:a16="http://schemas.microsoft.com/office/drawing/2014/main" id="{906B3395-D3F0-4A5A-AA7F-286C5B28C2A9}"/>
              </a:ext>
            </a:extLst>
          </p:cNvPr>
          <p:cNvGrpSpPr/>
          <p:nvPr/>
        </p:nvGrpSpPr>
        <p:grpSpPr>
          <a:xfrm>
            <a:off x="3837791" y="3860326"/>
            <a:ext cx="4516418" cy="2011680"/>
            <a:chOff x="3837791" y="3860326"/>
            <a:chExt cx="4516418" cy="2011680"/>
          </a:xfrm>
        </p:grpSpPr>
        <p:pic>
          <p:nvPicPr>
            <p:cNvPr id="16" name="Picture 15">
              <a:extLst>
                <a:ext uri="{FF2B5EF4-FFF2-40B4-BE49-F238E27FC236}">
                  <a16:creationId xmlns:a16="http://schemas.microsoft.com/office/drawing/2014/main" id="{481FDD09-97BF-416E-BACA-6F2B923E13A1}"/>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tretch>
              <a:fillRect/>
            </a:stretch>
          </p:blipFill>
          <p:spPr>
            <a:xfrm>
              <a:off x="3837791" y="3860326"/>
              <a:ext cx="4516418" cy="2011680"/>
            </a:xfrm>
            <a:prstGeom prst="rect">
              <a:avLst/>
            </a:prstGeom>
          </p:spPr>
        </p:pic>
        <p:sp>
          <p:nvSpPr>
            <p:cNvPr id="17" name="TextBox 16">
              <a:extLst>
                <a:ext uri="{FF2B5EF4-FFF2-40B4-BE49-F238E27FC236}">
                  <a16:creationId xmlns:a16="http://schemas.microsoft.com/office/drawing/2014/main" id="{D632BF32-378C-4A74-8E1D-EAB8003C6CB9}"/>
                </a:ext>
              </a:extLst>
            </p:cNvPr>
            <p:cNvSpPr txBox="1"/>
            <p:nvPr/>
          </p:nvSpPr>
          <p:spPr>
            <a:xfrm>
              <a:off x="7464490" y="5141166"/>
              <a:ext cx="578498" cy="730839"/>
            </a:xfrm>
            <a:prstGeom prst="rect">
              <a:avLst/>
            </a:prstGeom>
            <a:solidFill>
              <a:schemeClr val="bg1"/>
            </a:solidFill>
          </p:spPr>
          <p:txBody>
            <a:bodyPr wrap="square" rtlCol="0">
              <a:spAutoFit/>
            </a:bodyPr>
            <a:lstStyle/>
            <a:p>
              <a:endParaRPr lang="en-US" dirty="0"/>
            </a:p>
          </p:txBody>
        </p:sp>
      </p:grpSp>
      <p:sp>
        <p:nvSpPr>
          <p:cNvPr id="18" name="TextBox 17">
            <a:extLst>
              <a:ext uri="{FF2B5EF4-FFF2-40B4-BE49-F238E27FC236}">
                <a16:creationId xmlns:a16="http://schemas.microsoft.com/office/drawing/2014/main" id="{B439967B-4F16-4A77-B409-583C258C6D06}"/>
              </a:ext>
            </a:extLst>
          </p:cNvPr>
          <p:cNvSpPr txBox="1"/>
          <p:nvPr/>
        </p:nvSpPr>
        <p:spPr>
          <a:xfrm>
            <a:off x="5274651" y="5202710"/>
            <a:ext cx="79863" cy="186972"/>
          </a:xfrm>
          <a:prstGeom prst="roundRect">
            <a:avLst/>
          </a:prstGeom>
          <a:solidFill>
            <a:schemeClr val="bg1"/>
          </a:solidFill>
          <a:ln>
            <a:solidFill>
              <a:schemeClr val="bg1"/>
            </a:solidFill>
          </a:ln>
          <a:effectLst>
            <a:softEdge rad="12700"/>
          </a:effectLst>
        </p:spPr>
        <p:txBody>
          <a:bodyPr wrap="square" rtlCol="0">
            <a:spAutoFit/>
          </a:bodyPr>
          <a:lstStyle/>
          <a:p>
            <a:endParaRPr lang="en-US" dirty="0"/>
          </a:p>
        </p:txBody>
      </p:sp>
    </p:spTree>
    <p:extLst>
      <p:ext uri="{BB962C8B-B14F-4D97-AF65-F5344CB8AC3E}">
        <p14:creationId xmlns:p14="http://schemas.microsoft.com/office/powerpoint/2010/main" val="1445737436"/>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77CEF5-2421-45F0-9684-896A134D6EFD}"/>
              </a:ext>
            </a:extLst>
          </p:cNvPr>
          <p:cNvSpPr txBox="1"/>
          <p:nvPr/>
        </p:nvSpPr>
        <p:spPr>
          <a:xfrm>
            <a:off x="1042352" y="1769145"/>
            <a:ext cx="10107296" cy="2446824"/>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4472C4"/>
                </a:solidFill>
                <a:effectLst/>
                <a:uLnTx/>
                <a:uFillTx/>
                <a:latin typeface="Calibri" panose="020F0502020204030204"/>
                <a:ea typeface="+mn-ea"/>
                <a:cs typeface="+mn-cs"/>
              </a:rPr>
              <a:t>Motion, Decision Item I-6c: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srgbClr val="0070C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600"/>
              </a:spcBef>
              <a:spcAft>
                <a:spcPts val="0"/>
              </a:spcAft>
              <a:buClrTx/>
              <a:buSzTx/>
              <a:buFontTx/>
              <a:buNone/>
              <a:tabLst>
                <a:tab pos="457200" algn="l"/>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That the Commission approve the University of Alabama at Birmingham’s proposal to offer a Master of Science in Applied Developmental Psychology.</a:t>
            </a:r>
          </a:p>
        </p:txBody>
      </p:sp>
      <p:sp>
        <p:nvSpPr>
          <p:cNvPr id="4" name="Slide Number Placeholder 1">
            <a:extLst>
              <a:ext uri="{FF2B5EF4-FFF2-40B4-BE49-F238E27FC236}">
                <a16:creationId xmlns:a16="http://schemas.microsoft.com/office/drawing/2014/main" id="{B00361E5-70FB-4C5F-810C-29044FA02F64}"/>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119</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472462460"/>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4772" name="Rectangle 4"/>
          <p:cNvSpPr>
            <a:spLocks noChangeArrowheads="1"/>
          </p:cNvSpPr>
          <p:nvPr/>
        </p:nvSpPr>
        <p:spPr bwMode="auto">
          <a:xfrm>
            <a:off x="2286000" y="1981200"/>
            <a:ext cx="7924800" cy="1493520"/>
          </a:xfrm>
          <a:prstGeom prst="rect">
            <a:avLst/>
          </a:prstGeom>
          <a:noFill/>
          <a:ln w="9525">
            <a:noFill/>
            <a:miter lim="800000"/>
            <a:headEnd/>
            <a:tailEnd/>
          </a:ln>
          <a:effectLst/>
        </p:spPr>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600" b="0" i="0" u="none" strike="noStrike" kern="1200" cap="none" spc="0" normalizeH="0" baseline="0" noProof="0" dirty="0">
                <a:ln>
                  <a:noFill/>
                </a:ln>
                <a:solidFill>
                  <a:srgbClr val="FF0000"/>
                </a:solidFill>
                <a:effectLst/>
                <a:uLnTx/>
                <a:uFillTx/>
                <a:latin typeface="Calibri"/>
                <a:ea typeface="+mn-ea"/>
                <a:cs typeface="+mn-cs"/>
              </a:rPr>
              <a:t> </a:t>
            </a:r>
            <a:br>
              <a:rPr kumimoji="0" lang="en-US" sz="6600" b="0" i="0" u="none" strike="noStrike" kern="1200" cap="none" spc="0" normalizeH="0" baseline="0" noProof="0" dirty="0">
                <a:ln>
                  <a:noFill/>
                </a:ln>
                <a:solidFill>
                  <a:srgbClr val="FF0000"/>
                </a:solidFill>
                <a:effectLst/>
                <a:uLnTx/>
                <a:uFillTx/>
                <a:latin typeface="Calibri"/>
                <a:ea typeface="+mn-ea"/>
                <a:cs typeface="+mn-cs"/>
              </a:rPr>
            </a:br>
            <a:br>
              <a:rPr kumimoji="0" lang="en-US" sz="6600" b="0" i="0" u="none" strike="noStrike" kern="1200" cap="none" spc="0" normalizeH="0" baseline="0" noProof="0" dirty="0">
                <a:ln>
                  <a:noFill/>
                </a:ln>
                <a:solidFill>
                  <a:srgbClr val="FF0000"/>
                </a:solidFill>
                <a:effectLst/>
                <a:uLnTx/>
                <a:uFillTx/>
                <a:latin typeface="Calibri"/>
                <a:ea typeface="+mn-ea"/>
                <a:cs typeface="+mn-cs"/>
              </a:rPr>
            </a:br>
            <a:endParaRPr kumimoji="0" lang="en-US" sz="6600" b="0" i="0" u="none" strike="noStrike" kern="1200" cap="none" spc="0" normalizeH="0" baseline="0" noProof="0" dirty="0">
              <a:ln>
                <a:noFill/>
              </a:ln>
              <a:solidFill>
                <a:srgbClr val="FF0000"/>
              </a:solidFill>
              <a:effectLst/>
              <a:uLnTx/>
              <a:uFillTx/>
              <a:latin typeface="Calibri"/>
              <a:ea typeface="+mn-ea"/>
              <a:cs typeface="+mn-cs"/>
            </a:endParaRPr>
          </a:p>
        </p:txBody>
      </p:sp>
      <p:sp>
        <p:nvSpPr>
          <p:cNvPr id="6" name="TextBox 5"/>
          <p:cNvSpPr txBox="1"/>
          <p:nvPr/>
        </p:nvSpPr>
        <p:spPr>
          <a:xfrm>
            <a:off x="526850" y="199336"/>
            <a:ext cx="11404600" cy="392415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600"/>
              </a:spcBef>
              <a:spcAft>
                <a:spcPts val="0"/>
              </a:spcAft>
              <a:buClrTx/>
              <a:buSzTx/>
              <a:buFontTx/>
              <a:buNone/>
              <a:tabLst>
                <a:tab pos="457200" algn="l"/>
              </a:tabLst>
              <a:defRPr/>
            </a:pPr>
            <a:r>
              <a:rPr kumimoji="0" lang="en-US" sz="3800" b="1" i="0" u="none" strike="noStrike" kern="1200" cap="none" spc="0" normalizeH="0" baseline="0" noProof="0" dirty="0">
                <a:ln>
                  <a:noFill/>
                </a:ln>
                <a:solidFill>
                  <a:srgbClr val="4472C4"/>
                </a:solidFill>
                <a:effectLst/>
                <a:uLnTx/>
                <a:uFillTx/>
                <a:latin typeface="Calibri"/>
                <a:ea typeface="+mn-ea"/>
                <a:cs typeface="+mn-cs"/>
              </a:rPr>
              <a:t>University of Alabama at Birmingham</a:t>
            </a:r>
          </a:p>
          <a:p>
            <a:pPr marL="0" marR="0" lvl="0" indent="0" algn="l" defTabSz="457200" rtl="0" eaLnBrk="1" fontAlgn="auto" latinLnBrk="0" hangingPunct="1">
              <a:lnSpc>
                <a:spcPct val="100000"/>
              </a:lnSpc>
              <a:spcBef>
                <a:spcPts val="0"/>
              </a:spcBef>
              <a:spcAft>
                <a:spcPts val="0"/>
              </a:spcAft>
              <a:buClrTx/>
              <a:buSzTx/>
              <a:buFontTx/>
              <a:buNone/>
              <a:tabLst>
                <a:tab pos="457200" algn="l"/>
              </a:tabLst>
              <a:defRPr/>
            </a:pPr>
            <a:r>
              <a:rPr kumimoji="0" lang="en-US" sz="2600" b="1" i="0" u="none" strike="noStrike" kern="1200" cap="none" spc="0" normalizeH="0" baseline="0" noProof="0" dirty="0">
                <a:ln>
                  <a:noFill/>
                </a:ln>
                <a:solidFill>
                  <a:srgbClr val="4472C4"/>
                </a:solidFill>
                <a:effectLst/>
                <a:uLnTx/>
                <a:uFillTx/>
                <a:latin typeface="Calibri" panose="020F0502020204030204"/>
                <a:ea typeface="+mn-ea"/>
                <a:cs typeface="+mn-cs"/>
              </a:rPr>
              <a:t>6d. Doctor of Philosophy in Behavioral Neuroscience (CIP 42.2706) </a:t>
            </a:r>
          </a:p>
          <a:p>
            <a:pPr marL="0" marR="0" lvl="0" indent="0" algn="l" defTabSz="914400" rtl="0" eaLnBrk="1" fontAlgn="auto" latinLnBrk="0" hangingPunct="1">
              <a:lnSpc>
                <a:spcPct val="100000"/>
              </a:lnSpc>
              <a:spcBef>
                <a:spcPct val="20000"/>
              </a:spcBef>
              <a:spcAft>
                <a:spcPts val="600"/>
              </a:spcAft>
              <a:buClrTx/>
              <a:buSzTx/>
              <a:buFontTx/>
              <a:buNone/>
              <a:tabLst>
                <a:tab pos="457200" algn="l"/>
              </a:tabLst>
              <a:defRPr/>
            </a:pPr>
            <a:endParaRPr kumimoji="0" lang="en-US" sz="1000" b="1" i="0" u="none" strike="noStrike" kern="1200" cap="none" spc="0" normalizeH="0" baseline="0" noProof="0" dirty="0">
              <a:ln>
                <a:noFill/>
              </a:ln>
              <a:solidFill>
                <a:srgbClr val="0070C0"/>
              </a:solidFill>
              <a:effectLst/>
              <a:highlight>
                <a:srgbClr val="FFFF00"/>
              </a:highlight>
              <a:uLnTx/>
              <a:uFillTx/>
              <a:latin typeface="Calibri" panose="020F0502020204030204"/>
              <a:ea typeface="+mn-ea"/>
              <a:cs typeface="+mn-cs"/>
            </a:endParaRPr>
          </a:p>
          <a:p>
            <a:pPr marL="342900" marR="0" lvl="0" indent="-342900">
              <a:spcBef>
                <a:spcPts val="0"/>
              </a:spcBef>
              <a:spcAft>
                <a:spcPts val="0"/>
              </a:spcAft>
              <a:buFont typeface="Arial" panose="020B0604020202020204" pitchFamily="34" charset="0"/>
              <a:buChar char="•"/>
              <a:tabLst>
                <a:tab pos="2286000" algn="l"/>
              </a:tabLst>
            </a:pPr>
            <a:r>
              <a:rPr lang="en-US" sz="2400" dirty="0">
                <a:effectLst/>
                <a:ea typeface="Times New Roman" panose="02020603050405020304" pitchFamily="18" charset="0"/>
              </a:rPr>
              <a:t>The proposed program builds upon an existing concentration in Behavioral Neuroscience within the PhD in Psychology (CIP 42.0101), and therefore will not require any new resources to deliver. </a:t>
            </a:r>
          </a:p>
          <a:p>
            <a:pPr marL="342900" marR="0" lvl="0" indent="-342900">
              <a:spcBef>
                <a:spcPts val="0"/>
              </a:spcBef>
              <a:spcAft>
                <a:spcPts val="0"/>
              </a:spcAft>
              <a:buFont typeface="Arial" panose="020B0604020202020204" pitchFamily="34" charset="0"/>
              <a:buChar char="•"/>
              <a:tabLst>
                <a:tab pos="2286000" algn="l"/>
              </a:tabLst>
            </a:pPr>
            <a:endParaRPr lang="en-US" sz="2400" dirty="0">
              <a:effectLst/>
              <a:ea typeface="Times New Roman" panose="02020603050405020304" pitchFamily="18" charset="0"/>
            </a:endParaRPr>
          </a:p>
          <a:p>
            <a:pPr marL="342900" marR="0" lvl="0" indent="-342900">
              <a:spcBef>
                <a:spcPts val="0"/>
              </a:spcBef>
              <a:spcAft>
                <a:spcPts val="0"/>
              </a:spcAft>
              <a:buFont typeface="Arial" panose="020B0604020202020204" pitchFamily="34" charset="0"/>
              <a:buChar char="•"/>
              <a:tabLst>
                <a:tab pos="2286000" algn="l"/>
              </a:tabLst>
            </a:pPr>
            <a:r>
              <a:rPr lang="en-US" sz="2400" dirty="0">
                <a:effectLst/>
                <a:ea typeface="Times New Roman" panose="02020603050405020304" pitchFamily="18" charset="0"/>
              </a:rPr>
              <a:t>On average, four students have graduated annually with a PhD in Behavioral Neuroscience over the past five years. Graduates have been successful in securing postdoctoral research positions and other related employment.</a:t>
            </a:r>
          </a:p>
        </p:txBody>
      </p:sp>
      <p:pic>
        <p:nvPicPr>
          <p:cNvPr id="7" name="Picture 6">
            <a:extLst>
              <a:ext uri="{FF2B5EF4-FFF2-40B4-BE49-F238E27FC236}">
                <a16:creationId xmlns:a16="http://schemas.microsoft.com/office/drawing/2014/main" id="{9ED81D5B-CEDD-4246-8EF0-459FED4B8028}"/>
              </a:ext>
            </a:extLst>
          </p:cNvPr>
          <p:cNvPicPr>
            <a:picLocks noChangeAspect="1"/>
          </p:cNvPicPr>
          <p:nvPr/>
        </p:nvPicPr>
        <p:blipFill>
          <a:blip r:embed="rId2"/>
          <a:stretch>
            <a:fillRect/>
          </a:stretch>
        </p:blipFill>
        <p:spPr>
          <a:xfrm>
            <a:off x="9767740" y="-19869"/>
            <a:ext cx="1157926" cy="1065097"/>
          </a:xfrm>
          <a:prstGeom prst="rect">
            <a:avLst/>
          </a:prstGeom>
        </p:spPr>
      </p:pic>
      <p:pic>
        <p:nvPicPr>
          <p:cNvPr id="8" name="Picture 7">
            <a:extLst>
              <a:ext uri="{FF2B5EF4-FFF2-40B4-BE49-F238E27FC236}">
                <a16:creationId xmlns:a16="http://schemas.microsoft.com/office/drawing/2014/main" id="{620898A8-97DE-4745-B871-27F89C43A785}"/>
              </a:ext>
            </a:extLst>
          </p:cNvPr>
          <p:cNvPicPr>
            <a:picLocks noChangeAspect="1"/>
          </p:cNvPicPr>
          <p:nvPr/>
        </p:nvPicPr>
        <p:blipFill>
          <a:blip r:embed="rId3"/>
          <a:stretch>
            <a:fillRect/>
          </a:stretch>
        </p:blipFill>
        <p:spPr>
          <a:xfrm>
            <a:off x="3798216" y="4312174"/>
            <a:ext cx="4595567" cy="1914819"/>
          </a:xfrm>
          <a:prstGeom prst="rect">
            <a:avLst/>
          </a:prstGeom>
          <a:effectLst>
            <a:outerShdw blurRad="63500" sx="102000" sy="102000" algn="ctr" rotWithShape="0">
              <a:prstClr val="black">
                <a:alpha val="40000"/>
              </a:prstClr>
            </a:outerShdw>
          </a:effectLst>
        </p:spPr>
      </p:pic>
      <p:sp>
        <p:nvSpPr>
          <p:cNvPr id="9" name="Slide Number Placeholder 1">
            <a:extLst>
              <a:ext uri="{FF2B5EF4-FFF2-40B4-BE49-F238E27FC236}">
                <a16:creationId xmlns:a16="http://schemas.microsoft.com/office/drawing/2014/main" id="{2341F41E-9D1C-4394-A6E0-8D10782BE1DE}"/>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120</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01155781"/>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77CEF5-2421-45F0-9684-896A134D6EFD}"/>
              </a:ext>
            </a:extLst>
          </p:cNvPr>
          <p:cNvSpPr txBox="1"/>
          <p:nvPr/>
        </p:nvSpPr>
        <p:spPr>
          <a:xfrm>
            <a:off x="1042352" y="1769145"/>
            <a:ext cx="10107296" cy="2446824"/>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4472C4"/>
                </a:solidFill>
                <a:effectLst/>
                <a:uLnTx/>
                <a:uFillTx/>
                <a:latin typeface="Calibri" panose="020F0502020204030204"/>
                <a:ea typeface="+mn-ea"/>
                <a:cs typeface="+mn-cs"/>
              </a:rPr>
              <a:t>Motion, Decision Item I-6d: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srgbClr val="0070C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600"/>
              </a:spcBef>
              <a:spcAft>
                <a:spcPts val="0"/>
              </a:spcAft>
              <a:buClrTx/>
              <a:buSzTx/>
              <a:buFontTx/>
              <a:buNone/>
              <a:tabLst>
                <a:tab pos="457200" algn="l"/>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That the Commission approve the University of Alabama at Birmingham’s proposal to offer a Doctor of Philosophy in Behavioral Neuroscience.</a:t>
            </a:r>
          </a:p>
        </p:txBody>
      </p:sp>
      <p:sp>
        <p:nvSpPr>
          <p:cNvPr id="4" name="Slide Number Placeholder 1">
            <a:extLst>
              <a:ext uri="{FF2B5EF4-FFF2-40B4-BE49-F238E27FC236}">
                <a16:creationId xmlns:a16="http://schemas.microsoft.com/office/drawing/2014/main" id="{A9EF4E4A-D8F2-466D-9628-98432C9B52B3}"/>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121</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146581971"/>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03A3184-A19B-43F3-A62C-DADFA6A09D94}"/>
              </a:ext>
            </a:extLst>
          </p:cNvPr>
          <p:cNvSpPr txBox="1"/>
          <p:nvPr/>
        </p:nvSpPr>
        <p:spPr>
          <a:xfrm>
            <a:off x="517225" y="189706"/>
            <a:ext cx="11404600" cy="392415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600"/>
              </a:spcBef>
              <a:spcAft>
                <a:spcPts val="0"/>
              </a:spcAft>
              <a:buClrTx/>
              <a:buSzTx/>
              <a:buFontTx/>
              <a:buNone/>
              <a:tabLst>
                <a:tab pos="457200" algn="l"/>
              </a:tabLst>
              <a:defRPr/>
            </a:pPr>
            <a:r>
              <a:rPr kumimoji="0" lang="en-US" sz="3800" b="1" i="0" u="none" strike="noStrike" kern="1200" cap="none" spc="0" normalizeH="0" baseline="0" noProof="0" dirty="0">
                <a:ln>
                  <a:noFill/>
                </a:ln>
                <a:solidFill>
                  <a:srgbClr val="4472C4"/>
                </a:solidFill>
                <a:effectLst/>
                <a:uLnTx/>
                <a:uFillTx/>
                <a:latin typeface="Calibri"/>
                <a:ea typeface="+mn-ea"/>
                <a:cs typeface="+mn-cs"/>
              </a:rPr>
              <a:t>University of Alabama at Birmingham</a:t>
            </a:r>
          </a:p>
          <a:p>
            <a:pPr marL="0" marR="0" lvl="0" indent="0" algn="l" defTabSz="457200" rtl="0" eaLnBrk="1" fontAlgn="auto" latinLnBrk="0" hangingPunct="1">
              <a:lnSpc>
                <a:spcPct val="100000"/>
              </a:lnSpc>
              <a:spcBef>
                <a:spcPts val="0"/>
              </a:spcBef>
              <a:spcAft>
                <a:spcPts val="0"/>
              </a:spcAft>
              <a:buClrTx/>
              <a:buSzTx/>
              <a:buFontTx/>
              <a:buNone/>
              <a:tabLst>
                <a:tab pos="457200" algn="l"/>
              </a:tabLst>
              <a:defRPr/>
            </a:pPr>
            <a:r>
              <a:rPr kumimoji="0" lang="en-US" sz="2600" b="1" i="0" u="none" strike="noStrike" kern="1200" cap="none" spc="0" normalizeH="0" baseline="0" noProof="0" dirty="0">
                <a:ln>
                  <a:noFill/>
                </a:ln>
                <a:solidFill>
                  <a:srgbClr val="4472C4"/>
                </a:solidFill>
                <a:effectLst/>
                <a:uLnTx/>
                <a:uFillTx/>
                <a:latin typeface="Calibri" panose="020F0502020204030204"/>
                <a:ea typeface="+mn-ea"/>
                <a:cs typeface="+mn-cs"/>
              </a:rPr>
              <a:t>6e. Master of Science in Behavioral Neuroscience (CIP 42.2706) </a:t>
            </a:r>
          </a:p>
          <a:p>
            <a:pPr marL="0" marR="0" lvl="0" indent="0" algn="l" defTabSz="914400" rtl="0" eaLnBrk="1" fontAlgn="auto" latinLnBrk="0" hangingPunct="1">
              <a:lnSpc>
                <a:spcPct val="100000"/>
              </a:lnSpc>
              <a:spcBef>
                <a:spcPct val="20000"/>
              </a:spcBef>
              <a:spcAft>
                <a:spcPts val="600"/>
              </a:spcAft>
              <a:buClrTx/>
              <a:buSzTx/>
              <a:buFontTx/>
              <a:buNone/>
              <a:tabLst>
                <a:tab pos="457200" algn="l"/>
              </a:tabLst>
              <a:defRPr/>
            </a:pPr>
            <a:endParaRPr kumimoji="0" lang="en-US" sz="1000" b="1" i="0" u="none" strike="noStrike" kern="1200" cap="none" spc="0" normalizeH="0" baseline="0" noProof="0" dirty="0">
              <a:ln>
                <a:noFill/>
              </a:ln>
              <a:solidFill>
                <a:srgbClr val="0070C0"/>
              </a:solidFill>
              <a:effectLst/>
              <a:highlight>
                <a:srgbClr val="FFFF00"/>
              </a:highlight>
              <a:uLnTx/>
              <a:uFillTx/>
              <a:latin typeface="Calibri" panose="020F0502020204030204"/>
              <a:ea typeface="+mn-ea"/>
              <a:cs typeface="+mn-cs"/>
            </a:endParaRPr>
          </a:p>
          <a:p>
            <a:pPr marL="342900" marR="0" lvl="0" indent="-342900">
              <a:spcBef>
                <a:spcPts val="0"/>
              </a:spcBef>
              <a:spcAft>
                <a:spcPts val="0"/>
              </a:spcAft>
              <a:buFont typeface="Arial" panose="020B0604020202020204" pitchFamily="34" charset="0"/>
              <a:buChar char="•"/>
              <a:tabLst>
                <a:tab pos="2286000" algn="l"/>
              </a:tabLst>
            </a:pPr>
            <a:r>
              <a:rPr lang="en-US" sz="2400" dirty="0">
                <a:effectLst/>
                <a:ea typeface="Times New Roman" panose="02020603050405020304" pitchFamily="18" charset="0"/>
              </a:rPr>
              <a:t>The proposed program builds upon an existing concentration in Behavioral Neuroscience within the MS in Psychology (CIP 42.0101), and therefore will not require any new resources to deliver. </a:t>
            </a:r>
          </a:p>
          <a:p>
            <a:pPr marL="342900" marR="0" lvl="0" indent="-342900">
              <a:spcBef>
                <a:spcPts val="0"/>
              </a:spcBef>
              <a:spcAft>
                <a:spcPts val="0"/>
              </a:spcAft>
              <a:buFont typeface="Arial" panose="020B0604020202020204" pitchFamily="34" charset="0"/>
              <a:buChar char="•"/>
              <a:tabLst>
                <a:tab pos="2286000" algn="l"/>
              </a:tabLst>
            </a:pPr>
            <a:endParaRPr lang="en-US" sz="2400" dirty="0">
              <a:effectLst/>
              <a:ea typeface="Times New Roman" panose="02020603050405020304" pitchFamily="18" charset="0"/>
            </a:endParaRPr>
          </a:p>
          <a:p>
            <a:pPr marL="342900" marR="0" lvl="0" indent="-342900">
              <a:spcBef>
                <a:spcPts val="0"/>
              </a:spcBef>
              <a:spcAft>
                <a:spcPts val="0"/>
              </a:spcAft>
              <a:buFont typeface="Arial" panose="020B0604020202020204" pitchFamily="34" charset="0"/>
              <a:buChar char="•"/>
              <a:tabLst>
                <a:tab pos="2286000" algn="l"/>
              </a:tabLst>
            </a:pPr>
            <a:r>
              <a:rPr lang="en-US" sz="2400" dirty="0">
                <a:effectLst/>
                <a:ea typeface="Times New Roman" panose="02020603050405020304" pitchFamily="18" charset="0"/>
              </a:rPr>
              <a:t>Students graduating with an MS in Behavioral Neuroscience will be very competitive candidates for admission to related PhD programs or for employment as laboratory technicians.</a:t>
            </a:r>
          </a:p>
        </p:txBody>
      </p:sp>
      <p:pic>
        <p:nvPicPr>
          <p:cNvPr id="3" name="Picture 2">
            <a:extLst>
              <a:ext uri="{FF2B5EF4-FFF2-40B4-BE49-F238E27FC236}">
                <a16:creationId xmlns:a16="http://schemas.microsoft.com/office/drawing/2014/main" id="{2CB79E2E-E138-4B4D-8B05-31F971B50585}"/>
              </a:ext>
            </a:extLst>
          </p:cNvPr>
          <p:cNvPicPr>
            <a:picLocks noChangeAspect="1"/>
          </p:cNvPicPr>
          <p:nvPr/>
        </p:nvPicPr>
        <p:blipFill>
          <a:blip r:embed="rId2"/>
          <a:stretch>
            <a:fillRect/>
          </a:stretch>
        </p:blipFill>
        <p:spPr>
          <a:xfrm>
            <a:off x="9767740" y="-19869"/>
            <a:ext cx="1157926" cy="1065097"/>
          </a:xfrm>
          <a:prstGeom prst="rect">
            <a:avLst/>
          </a:prstGeom>
        </p:spPr>
      </p:pic>
      <p:pic>
        <p:nvPicPr>
          <p:cNvPr id="4" name="Picture 3">
            <a:extLst>
              <a:ext uri="{FF2B5EF4-FFF2-40B4-BE49-F238E27FC236}">
                <a16:creationId xmlns:a16="http://schemas.microsoft.com/office/drawing/2014/main" id="{F133CC6F-A24F-4F06-BDF6-3ED2CA2CAF3A}"/>
              </a:ext>
            </a:extLst>
          </p:cNvPr>
          <p:cNvPicPr>
            <a:picLocks noChangeAspect="1"/>
          </p:cNvPicPr>
          <p:nvPr/>
        </p:nvPicPr>
        <p:blipFill>
          <a:blip r:embed="rId3"/>
          <a:stretch>
            <a:fillRect/>
          </a:stretch>
        </p:blipFill>
        <p:spPr>
          <a:xfrm>
            <a:off x="3798216" y="4312174"/>
            <a:ext cx="4595567" cy="1914819"/>
          </a:xfrm>
          <a:prstGeom prst="rect">
            <a:avLst/>
          </a:prstGeom>
          <a:effectLst>
            <a:outerShdw blurRad="63500" sx="102000" sy="102000" algn="ctr" rotWithShape="0">
              <a:prstClr val="black">
                <a:alpha val="40000"/>
              </a:prstClr>
            </a:outerShdw>
          </a:effectLst>
        </p:spPr>
      </p:pic>
      <p:sp>
        <p:nvSpPr>
          <p:cNvPr id="5" name="Slide Number Placeholder 1">
            <a:extLst>
              <a:ext uri="{FF2B5EF4-FFF2-40B4-BE49-F238E27FC236}">
                <a16:creationId xmlns:a16="http://schemas.microsoft.com/office/drawing/2014/main" id="{419E32B6-2019-4142-BFE0-6EE67124AD87}"/>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122</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550764136"/>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77CEF5-2421-45F0-9684-896A134D6EFD}"/>
              </a:ext>
            </a:extLst>
          </p:cNvPr>
          <p:cNvSpPr txBox="1"/>
          <p:nvPr/>
        </p:nvSpPr>
        <p:spPr>
          <a:xfrm>
            <a:off x="1042352" y="1769145"/>
            <a:ext cx="10107296" cy="2446824"/>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4472C4"/>
                </a:solidFill>
                <a:effectLst/>
                <a:uLnTx/>
                <a:uFillTx/>
                <a:latin typeface="Calibri" panose="020F0502020204030204"/>
                <a:ea typeface="+mn-ea"/>
                <a:cs typeface="+mn-cs"/>
              </a:rPr>
              <a:t>Motion, Decision Item I-6e: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srgbClr val="0070C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600"/>
              </a:spcBef>
              <a:spcAft>
                <a:spcPts val="0"/>
              </a:spcAft>
              <a:buClrTx/>
              <a:buSzTx/>
              <a:buFontTx/>
              <a:buNone/>
              <a:tabLst>
                <a:tab pos="457200" algn="l"/>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That the Commission approve the University of Alabama at Birmingham’s proposal to offer a Master of Science in Behavioral Neuroscience.</a:t>
            </a:r>
          </a:p>
        </p:txBody>
      </p:sp>
      <p:sp>
        <p:nvSpPr>
          <p:cNvPr id="4" name="Slide Number Placeholder 1">
            <a:extLst>
              <a:ext uri="{FF2B5EF4-FFF2-40B4-BE49-F238E27FC236}">
                <a16:creationId xmlns:a16="http://schemas.microsoft.com/office/drawing/2014/main" id="{58B04EC4-C4BA-42FF-B7D1-2ED9E748A11C}"/>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123</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041889452"/>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4772" name="Rectangle 4"/>
          <p:cNvSpPr>
            <a:spLocks noChangeArrowheads="1"/>
          </p:cNvSpPr>
          <p:nvPr/>
        </p:nvSpPr>
        <p:spPr bwMode="auto">
          <a:xfrm>
            <a:off x="2286000" y="1981200"/>
            <a:ext cx="7924800" cy="1493520"/>
          </a:xfrm>
          <a:prstGeom prst="rect">
            <a:avLst/>
          </a:prstGeom>
          <a:noFill/>
          <a:ln w="9525">
            <a:noFill/>
            <a:miter lim="800000"/>
            <a:headEnd/>
            <a:tailEnd/>
          </a:ln>
          <a:effectLst/>
        </p:spPr>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600" b="0" i="0" u="none" strike="noStrike" kern="1200" cap="none" spc="0" normalizeH="0" baseline="0" noProof="0" dirty="0">
                <a:ln>
                  <a:noFill/>
                </a:ln>
                <a:solidFill>
                  <a:srgbClr val="FF0000"/>
                </a:solidFill>
                <a:effectLst/>
                <a:uLnTx/>
                <a:uFillTx/>
                <a:latin typeface="Calibri"/>
                <a:ea typeface="+mn-ea"/>
                <a:cs typeface="+mn-cs"/>
              </a:rPr>
              <a:t> </a:t>
            </a:r>
            <a:br>
              <a:rPr kumimoji="0" lang="en-US" sz="6600" b="0" i="0" u="none" strike="noStrike" kern="1200" cap="none" spc="0" normalizeH="0" baseline="0" noProof="0" dirty="0">
                <a:ln>
                  <a:noFill/>
                </a:ln>
                <a:solidFill>
                  <a:srgbClr val="FF0000"/>
                </a:solidFill>
                <a:effectLst/>
                <a:uLnTx/>
                <a:uFillTx/>
                <a:latin typeface="Calibri"/>
                <a:ea typeface="+mn-ea"/>
                <a:cs typeface="+mn-cs"/>
              </a:rPr>
            </a:br>
            <a:br>
              <a:rPr kumimoji="0" lang="en-US" sz="6600" b="0" i="0" u="none" strike="noStrike" kern="1200" cap="none" spc="0" normalizeH="0" baseline="0" noProof="0" dirty="0">
                <a:ln>
                  <a:noFill/>
                </a:ln>
                <a:solidFill>
                  <a:srgbClr val="FF0000"/>
                </a:solidFill>
                <a:effectLst/>
                <a:uLnTx/>
                <a:uFillTx/>
                <a:latin typeface="Calibri"/>
                <a:ea typeface="+mn-ea"/>
                <a:cs typeface="+mn-cs"/>
              </a:rPr>
            </a:br>
            <a:endParaRPr kumimoji="0" lang="en-US" sz="6600" b="0" i="0" u="none" strike="noStrike" kern="1200" cap="none" spc="0" normalizeH="0" baseline="0" noProof="0" dirty="0">
              <a:ln>
                <a:noFill/>
              </a:ln>
              <a:solidFill>
                <a:srgbClr val="FF0000"/>
              </a:solidFill>
              <a:effectLst/>
              <a:uLnTx/>
              <a:uFillTx/>
              <a:latin typeface="Calibri"/>
              <a:ea typeface="+mn-ea"/>
              <a:cs typeface="+mn-cs"/>
            </a:endParaRPr>
          </a:p>
        </p:txBody>
      </p:sp>
      <p:sp>
        <p:nvSpPr>
          <p:cNvPr id="6" name="TextBox 5"/>
          <p:cNvSpPr txBox="1"/>
          <p:nvPr/>
        </p:nvSpPr>
        <p:spPr>
          <a:xfrm>
            <a:off x="526850" y="189711"/>
            <a:ext cx="11404600" cy="355481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600"/>
              </a:spcBef>
              <a:spcAft>
                <a:spcPts val="0"/>
              </a:spcAft>
              <a:buClrTx/>
              <a:buSzTx/>
              <a:buFontTx/>
              <a:buNone/>
              <a:tabLst>
                <a:tab pos="457200" algn="l"/>
              </a:tabLst>
              <a:defRPr/>
            </a:pPr>
            <a:r>
              <a:rPr kumimoji="0" lang="en-US" sz="3800" b="1" i="0" u="none" strike="noStrike" kern="1200" cap="none" spc="0" normalizeH="0" baseline="0" noProof="0" dirty="0">
                <a:ln>
                  <a:noFill/>
                </a:ln>
                <a:solidFill>
                  <a:srgbClr val="4472C4"/>
                </a:solidFill>
                <a:effectLst/>
                <a:uLnTx/>
                <a:uFillTx/>
                <a:latin typeface="Calibri"/>
                <a:ea typeface="+mn-ea"/>
                <a:cs typeface="+mn-cs"/>
              </a:rPr>
              <a:t>University of Alabama at Birmingham</a:t>
            </a:r>
          </a:p>
          <a:p>
            <a:pPr marL="0" marR="0" lvl="0" indent="0" algn="l" defTabSz="457200" rtl="0" eaLnBrk="1" fontAlgn="auto" latinLnBrk="0" hangingPunct="1">
              <a:lnSpc>
                <a:spcPct val="100000"/>
              </a:lnSpc>
              <a:spcBef>
                <a:spcPts val="0"/>
              </a:spcBef>
              <a:spcAft>
                <a:spcPts val="0"/>
              </a:spcAft>
              <a:buClrTx/>
              <a:buSzTx/>
              <a:buFontTx/>
              <a:buNone/>
              <a:tabLst>
                <a:tab pos="457200" algn="l"/>
              </a:tabLst>
              <a:defRPr/>
            </a:pPr>
            <a:r>
              <a:rPr kumimoji="0" lang="en-US" sz="2600" b="1" i="0" u="none" strike="noStrike" kern="1200" cap="none" spc="0" normalizeH="0" baseline="0" noProof="0" dirty="0">
                <a:ln>
                  <a:noFill/>
                </a:ln>
                <a:solidFill>
                  <a:srgbClr val="4472C4"/>
                </a:solidFill>
                <a:effectLst/>
                <a:uLnTx/>
                <a:uFillTx/>
                <a:latin typeface="Calibri" panose="020F0502020204030204"/>
                <a:ea typeface="+mn-ea"/>
                <a:cs typeface="+mn-cs"/>
              </a:rPr>
              <a:t>6f. Doctor of Philosophy in Medical/Clinical Psychology (CIP 42.2810) </a:t>
            </a:r>
          </a:p>
          <a:p>
            <a:pPr marL="0" marR="0" lvl="0" indent="0" algn="l" defTabSz="914400" rtl="0" eaLnBrk="1" fontAlgn="auto" latinLnBrk="0" hangingPunct="1">
              <a:lnSpc>
                <a:spcPct val="100000"/>
              </a:lnSpc>
              <a:spcBef>
                <a:spcPct val="20000"/>
              </a:spcBef>
              <a:spcAft>
                <a:spcPts val="600"/>
              </a:spcAft>
              <a:buClrTx/>
              <a:buSzTx/>
              <a:buFontTx/>
              <a:buNone/>
              <a:tabLst>
                <a:tab pos="457200" algn="l"/>
              </a:tabLst>
              <a:defRPr/>
            </a:pPr>
            <a:endParaRPr kumimoji="0" lang="en-US" sz="1000" b="1" i="0" u="none" strike="noStrike" kern="1200" cap="none" spc="0" normalizeH="0" baseline="0" noProof="0" dirty="0">
              <a:ln>
                <a:noFill/>
              </a:ln>
              <a:solidFill>
                <a:srgbClr val="0070C0"/>
              </a:solidFill>
              <a:effectLst/>
              <a:highlight>
                <a:srgbClr val="FFFF00"/>
              </a:highlight>
              <a:uLnTx/>
              <a:uFillTx/>
              <a:latin typeface="Calibri" panose="020F0502020204030204"/>
              <a:ea typeface="+mn-ea"/>
              <a:cs typeface="+mn-cs"/>
            </a:endParaRPr>
          </a:p>
          <a:p>
            <a:pPr marL="342900" marR="0" lvl="0" indent="-342900">
              <a:spcBef>
                <a:spcPts val="0"/>
              </a:spcBef>
              <a:spcAft>
                <a:spcPts val="0"/>
              </a:spcAft>
              <a:buFont typeface="Arial" panose="020B0604020202020204" pitchFamily="34" charset="0"/>
              <a:buChar char="•"/>
              <a:tabLst>
                <a:tab pos="2286000" algn="l"/>
              </a:tabLst>
            </a:pPr>
            <a:r>
              <a:rPr lang="en-US" sz="2400" dirty="0">
                <a:effectLst/>
                <a:ea typeface="Times New Roman" panose="02020603050405020304" pitchFamily="18" charset="0"/>
              </a:rPr>
              <a:t>The proposed program builds upon an existing concentration in Medical/Clinical Psychology within the PhD in Psychology (CIP 42.0101) and therefore will not require any new resources to deliver. </a:t>
            </a:r>
          </a:p>
          <a:p>
            <a:pPr marL="342900" marR="0" lvl="0" indent="-342900">
              <a:spcBef>
                <a:spcPts val="0"/>
              </a:spcBef>
              <a:spcAft>
                <a:spcPts val="0"/>
              </a:spcAft>
              <a:buFont typeface="Arial" panose="020B0604020202020204" pitchFamily="34" charset="0"/>
              <a:buChar char="•"/>
              <a:tabLst>
                <a:tab pos="2286000" algn="l"/>
              </a:tabLst>
            </a:pPr>
            <a:endParaRPr lang="en-US" sz="2400" dirty="0">
              <a:effectLst/>
              <a:ea typeface="Times New Roman" panose="02020603050405020304" pitchFamily="18" charset="0"/>
            </a:endParaRPr>
          </a:p>
          <a:p>
            <a:pPr marL="342900" marR="0" lvl="0" indent="-342900">
              <a:spcBef>
                <a:spcPts val="0"/>
              </a:spcBef>
              <a:spcAft>
                <a:spcPts val="0"/>
              </a:spcAft>
              <a:buFont typeface="Arial" panose="020B0604020202020204" pitchFamily="34" charset="0"/>
              <a:buChar char="•"/>
              <a:tabLst>
                <a:tab pos="2286000" algn="l"/>
              </a:tabLst>
            </a:pPr>
            <a:r>
              <a:rPr lang="en-US" sz="2400" dirty="0">
                <a:effectLst/>
                <a:ea typeface="Times New Roman" panose="02020603050405020304" pitchFamily="18" charset="0"/>
              </a:rPr>
              <a:t>The existing concentration has produced 67 graduates over the past 10 years, with 100% of graduates continuing into clinical psychology careers.</a:t>
            </a:r>
          </a:p>
        </p:txBody>
      </p:sp>
      <p:pic>
        <p:nvPicPr>
          <p:cNvPr id="4" name="Picture 3">
            <a:extLst>
              <a:ext uri="{FF2B5EF4-FFF2-40B4-BE49-F238E27FC236}">
                <a16:creationId xmlns:a16="http://schemas.microsoft.com/office/drawing/2014/main" id="{D895E9C0-7F27-43E7-9303-B8DECEC0A349}"/>
              </a:ext>
            </a:extLst>
          </p:cNvPr>
          <p:cNvPicPr>
            <a:picLocks noChangeAspect="1"/>
          </p:cNvPicPr>
          <p:nvPr/>
        </p:nvPicPr>
        <p:blipFill rotWithShape="1">
          <a:blip r:embed="rId2"/>
          <a:srcRect l="32299" t="25744"/>
          <a:stretch/>
        </p:blipFill>
        <p:spPr>
          <a:xfrm>
            <a:off x="4613893" y="4336365"/>
            <a:ext cx="2964214" cy="1828800"/>
          </a:xfrm>
          <a:prstGeom prst="rect">
            <a:avLst/>
          </a:prstGeom>
          <a:effectLst>
            <a:outerShdw blurRad="63500" sx="102000" sy="102000" algn="ctr" rotWithShape="0">
              <a:prstClr val="black">
                <a:alpha val="40000"/>
              </a:prstClr>
            </a:outerShdw>
          </a:effectLst>
        </p:spPr>
      </p:pic>
      <p:pic>
        <p:nvPicPr>
          <p:cNvPr id="7" name="Picture 6">
            <a:extLst>
              <a:ext uri="{FF2B5EF4-FFF2-40B4-BE49-F238E27FC236}">
                <a16:creationId xmlns:a16="http://schemas.microsoft.com/office/drawing/2014/main" id="{9233B2FB-1799-4084-80DB-ABDA665DBE34}"/>
              </a:ext>
            </a:extLst>
          </p:cNvPr>
          <p:cNvPicPr>
            <a:picLocks noChangeAspect="1"/>
          </p:cNvPicPr>
          <p:nvPr/>
        </p:nvPicPr>
        <p:blipFill>
          <a:blip r:embed="rId3"/>
          <a:stretch>
            <a:fillRect/>
          </a:stretch>
        </p:blipFill>
        <p:spPr>
          <a:xfrm>
            <a:off x="9767740" y="-19869"/>
            <a:ext cx="1157926" cy="1065097"/>
          </a:xfrm>
          <a:prstGeom prst="rect">
            <a:avLst/>
          </a:prstGeom>
        </p:spPr>
      </p:pic>
      <p:sp>
        <p:nvSpPr>
          <p:cNvPr id="8" name="Slide Number Placeholder 1">
            <a:extLst>
              <a:ext uri="{FF2B5EF4-FFF2-40B4-BE49-F238E27FC236}">
                <a16:creationId xmlns:a16="http://schemas.microsoft.com/office/drawing/2014/main" id="{0D90A846-8AA1-436C-8497-81AD4C7356CF}"/>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124</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418290639"/>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77CEF5-2421-45F0-9684-896A134D6EFD}"/>
              </a:ext>
            </a:extLst>
          </p:cNvPr>
          <p:cNvSpPr txBox="1"/>
          <p:nvPr/>
        </p:nvSpPr>
        <p:spPr>
          <a:xfrm>
            <a:off x="1042352" y="1769145"/>
            <a:ext cx="10107296" cy="2446824"/>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4472C4"/>
                </a:solidFill>
                <a:effectLst/>
                <a:uLnTx/>
                <a:uFillTx/>
                <a:latin typeface="Calibri" panose="020F0502020204030204"/>
                <a:ea typeface="+mn-ea"/>
                <a:cs typeface="+mn-cs"/>
              </a:rPr>
              <a:t>Motion, Decision Item I-6f: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srgbClr val="0070C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600"/>
              </a:spcBef>
              <a:spcAft>
                <a:spcPts val="0"/>
              </a:spcAft>
              <a:buClrTx/>
              <a:buSzTx/>
              <a:buFontTx/>
              <a:buNone/>
              <a:tabLst>
                <a:tab pos="457200" algn="l"/>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That the Commission approve the University of Alabama at Birmingham’s proposal to offer a Doctor of Philosophy in Medical/Clinical Psychology.</a:t>
            </a:r>
          </a:p>
        </p:txBody>
      </p:sp>
      <p:sp>
        <p:nvSpPr>
          <p:cNvPr id="4" name="Slide Number Placeholder 1">
            <a:extLst>
              <a:ext uri="{FF2B5EF4-FFF2-40B4-BE49-F238E27FC236}">
                <a16:creationId xmlns:a16="http://schemas.microsoft.com/office/drawing/2014/main" id="{0B9450A0-569B-45E1-8542-00DF7D5E754A}"/>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125</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52710038"/>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4772" name="Rectangle 4"/>
          <p:cNvSpPr>
            <a:spLocks noChangeArrowheads="1"/>
          </p:cNvSpPr>
          <p:nvPr/>
        </p:nvSpPr>
        <p:spPr bwMode="auto">
          <a:xfrm>
            <a:off x="2286000" y="1981200"/>
            <a:ext cx="7924800" cy="1493520"/>
          </a:xfrm>
          <a:prstGeom prst="rect">
            <a:avLst/>
          </a:prstGeom>
          <a:noFill/>
          <a:ln w="9525">
            <a:noFill/>
            <a:miter lim="800000"/>
            <a:headEnd/>
            <a:tailEnd/>
          </a:ln>
          <a:effectLst/>
        </p:spPr>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600" b="0" i="0" u="none" strike="noStrike" kern="1200" cap="none" spc="0" normalizeH="0" baseline="0" noProof="0" dirty="0">
                <a:ln>
                  <a:noFill/>
                </a:ln>
                <a:solidFill>
                  <a:srgbClr val="FF0000"/>
                </a:solidFill>
                <a:effectLst/>
                <a:uLnTx/>
                <a:uFillTx/>
                <a:latin typeface="Calibri"/>
                <a:ea typeface="+mn-ea"/>
                <a:cs typeface="+mn-cs"/>
              </a:rPr>
              <a:t> </a:t>
            </a:r>
            <a:br>
              <a:rPr kumimoji="0" lang="en-US" sz="6600" b="0" i="0" u="none" strike="noStrike" kern="1200" cap="none" spc="0" normalizeH="0" baseline="0" noProof="0" dirty="0">
                <a:ln>
                  <a:noFill/>
                </a:ln>
                <a:solidFill>
                  <a:srgbClr val="FF0000"/>
                </a:solidFill>
                <a:effectLst/>
                <a:uLnTx/>
                <a:uFillTx/>
                <a:latin typeface="Calibri"/>
                <a:ea typeface="+mn-ea"/>
                <a:cs typeface="+mn-cs"/>
              </a:rPr>
            </a:br>
            <a:br>
              <a:rPr kumimoji="0" lang="en-US" sz="6600" b="0" i="0" u="none" strike="noStrike" kern="1200" cap="none" spc="0" normalizeH="0" baseline="0" noProof="0" dirty="0">
                <a:ln>
                  <a:noFill/>
                </a:ln>
                <a:solidFill>
                  <a:srgbClr val="FF0000"/>
                </a:solidFill>
                <a:effectLst/>
                <a:uLnTx/>
                <a:uFillTx/>
                <a:latin typeface="Calibri"/>
                <a:ea typeface="+mn-ea"/>
                <a:cs typeface="+mn-cs"/>
              </a:rPr>
            </a:br>
            <a:endParaRPr kumimoji="0" lang="en-US" sz="6600" b="0" i="0" u="none" strike="noStrike" kern="1200" cap="none" spc="0" normalizeH="0" baseline="0" noProof="0" dirty="0">
              <a:ln>
                <a:noFill/>
              </a:ln>
              <a:solidFill>
                <a:srgbClr val="FF0000"/>
              </a:solidFill>
              <a:effectLst/>
              <a:uLnTx/>
              <a:uFillTx/>
              <a:latin typeface="Calibri"/>
              <a:ea typeface="+mn-ea"/>
              <a:cs typeface="+mn-cs"/>
            </a:endParaRPr>
          </a:p>
        </p:txBody>
      </p:sp>
      <p:sp>
        <p:nvSpPr>
          <p:cNvPr id="6" name="TextBox 5"/>
          <p:cNvSpPr txBox="1"/>
          <p:nvPr/>
        </p:nvSpPr>
        <p:spPr>
          <a:xfrm>
            <a:off x="517225" y="189708"/>
            <a:ext cx="11404600" cy="392415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600"/>
              </a:spcBef>
              <a:spcAft>
                <a:spcPts val="0"/>
              </a:spcAft>
              <a:buClrTx/>
              <a:buSzTx/>
              <a:buFontTx/>
              <a:buNone/>
              <a:tabLst>
                <a:tab pos="457200" algn="l"/>
              </a:tabLst>
              <a:defRPr/>
            </a:pPr>
            <a:r>
              <a:rPr kumimoji="0" lang="en-US" sz="3800" b="1" i="0" u="none" strike="noStrike" kern="1200" cap="none" spc="0" normalizeH="0" baseline="0" noProof="0" dirty="0">
                <a:ln>
                  <a:noFill/>
                </a:ln>
                <a:solidFill>
                  <a:srgbClr val="4472C4"/>
                </a:solidFill>
                <a:effectLst/>
                <a:uLnTx/>
                <a:uFillTx/>
                <a:latin typeface="Calibri"/>
                <a:ea typeface="+mn-ea"/>
                <a:cs typeface="+mn-cs"/>
              </a:rPr>
              <a:t>University of Alabama at Birmingham</a:t>
            </a:r>
          </a:p>
          <a:p>
            <a:pPr marL="0" marR="0" lvl="0" indent="0" algn="l" defTabSz="457200" rtl="0" eaLnBrk="1" fontAlgn="auto" latinLnBrk="0" hangingPunct="1">
              <a:lnSpc>
                <a:spcPct val="100000"/>
              </a:lnSpc>
              <a:spcBef>
                <a:spcPts val="0"/>
              </a:spcBef>
              <a:spcAft>
                <a:spcPts val="0"/>
              </a:spcAft>
              <a:buClrTx/>
              <a:buSzTx/>
              <a:buFontTx/>
              <a:buNone/>
              <a:tabLst>
                <a:tab pos="457200" algn="l"/>
              </a:tabLst>
              <a:defRPr/>
            </a:pPr>
            <a:r>
              <a:rPr kumimoji="0" lang="en-US" sz="2600" b="1" i="0" u="none" strike="noStrike" kern="1200" cap="none" spc="0" normalizeH="0" baseline="0" noProof="0" dirty="0">
                <a:ln>
                  <a:noFill/>
                </a:ln>
                <a:solidFill>
                  <a:srgbClr val="4472C4"/>
                </a:solidFill>
                <a:effectLst/>
                <a:uLnTx/>
                <a:uFillTx/>
                <a:latin typeface="Calibri" panose="020F0502020204030204"/>
                <a:ea typeface="+mn-ea"/>
                <a:cs typeface="+mn-cs"/>
              </a:rPr>
              <a:t>6g. Master of Science in Medical/Clinical Psychology (CIP 42.2810) </a:t>
            </a:r>
          </a:p>
          <a:p>
            <a:pPr marL="0" marR="0" lvl="0" indent="0" algn="l" defTabSz="914400" rtl="0" eaLnBrk="1" fontAlgn="auto" latinLnBrk="0" hangingPunct="1">
              <a:lnSpc>
                <a:spcPct val="100000"/>
              </a:lnSpc>
              <a:spcBef>
                <a:spcPct val="20000"/>
              </a:spcBef>
              <a:spcAft>
                <a:spcPts val="600"/>
              </a:spcAft>
              <a:buClrTx/>
              <a:buSzTx/>
              <a:buFontTx/>
              <a:buNone/>
              <a:tabLst>
                <a:tab pos="457200" algn="l"/>
              </a:tabLst>
              <a:defRPr/>
            </a:pPr>
            <a:endParaRPr kumimoji="0" lang="en-US" sz="1000" b="1" i="0" u="none" strike="noStrike" kern="1200" cap="none" spc="0" normalizeH="0" baseline="0" noProof="0" dirty="0">
              <a:ln>
                <a:noFill/>
              </a:ln>
              <a:solidFill>
                <a:srgbClr val="0070C0"/>
              </a:solidFill>
              <a:effectLst/>
              <a:highlight>
                <a:srgbClr val="FFFF00"/>
              </a:highlight>
              <a:uLnTx/>
              <a:uFillTx/>
              <a:latin typeface="Calibri" panose="020F0502020204030204"/>
              <a:ea typeface="+mn-ea"/>
              <a:cs typeface="+mn-cs"/>
            </a:endParaRPr>
          </a:p>
          <a:p>
            <a:pPr marL="342900" marR="0" lvl="0" indent="-342900">
              <a:spcBef>
                <a:spcPts val="0"/>
              </a:spcBef>
              <a:spcAft>
                <a:spcPts val="0"/>
              </a:spcAft>
              <a:buFont typeface="Arial" panose="020B0604020202020204" pitchFamily="34" charset="0"/>
              <a:buChar char="•"/>
              <a:tabLst>
                <a:tab pos="2286000" algn="l"/>
              </a:tabLst>
            </a:pPr>
            <a:r>
              <a:rPr lang="en-US" sz="2400" dirty="0">
                <a:effectLst/>
                <a:ea typeface="Times New Roman" panose="02020603050405020304" pitchFamily="18" charset="0"/>
              </a:rPr>
              <a:t>The proposed program builds upon an existing concentration in Medical/Clinical Psychology within the MS in Psychology (CIP 42.0101) and therefore will not require any new resources to deliver. </a:t>
            </a:r>
          </a:p>
          <a:p>
            <a:pPr marL="342900" marR="0" lvl="0" indent="-342900">
              <a:spcBef>
                <a:spcPts val="0"/>
              </a:spcBef>
              <a:spcAft>
                <a:spcPts val="0"/>
              </a:spcAft>
              <a:buFont typeface="Arial" panose="020B0604020202020204" pitchFamily="34" charset="0"/>
              <a:buChar char="•"/>
              <a:tabLst>
                <a:tab pos="2286000" algn="l"/>
              </a:tabLst>
            </a:pPr>
            <a:endParaRPr lang="en-US" sz="2400" dirty="0">
              <a:effectLst/>
              <a:ea typeface="Times New Roman" panose="02020603050405020304" pitchFamily="18" charset="0"/>
            </a:endParaRPr>
          </a:p>
          <a:p>
            <a:pPr marL="342900" marR="0" lvl="0" indent="-342900">
              <a:spcBef>
                <a:spcPts val="0"/>
              </a:spcBef>
              <a:spcAft>
                <a:spcPts val="0"/>
              </a:spcAft>
              <a:buFont typeface="Arial" panose="020B0604020202020204" pitchFamily="34" charset="0"/>
              <a:buChar char="•"/>
              <a:tabLst>
                <a:tab pos="2286000" algn="l"/>
              </a:tabLst>
            </a:pPr>
            <a:r>
              <a:rPr lang="en-US" sz="2400" dirty="0">
                <a:effectLst/>
                <a:ea typeface="Times New Roman" panose="02020603050405020304" pitchFamily="18" charset="0"/>
              </a:rPr>
              <a:t>The proposed MS in Medical/Clinical Psychology is not a terminal degree, but rather it is designed to prepare students for subsequent pursuit of the PhD in Medical/Clinical Psychology.</a:t>
            </a:r>
          </a:p>
        </p:txBody>
      </p:sp>
      <p:pic>
        <p:nvPicPr>
          <p:cNvPr id="8" name="Picture 7">
            <a:extLst>
              <a:ext uri="{FF2B5EF4-FFF2-40B4-BE49-F238E27FC236}">
                <a16:creationId xmlns:a16="http://schemas.microsoft.com/office/drawing/2014/main" id="{8A871FBC-DD0B-471A-97D8-04A58C36C158}"/>
              </a:ext>
            </a:extLst>
          </p:cNvPr>
          <p:cNvPicPr>
            <a:picLocks noChangeAspect="1"/>
          </p:cNvPicPr>
          <p:nvPr/>
        </p:nvPicPr>
        <p:blipFill>
          <a:blip r:embed="rId2"/>
          <a:stretch>
            <a:fillRect/>
          </a:stretch>
        </p:blipFill>
        <p:spPr>
          <a:xfrm>
            <a:off x="9767740" y="-19869"/>
            <a:ext cx="1157926" cy="1065097"/>
          </a:xfrm>
          <a:prstGeom prst="rect">
            <a:avLst/>
          </a:prstGeom>
        </p:spPr>
      </p:pic>
      <p:pic>
        <p:nvPicPr>
          <p:cNvPr id="9" name="Picture 8">
            <a:extLst>
              <a:ext uri="{FF2B5EF4-FFF2-40B4-BE49-F238E27FC236}">
                <a16:creationId xmlns:a16="http://schemas.microsoft.com/office/drawing/2014/main" id="{F033AFDB-7ADA-430D-B0A9-13B56538417C}"/>
              </a:ext>
            </a:extLst>
          </p:cNvPr>
          <p:cNvPicPr>
            <a:picLocks noChangeAspect="1"/>
          </p:cNvPicPr>
          <p:nvPr/>
        </p:nvPicPr>
        <p:blipFill rotWithShape="1">
          <a:blip r:embed="rId3"/>
          <a:srcRect l="32299" t="25744"/>
          <a:stretch/>
        </p:blipFill>
        <p:spPr>
          <a:xfrm>
            <a:off x="4613893" y="4336365"/>
            <a:ext cx="2964214" cy="1828800"/>
          </a:xfrm>
          <a:prstGeom prst="rect">
            <a:avLst/>
          </a:prstGeom>
          <a:effectLst>
            <a:outerShdw blurRad="63500" sx="102000" sy="102000" algn="ctr" rotWithShape="0">
              <a:prstClr val="black">
                <a:alpha val="40000"/>
              </a:prstClr>
            </a:outerShdw>
          </a:effectLst>
        </p:spPr>
      </p:pic>
      <p:sp>
        <p:nvSpPr>
          <p:cNvPr id="7" name="Slide Number Placeholder 1">
            <a:extLst>
              <a:ext uri="{FF2B5EF4-FFF2-40B4-BE49-F238E27FC236}">
                <a16:creationId xmlns:a16="http://schemas.microsoft.com/office/drawing/2014/main" id="{45EC78B3-B649-490E-B5B8-D1DDE5A7B510}"/>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126</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623871493"/>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77CEF5-2421-45F0-9684-896A134D6EFD}"/>
              </a:ext>
            </a:extLst>
          </p:cNvPr>
          <p:cNvSpPr txBox="1"/>
          <p:nvPr/>
        </p:nvSpPr>
        <p:spPr>
          <a:xfrm>
            <a:off x="1042352" y="1769145"/>
            <a:ext cx="10107296" cy="2446824"/>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4472C4"/>
                </a:solidFill>
                <a:effectLst/>
                <a:uLnTx/>
                <a:uFillTx/>
                <a:latin typeface="Calibri" panose="020F0502020204030204"/>
                <a:ea typeface="+mn-ea"/>
                <a:cs typeface="+mn-cs"/>
              </a:rPr>
              <a:t>Motion, Decision Item I-6g: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srgbClr val="0070C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600"/>
              </a:spcBef>
              <a:spcAft>
                <a:spcPts val="0"/>
              </a:spcAft>
              <a:buClrTx/>
              <a:buSzTx/>
              <a:buFontTx/>
              <a:buNone/>
              <a:tabLst>
                <a:tab pos="457200" algn="l"/>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That the Commission approve the University of Alabama at Birmingham’s proposal to offer a Master of Science in Medical/Clinical Psychology.</a:t>
            </a:r>
          </a:p>
        </p:txBody>
      </p:sp>
      <p:sp>
        <p:nvSpPr>
          <p:cNvPr id="4" name="Slide Number Placeholder 1">
            <a:extLst>
              <a:ext uri="{FF2B5EF4-FFF2-40B4-BE49-F238E27FC236}">
                <a16:creationId xmlns:a16="http://schemas.microsoft.com/office/drawing/2014/main" id="{5697CA58-13DE-48EA-A7C1-FCD92AE7E389}"/>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127</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583278535"/>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4772" name="Rectangle 4"/>
          <p:cNvSpPr>
            <a:spLocks noChangeArrowheads="1"/>
          </p:cNvSpPr>
          <p:nvPr/>
        </p:nvSpPr>
        <p:spPr bwMode="auto">
          <a:xfrm>
            <a:off x="2286000" y="1981200"/>
            <a:ext cx="7924800" cy="1493520"/>
          </a:xfrm>
          <a:prstGeom prst="rect">
            <a:avLst/>
          </a:prstGeom>
          <a:noFill/>
          <a:ln w="9525">
            <a:noFill/>
            <a:miter lim="800000"/>
            <a:headEnd/>
            <a:tailEnd/>
          </a:ln>
          <a:effectLst/>
        </p:spPr>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600" b="0" i="0" u="none" strike="noStrike" kern="1200" cap="none" spc="0" normalizeH="0" baseline="0" noProof="0" dirty="0">
                <a:ln>
                  <a:noFill/>
                </a:ln>
                <a:solidFill>
                  <a:srgbClr val="FF0000"/>
                </a:solidFill>
                <a:effectLst/>
                <a:uLnTx/>
                <a:uFillTx/>
                <a:latin typeface="Calibri"/>
                <a:ea typeface="+mn-ea"/>
                <a:cs typeface="+mn-cs"/>
              </a:rPr>
              <a:t> </a:t>
            </a:r>
            <a:br>
              <a:rPr kumimoji="0" lang="en-US" sz="6600" b="0" i="0" u="none" strike="noStrike" kern="1200" cap="none" spc="0" normalizeH="0" baseline="0" noProof="0" dirty="0">
                <a:ln>
                  <a:noFill/>
                </a:ln>
                <a:solidFill>
                  <a:srgbClr val="FF0000"/>
                </a:solidFill>
                <a:effectLst/>
                <a:uLnTx/>
                <a:uFillTx/>
                <a:latin typeface="Calibri"/>
                <a:ea typeface="+mn-ea"/>
                <a:cs typeface="+mn-cs"/>
              </a:rPr>
            </a:br>
            <a:br>
              <a:rPr kumimoji="0" lang="en-US" sz="6600" b="0" i="0" u="none" strike="noStrike" kern="1200" cap="none" spc="0" normalizeH="0" baseline="0" noProof="0" dirty="0">
                <a:ln>
                  <a:noFill/>
                </a:ln>
                <a:solidFill>
                  <a:srgbClr val="FF0000"/>
                </a:solidFill>
                <a:effectLst/>
                <a:uLnTx/>
                <a:uFillTx/>
                <a:latin typeface="Calibri"/>
                <a:ea typeface="+mn-ea"/>
                <a:cs typeface="+mn-cs"/>
              </a:rPr>
            </a:br>
            <a:endParaRPr kumimoji="0" lang="en-US" sz="6600" b="0" i="0" u="none" strike="noStrike" kern="1200" cap="none" spc="0" normalizeH="0" baseline="0" noProof="0" dirty="0">
              <a:ln>
                <a:noFill/>
              </a:ln>
              <a:solidFill>
                <a:srgbClr val="FF0000"/>
              </a:solidFill>
              <a:effectLst/>
              <a:uLnTx/>
              <a:uFillTx/>
              <a:latin typeface="Calibri"/>
              <a:ea typeface="+mn-ea"/>
              <a:cs typeface="+mn-cs"/>
            </a:endParaRPr>
          </a:p>
        </p:txBody>
      </p:sp>
      <p:sp>
        <p:nvSpPr>
          <p:cNvPr id="6" name="TextBox 5"/>
          <p:cNvSpPr txBox="1"/>
          <p:nvPr/>
        </p:nvSpPr>
        <p:spPr>
          <a:xfrm>
            <a:off x="526850" y="189714"/>
            <a:ext cx="10635136" cy="392415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600"/>
              </a:spcBef>
              <a:spcAft>
                <a:spcPts val="0"/>
              </a:spcAft>
              <a:buClrTx/>
              <a:buSzTx/>
              <a:buFontTx/>
              <a:buNone/>
              <a:tabLst>
                <a:tab pos="457200" algn="l"/>
              </a:tabLst>
              <a:defRPr/>
            </a:pPr>
            <a:r>
              <a:rPr kumimoji="0" lang="en-US" sz="3800" b="1" i="0" u="none" strike="noStrike" kern="1200" cap="none" spc="0" normalizeH="0" baseline="0" noProof="0" dirty="0">
                <a:ln>
                  <a:noFill/>
                </a:ln>
                <a:solidFill>
                  <a:srgbClr val="4472C4"/>
                </a:solidFill>
                <a:effectLst/>
                <a:uLnTx/>
                <a:uFillTx/>
                <a:latin typeface="Calibri"/>
                <a:ea typeface="+mn-ea"/>
                <a:cs typeface="+mn-cs"/>
              </a:rPr>
              <a:t>University of Alabama at Birmingham</a:t>
            </a:r>
          </a:p>
          <a:p>
            <a:pPr marL="0" marR="0" lvl="0" indent="0" algn="l" defTabSz="457200" rtl="0" eaLnBrk="1" fontAlgn="auto" latinLnBrk="0" hangingPunct="1">
              <a:lnSpc>
                <a:spcPct val="100000"/>
              </a:lnSpc>
              <a:spcBef>
                <a:spcPts val="0"/>
              </a:spcBef>
              <a:spcAft>
                <a:spcPts val="0"/>
              </a:spcAft>
              <a:buClrTx/>
              <a:buSzTx/>
              <a:buFontTx/>
              <a:buNone/>
              <a:tabLst>
                <a:tab pos="457200" algn="l"/>
              </a:tabLst>
              <a:defRPr/>
            </a:pPr>
            <a:r>
              <a:rPr kumimoji="0" lang="en-US" sz="2600" b="1" i="0" u="none" strike="noStrike" kern="1200" cap="none" spc="0" normalizeH="0" baseline="0" noProof="0" dirty="0">
                <a:ln>
                  <a:noFill/>
                </a:ln>
                <a:solidFill>
                  <a:srgbClr val="4472C4"/>
                </a:solidFill>
                <a:effectLst/>
                <a:uLnTx/>
                <a:uFillTx/>
                <a:latin typeface="Calibri" panose="020F0502020204030204"/>
                <a:ea typeface="+mn-ea"/>
                <a:cs typeface="+mn-cs"/>
              </a:rPr>
              <a:t>6h. Bachelor of Arts in Human Rights (CIP 45.9999) </a:t>
            </a:r>
          </a:p>
          <a:p>
            <a:pPr marL="0" marR="0" lvl="0" indent="0" algn="l" defTabSz="914400" rtl="0" eaLnBrk="1" fontAlgn="auto" latinLnBrk="0" hangingPunct="1">
              <a:lnSpc>
                <a:spcPct val="100000"/>
              </a:lnSpc>
              <a:spcBef>
                <a:spcPct val="20000"/>
              </a:spcBef>
              <a:spcAft>
                <a:spcPts val="600"/>
              </a:spcAft>
              <a:buClrTx/>
              <a:buSzTx/>
              <a:buFontTx/>
              <a:buNone/>
              <a:tabLst>
                <a:tab pos="457200" algn="l"/>
              </a:tabLst>
              <a:defRPr/>
            </a:pPr>
            <a:endParaRPr kumimoji="0" lang="en-US" sz="1000" b="1" i="0" u="none" strike="noStrike" kern="1200" cap="none" spc="0" normalizeH="0" baseline="0" noProof="0" dirty="0">
              <a:ln>
                <a:noFill/>
              </a:ln>
              <a:solidFill>
                <a:srgbClr val="0070C0"/>
              </a:solidFill>
              <a:effectLst/>
              <a:highlight>
                <a:srgbClr val="FFFF00"/>
              </a:highlight>
              <a:uLnTx/>
              <a:uFillTx/>
              <a:latin typeface="Calibri" panose="020F0502020204030204"/>
              <a:ea typeface="+mn-ea"/>
              <a:cs typeface="+mn-cs"/>
            </a:endParaRPr>
          </a:p>
          <a:p>
            <a:pPr marL="342900" marR="0" lvl="0" indent="-342900">
              <a:spcBef>
                <a:spcPts val="0"/>
              </a:spcBef>
              <a:spcAft>
                <a:spcPts val="0"/>
              </a:spcAft>
              <a:buFont typeface="Arial" panose="020B0604020202020204" pitchFamily="34" charset="0"/>
              <a:buChar char="•"/>
              <a:tabLst>
                <a:tab pos="2286000" algn="l"/>
              </a:tabLst>
            </a:pPr>
            <a:r>
              <a:rPr lang="en-US" sz="2400" dirty="0">
                <a:effectLst/>
                <a:ea typeface="Times New Roman" panose="02020603050405020304" pitchFamily="18" charset="0"/>
              </a:rPr>
              <a:t>The proposed program is structured to use existing resources and coursework, with only three new courses to be developed. Additionally, the program will easily allow students to pursue a second major in another field.  </a:t>
            </a:r>
          </a:p>
          <a:p>
            <a:pPr marL="342900" marR="0" lvl="0" indent="-342900">
              <a:spcBef>
                <a:spcPts val="0"/>
              </a:spcBef>
              <a:spcAft>
                <a:spcPts val="0"/>
              </a:spcAft>
              <a:buFont typeface="Arial" panose="020B0604020202020204" pitchFamily="34" charset="0"/>
              <a:buChar char="•"/>
              <a:tabLst>
                <a:tab pos="2286000" algn="l"/>
              </a:tabLst>
            </a:pPr>
            <a:endParaRPr lang="en-US" sz="2400" dirty="0">
              <a:effectLst/>
              <a:ea typeface="Times New Roman" panose="02020603050405020304" pitchFamily="18" charset="0"/>
            </a:endParaRPr>
          </a:p>
          <a:p>
            <a:pPr marL="342900" marR="0" lvl="0" indent="-342900">
              <a:spcBef>
                <a:spcPts val="0"/>
              </a:spcBef>
              <a:spcAft>
                <a:spcPts val="0"/>
              </a:spcAft>
              <a:buFont typeface="Arial" panose="020B0604020202020204" pitchFamily="34" charset="0"/>
              <a:buChar char="•"/>
              <a:tabLst>
                <a:tab pos="2286000" algn="l"/>
              </a:tabLst>
            </a:pPr>
            <a:r>
              <a:rPr lang="en-US" sz="2400" dirty="0">
                <a:effectLst/>
                <a:ea typeface="Times New Roman" panose="02020603050405020304" pitchFamily="18" charset="0"/>
              </a:rPr>
              <a:t>The program is related to UAB’s Institute for Human Rights, as well as other human rights-related activities and programs, such as the MA in Anthropology of Peace and Human Rights and the Minor in Human Rights.</a:t>
            </a:r>
          </a:p>
        </p:txBody>
      </p:sp>
      <p:pic>
        <p:nvPicPr>
          <p:cNvPr id="7" name="Picture 6">
            <a:extLst>
              <a:ext uri="{FF2B5EF4-FFF2-40B4-BE49-F238E27FC236}">
                <a16:creationId xmlns:a16="http://schemas.microsoft.com/office/drawing/2014/main" id="{91E1C26F-5EFC-482F-B84B-3E85F72D84DC}"/>
              </a:ext>
            </a:extLst>
          </p:cNvPr>
          <p:cNvPicPr>
            <a:picLocks noChangeAspect="1"/>
          </p:cNvPicPr>
          <p:nvPr/>
        </p:nvPicPr>
        <p:blipFill>
          <a:blip r:embed="rId2"/>
          <a:stretch>
            <a:fillRect/>
          </a:stretch>
        </p:blipFill>
        <p:spPr>
          <a:xfrm>
            <a:off x="9767740" y="-19869"/>
            <a:ext cx="1157926" cy="1065097"/>
          </a:xfrm>
          <a:prstGeom prst="rect">
            <a:avLst/>
          </a:prstGeom>
        </p:spPr>
      </p:pic>
      <p:pic>
        <p:nvPicPr>
          <p:cNvPr id="8" name="Picture 7">
            <a:extLst>
              <a:ext uri="{FF2B5EF4-FFF2-40B4-BE49-F238E27FC236}">
                <a16:creationId xmlns:a16="http://schemas.microsoft.com/office/drawing/2014/main" id="{B86F6D7F-9D98-465E-8AA9-866F876BC7D8}"/>
              </a:ext>
            </a:extLst>
          </p:cNvPr>
          <p:cNvPicPr>
            <a:picLocks noChangeAspect="1"/>
          </p:cNvPicPr>
          <p:nvPr/>
        </p:nvPicPr>
        <p:blipFill>
          <a:blip r:embed="rId3"/>
          <a:stretch>
            <a:fillRect/>
          </a:stretch>
        </p:blipFill>
        <p:spPr>
          <a:xfrm>
            <a:off x="7435906" y="4024059"/>
            <a:ext cx="3726080" cy="2689788"/>
          </a:xfrm>
          <a:prstGeom prst="rect">
            <a:avLst/>
          </a:prstGeom>
        </p:spPr>
      </p:pic>
      <p:sp>
        <p:nvSpPr>
          <p:cNvPr id="9" name="Slide Number Placeholder 1">
            <a:extLst>
              <a:ext uri="{FF2B5EF4-FFF2-40B4-BE49-F238E27FC236}">
                <a16:creationId xmlns:a16="http://schemas.microsoft.com/office/drawing/2014/main" id="{8A2FAA99-7D3A-4229-895D-E5EE1D2D230F}"/>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128</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334632324"/>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77CEF5-2421-45F0-9684-896A134D6EFD}"/>
              </a:ext>
            </a:extLst>
          </p:cNvPr>
          <p:cNvSpPr txBox="1"/>
          <p:nvPr/>
        </p:nvSpPr>
        <p:spPr>
          <a:xfrm>
            <a:off x="1042352" y="1769145"/>
            <a:ext cx="10107296" cy="201593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4472C4"/>
                </a:solidFill>
                <a:effectLst/>
                <a:uLnTx/>
                <a:uFillTx/>
                <a:latin typeface="Calibri" panose="020F0502020204030204"/>
                <a:ea typeface="+mn-ea"/>
                <a:cs typeface="+mn-cs"/>
              </a:rPr>
              <a:t>Motion, Decision Item I-6h: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srgbClr val="0070C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600"/>
              </a:spcBef>
              <a:spcAft>
                <a:spcPts val="0"/>
              </a:spcAft>
              <a:buClrTx/>
              <a:buSzTx/>
              <a:buFontTx/>
              <a:buNone/>
              <a:tabLst>
                <a:tab pos="457200" algn="l"/>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That the Commission approve the University of Alabama at Birmingham’s proposal to offer a Bachelor of Arts in Human Rights.</a:t>
            </a:r>
          </a:p>
        </p:txBody>
      </p:sp>
      <p:sp>
        <p:nvSpPr>
          <p:cNvPr id="4" name="Slide Number Placeholder 1">
            <a:extLst>
              <a:ext uri="{FF2B5EF4-FFF2-40B4-BE49-F238E27FC236}">
                <a16:creationId xmlns:a16="http://schemas.microsoft.com/office/drawing/2014/main" id="{D7160A78-EB22-4E91-82A6-DEB54F4E2213}"/>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129</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891688514"/>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4772" name="Rectangle 4"/>
          <p:cNvSpPr>
            <a:spLocks noChangeArrowheads="1"/>
          </p:cNvSpPr>
          <p:nvPr/>
        </p:nvSpPr>
        <p:spPr bwMode="auto">
          <a:xfrm>
            <a:off x="2286000" y="1981200"/>
            <a:ext cx="7924800" cy="1493520"/>
          </a:xfrm>
          <a:prstGeom prst="rect">
            <a:avLst/>
          </a:prstGeom>
          <a:noFill/>
          <a:ln w="9525">
            <a:noFill/>
            <a:miter lim="800000"/>
            <a:headEnd/>
            <a:tailEnd/>
          </a:ln>
          <a:effectLst/>
        </p:spPr>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600" b="0" i="0" u="none" strike="noStrike" kern="1200" cap="none" spc="0" normalizeH="0" baseline="0" noProof="0" dirty="0">
                <a:ln>
                  <a:noFill/>
                </a:ln>
                <a:solidFill>
                  <a:srgbClr val="FF0000"/>
                </a:solidFill>
                <a:effectLst/>
                <a:uLnTx/>
                <a:uFillTx/>
                <a:latin typeface="Calibri"/>
                <a:ea typeface="+mn-ea"/>
                <a:cs typeface="+mn-cs"/>
              </a:rPr>
              <a:t> </a:t>
            </a:r>
            <a:br>
              <a:rPr kumimoji="0" lang="en-US" sz="6600" b="0" i="0" u="none" strike="noStrike" kern="1200" cap="none" spc="0" normalizeH="0" baseline="0" noProof="0" dirty="0">
                <a:ln>
                  <a:noFill/>
                </a:ln>
                <a:solidFill>
                  <a:srgbClr val="FF0000"/>
                </a:solidFill>
                <a:effectLst/>
                <a:uLnTx/>
                <a:uFillTx/>
                <a:latin typeface="Calibri"/>
                <a:ea typeface="+mn-ea"/>
                <a:cs typeface="+mn-cs"/>
              </a:rPr>
            </a:br>
            <a:br>
              <a:rPr kumimoji="0" lang="en-US" sz="6600" b="0" i="0" u="none" strike="noStrike" kern="1200" cap="none" spc="0" normalizeH="0" baseline="0" noProof="0" dirty="0">
                <a:ln>
                  <a:noFill/>
                </a:ln>
                <a:solidFill>
                  <a:srgbClr val="FF0000"/>
                </a:solidFill>
                <a:effectLst/>
                <a:uLnTx/>
                <a:uFillTx/>
                <a:latin typeface="Calibri"/>
                <a:ea typeface="+mn-ea"/>
                <a:cs typeface="+mn-cs"/>
              </a:rPr>
            </a:br>
            <a:endParaRPr kumimoji="0" lang="en-US" sz="6600" b="0" i="0" u="none" strike="noStrike" kern="1200" cap="none" spc="0" normalizeH="0" baseline="0" noProof="0" dirty="0">
              <a:ln>
                <a:noFill/>
              </a:ln>
              <a:solidFill>
                <a:srgbClr val="FF0000"/>
              </a:solidFill>
              <a:effectLst/>
              <a:uLnTx/>
              <a:uFillTx/>
              <a:latin typeface="Calibri"/>
              <a:ea typeface="+mn-ea"/>
              <a:cs typeface="+mn-cs"/>
            </a:endParaRPr>
          </a:p>
        </p:txBody>
      </p:sp>
      <p:sp>
        <p:nvSpPr>
          <p:cNvPr id="6" name="TextBox 5"/>
          <p:cNvSpPr txBox="1"/>
          <p:nvPr/>
        </p:nvSpPr>
        <p:spPr>
          <a:xfrm>
            <a:off x="499247" y="184437"/>
            <a:ext cx="11404600" cy="35855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600"/>
              </a:spcBef>
              <a:spcAft>
                <a:spcPts val="0"/>
              </a:spcAft>
              <a:buClrTx/>
              <a:buSzTx/>
              <a:buFontTx/>
              <a:buNone/>
              <a:tabLst>
                <a:tab pos="457200" algn="l"/>
              </a:tabLst>
              <a:defRPr/>
            </a:pPr>
            <a:r>
              <a:rPr kumimoji="0" lang="en-US" sz="3800" b="1" i="0" u="none" strike="noStrike" kern="1200" cap="none" spc="0" normalizeH="0" baseline="0" noProof="0" dirty="0">
                <a:ln>
                  <a:noFill/>
                </a:ln>
                <a:solidFill>
                  <a:srgbClr val="4472C4"/>
                </a:solidFill>
                <a:effectLst/>
                <a:uLnTx/>
                <a:uFillTx/>
                <a:latin typeface="Calibri"/>
                <a:ea typeface="+mn-ea"/>
                <a:cs typeface="+mn-cs"/>
              </a:rPr>
              <a:t>University of West Alabama</a:t>
            </a:r>
          </a:p>
          <a:p>
            <a:pPr marL="0" marR="0" lvl="0" indent="0" algn="l" defTabSz="457200" rtl="0" eaLnBrk="1" fontAlgn="auto" latinLnBrk="0" hangingPunct="1">
              <a:lnSpc>
                <a:spcPct val="100000"/>
              </a:lnSpc>
              <a:spcBef>
                <a:spcPts val="0"/>
              </a:spcBef>
              <a:spcAft>
                <a:spcPts val="0"/>
              </a:spcAft>
              <a:buClrTx/>
              <a:buSzTx/>
              <a:buFontTx/>
              <a:buNone/>
              <a:tabLst>
                <a:tab pos="457200" algn="l"/>
              </a:tabLst>
              <a:defRPr/>
            </a:pPr>
            <a:r>
              <a:rPr lang="en-US" sz="2600" b="1" dirty="0">
                <a:solidFill>
                  <a:srgbClr val="4472C4"/>
                </a:solidFill>
                <a:latin typeface="Calibri" panose="020F0502020204030204"/>
              </a:rPr>
              <a:t>7</a:t>
            </a:r>
            <a:r>
              <a:rPr kumimoji="0" lang="en-US" sz="2600" b="1" i="0" u="none" strike="noStrike" kern="1200" cap="none" spc="0" normalizeH="0" baseline="0" noProof="0" dirty="0">
                <a:ln>
                  <a:noFill/>
                </a:ln>
                <a:solidFill>
                  <a:srgbClr val="4472C4"/>
                </a:solidFill>
                <a:effectLst/>
                <a:uLnTx/>
                <a:uFillTx/>
                <a:latin typeface="Calibri" panose="020F0502020204030204"/>
                <a:ea typeface="+mn-ea"/>
                <a:cs typeface="+mn-cs"/>
              </a:rPr>
              <a:t>. Bachelor of Arts in Politics and Justice (CIP 45.1001) </a:t>
            </a:r>
          </a:p>
          <a:p>
            <a:pPr marL="0" marR="0" lvl="0" indent="0" algn="l" defTabSz="914400" rtl="0" eaLnBrk="1" fontAlgn="auto" latinLnBrk="0" hangingPunct="1">
              <a:lnSpc>
                <a:spcPct val="100000"/>
              </a:lnSpc>
              <a:spcBef>
                <a:spcPts val="0"/>
              </a:spcBef>
              <a:spcAft>
                <a:spcPts val="0"/>
              </a:spcAft>
              <a:buClrTx/>
              <a:buSzTx/>
              <a:buFontTx/>
              <a:buNone/>
              <a:tabLst>
                <a:tab pos="457200" algn="l"/>
              </a:tabLst>
              <a:defRPr/>
            </a:pPr>
            <a:endParaRPr kumimoji="0" lang="en-US" sz="800" b="1" i="0" u="none" strike="noStrike" kern="1200" cap="none" spc="0" normalizeH="0" baseline="0" noProof="0" dirty="0">
              <a:ln>
                <a:noFill/>
              </a:ln>
              <a:solidFill>
                <a:srgbClr val="4472C4"/>
              </a:solidFill>
              <a:effectLst/>
              <a:highlight>
                <a:srgbClr val="FFFF00"/>
              </a:highlight>
              <a:uLnTx/>
              <a:uFillTx/>
              <a:latin typeface="Calibri" panose="020F0502020204030204"/>
              <a:ea typeface="+mn-ea"/>
              <a:cs typeface="+mn-cs"/>
            </a:endParaRPr>
          </a:p>
          <a:p>
            <a:pPr marL="0" marR="0" lvl="0" indent="0" algn="l" defTabSz="914400" rtl="0" eaLnBrk="1" fontAlgn="auto" latinLnBrk="0" hangingPunct="1">
              <a:lnSpc>
                <a:spcPct val="100000"/>
              </a:lnSpc>
              <a:spcBef>
                <a:spcPct val="20000"/>
              </a:spcBef>
              <a:spcAft>
                <a:spcPts val="600"/>
              </a:spcAft>
              <a:buClrTx/>
              <a:buSzTx/>
              <a:buFontTx/>
              <a:buNone/>
              <a:tabLst>
                <a:tab pos="457200" algn="l"/>
              </a:tabLst>
              <a:defRPr/>
            </a:pPr>
            <a:endParaRPr kumimoji="0" lang="en-US" sz="500" b="1" i="0" u="none" strike="noStrike" kern="1200" cap="none" spc="0" normalizeH="0" baseline="0" noProof="0" dirty="0">
              <a:ln>
                <a:noFill/>
              </a:ln>
              <a:solidFill>
                <a:srgbClr val="0070C0"/>
              </a:solidFill>
              <a:effectLst/>
              <a:highlight>
                <a:srgbClr val="FFFF00"/>
              </a:highlight>
              <a:uLnTx/>
              <a:uFillTx/>
              <a:latin typeface="Calibri" panose="020F0502020204030204"/>
              <a:ea typeface="+mn-ea"/>
              <a:cs typeface="+mn-cs"/>
            </a:endParaRPr>
          </a:p>
          <a:p>
            <a:pPr marL="457200" marR="0" lvl="0" indent="-457200">
              <a:spcBef>
                <a:spcPts val="0"/>
              </a:spcBef>
              <a:spcAft>
                <a:spcPts val="0"/>
              </a:spcAft>
              <a:buFont typeface="Arial" panose="020B0604020202020204" pitchFamily="34" charset="0"/>
              <a:buChar char="•"/>
            </a:pPr>
            <a:r>
              <a:rPr lang="en-US" sz="2400" dirty="0">
                <a:effectLst/>
                <a:ea typeface="Times New Roman" panose="02020603050405020304" pitchFamily="18" charset="0"/>
              </a:rPr>
              <a:t>The proposed BA in Politics and Justice will build on existing expertise within UWA’s College of Liberal Arts with minimal additional resources to implement.  </a:t>
            </a:r>
          </a:p>
          <a:p>
            <a:pPr marL="457200" marR="0" lvl="0" indent="-457200">
              <a:spcBef>
                <a:spcPts val="0"/>
              </a:spcBef>
              <a:spcAft>
                <a:spcPts val="0"/>
              </a:spcAft>
              <a:buFont typeface="Arial" panose="020B0604020202020204" pitchFamily="34" charset="0"/>
              <a:buChar char="•"/>
            </a:pPr>
            <a:endParaRPr lang="en-US" sz="2400" dirty="0">
              <a:effectLst/>
              <a:ea typeface="Times New Roman" panose="02020603050405020304" pitchFamily="18" charset="0"/>
            </a:endParaRPr>
          </a:p>
          <a:p>
            <a:pPr marL="457200" marR="0" lvl="0" indent="-457200">
              <a:spcBef>
                <a:spcPts val="0"/>
              </a:spcBef>
              <a:spcAft>
                <a:spcPts val="0"/>
              </a:spcAft>
              <a:buFont typeface="Arial" panose="020B0604020202020204" pitchFamily="34" charset="0"/>
              <a:buChar char="•"/>
            </a:pPr>
            <a:r>
              <a:rPr lang="en-US" sz="2400" dirty="0">
                <a:effectLst/>
                <a:ea typeface="Times New Roman" panose="02020603050405020304" pitchFamily="18" charset="0"/>
              </a:rPr>
              <a:t>The program will prepare graduates for careers as Paralegals and Legal Assistants; Court, Municipal, and License Clerks; and Public Relations Specialists, all of which included on the Statewide In-Demand Occupations List</a:t>
            </a:r>
            <a:r>
              <a:rPr lang="en-US" sz="2400" dirty="0"/>
              <a:t>.</a:t>
            </a:r>
          </a:p>
        </p:txBody>
      </p:sp>
      <p:pic>
        <p:nvPicPr>
          <p:cNvPr id="2" name="Picture 1">
            <a:extLst>
              <a:ext uri="{FF2B5EF4-FFF2-40B4-BE49-F238E27FC236}">
                <a16:creationId xmlns:a16="http://schemas.microsoft.com/office/drawing/2014/main" id="{C7A11636-6B1B-44A4-99E8-8443C5859839}"/>
              </a:ext>
            </a:extLst>
          </p:cNvPr>
          <p:cNvPicPr>
            <a:picLocks noChangeAspect="1"/>
          </p:cNvPicPr>
          <p:nvPr/>
        </p:nvPicPr>
        <p:blipFill>
          <a:blip r:embed="rId2"/>
          <a:stretch>
            <a:fillRect/>
          </a:stretch>
        </p:blipFill>
        <p:spPr>
          <a:xfrm>
            <a:off x="4373906" y="4103970"/>
            <a:ext cx="3444189" cy="2286000"/>
          </a:xfrm>
          <a:prstGeom prst="rect">
            <a:avLst/>
          </a:prstGeom>
          <a:effectLst>
            <a:outerShdw blurRad="63500" sx="102000" sy="102000" algn="ctr" rotWithShape="0">
              <a:prstClr val="black">
                <a:alpha val="40000"/>
              </a:prstClr>
            </a:outerShdw>
          </a:effectLst>
        </p:spPr>
      </p:pic>
      <p:sp>
        <p:nvSpPr>
          <p:cNvPr id="7" name="Slide Number Placeholder 1">
            <a:extLst>
              <a:ext uri="{FF2B5EF4-FFF2-40B4-BE49-F238E27FC236}">
                <a16:creationId xmlns:a16="http://schemas.microsoft.com/office/drawing/2014/main" id="{7896A786-9767-466C-833E-67E3E99AAB29}"/>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130</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pic>
        <p:nvPicPr>
          <p:cNvPr id="8" name="Picture 7">
            <a:extLst>
              <a:ext uri="{FF2B5EF4-FFF2-40B4-BE49-F238E27FC236}">
                <a16:creationId xmlns:a16="http://schemas.microsoft.com/office/drawing/2014/main" id="{42A21300-6510-4499-964E-EC2B81C3998C}"/>
              </a:ext>
            </a:extLst>
          </p:cNvPr>
          <p:cNvPicPr>
            <a:picLocks noChangeAspect="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049103" y="184437"/>
            <a:ext cx="1257999" cy="1005840"/>
          </a:xfrm>
          <a:prstGeom prst="rect">
            <a:avLst/>
          </a:prstGeom>
          <a:noFill/>
        </p:spPr>
      </p:pic>
    </p:spTree>
    <p:extLst>
      <p:ext uri="{BB962C8B-B14F-4D97-AF65-F5344CB8AC3E}">
        <p14:creationId xmlns:p14="http://schemas.microsoft.com/office/powerpoint/2010/main" val="3836314234"/>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B0ACD13-977A-44F6-9393-C9E32D693976}"/>
              </a:ext>
            </a:extLst>
          </p:cNvPr>
          <p:cNvSpPr txBox="1"/>
          <p:nvPr/>
        </p:nvSpPr>
        <p:spPr>
          <a:xfrm>
            <a:off x="1042352" y="1769146"/>
            <a:ext cx="10107296" cy="201593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4472C4"/>
                </a:solidFill>
                <a:effectLst/>
                <a:uLnTx/>
                <a:uFillTx/>
                <a:latin typeface="Calibri" panose="020F0502020204030204"/>
                <a:ea typeface="+mn-ea"/>
                <a:cs typeface="+mn-cs"/>
              </a:rPr>
              <a:t>Motion, Decision Item I-7: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srgbClr val="0070C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600"/>
              </a:spcBef>
              <a:spcAft>
                <a:spcPts val="0"/>
              </a:spcAft>
              <a:buClrTx/>
              <a:buSzTx/>
              <a:buFontTx/>
              <a:buNone/>
              <a:tabLst>
                <a:tab pos="457200" algn="l"/>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That the Commission approve the University of West Alabama’s proposal to offer a Bachelor of Arts in Politics and Justice.</a:t>
            </a:r>
          </a:p>
        </p:txBody>
      </p:sp>
      <p:sp>
        <p:nvSpPr>
          <p:cNvPr id="4" name="Slide Number Placeholder 1">
            <a:extLst>
              <a:ext uri="{FF2B5EF4-FFF2-40B4-BE49-F238E27FC236}">
                <a16:creationId xmlns:a16="http://schemas.microsoft.com/office/drawing/2014/main" id="{EF74D237-E998-4A01-B375-861026FCCFF5}"/>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131</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545398431"/>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E2A432B-12CA-42DD-A50A-F36D1B8594E2}"/>
              </a:ext>
            </a:extLst>
          </p:cNvPr>
          <p:cNvPicPr>
            <a:picLocks noChangeAspect="1"/>
          </p:cNvPicPr>
          <p:nvPr/>
        </p:nvPicPr>
        <p:blipFill>
          <a:blip r:embed="rId3"/>
          <a:stretch>
            <a:fillRect/>
          </a:stretch>
        </p:blipFill>
        <p:spPr>
          <a:xfrm>
            <a:off x="10451328" y="111084"/>
            <a:ext cx="1313669" cy="1313669"/>
          </a:xfrm>
          <a:prstGeom prst="rect">
            <a:avLst/>
          </a:prstGeom>
        </p:spPr>
      </p:pic>
      <p:sp>
        <p:nvSpPr>
          <p:cNvPr id="544772" name="Rectangle 4"/>
          <p:cNvSpPr>
            <a:spLocks noChangeArrowheads="1"/>
          </p:cNvSpPr>
          <p:nvPr/>
        </p:nvSpPr>
        <p:spPr bwMode="auto">
          <a:xfrm>
            <a:off x="3238500" y="2343150"/>
            <a:ext cx="5943600" cy="1120140"/>
          </a:xfrm>
          <a:prstGeom prst="rect">
            <a:avLst/>
          </a:prstGeom>
          <a:noFill/>
          <a:ln w="9525">
            <a:noFill/>
            <a:miter lim="800000"/>
            <a:headEnd/>
            <a:tailEnd/>
          </a:ln>
          <a:effectLst/>
        </p:spPr>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4950" b="0" i="0" u="none" strike="noStrike" kern="1200" cap="none" spc="0" normalizeH="0" baseline="0" noProof="0" dirty="0">
                <a:ln>
                  <a:noFill/>
                </a:ln>
                <a:solidFill>
                  <a:srgbClr val="FF0000"/>
                </a:solidFill>
                <a:effectLst/>
                <a:uLnTx/>
                <a:uFillTx/>
                <a:latin typeface="Calibri"/>
                <a:ea typeface="+mn-ea"/>
                <a:cs typeface="+mn-cs"/>
              </a:rPr>
              <a:t> </a:t>
            </a:r>
            <a:br>
              <a:rPr kumimoji="0" lang="en-US" sz="4950" b="0" i="0" u="none" strike="noStrike" kern="1200" cap="none" spc="0" normalizeH="0" baseline="0" noProof="0" dirty="0">
                <a:ln>
                  <a:noFill/>
                </a:ln>
                <a:solidFill>
                  <a:srgbClr val="FF0000"/>
                </a:solidFill>
                <a:effectLst/>
                <a:uLnTx/>
                <a:uFillTx/>
                <a:latin typeface="Calibri"/>
                <a:ea typeface="+mn-ea"/>
                <a:cs typeface="+mn-cs"/>
              </a:rPr>
            </a:br>
            <a:br>
              <a:rPr kumimoji="0" lang="en-US" sz="4950" b="0" i="0" u="none" strike="noStrike" kern="1200" cap="none" spc="0" normalizeH="0" baseline="0" noProof="0" dirty="0">
                <a:ln>
                  <a:noFill/>
                </a:ln>
                <a:solidFill>
                  <a:srgbClr val="FF0000"/>
                </a:solidFill>
                <a:effectLst/>
                <a:uLnTx/>
                <a:uFillTx/>
                <a:latin typeface="Calibri"/>
                <a:ea typeface="+mn-ea"/>
                <a:cs typeface="+mn-cs"/>
              </a:rPr>
            </a:br>
            <a:endParaRPr kumimoji="0" lang="en-US" sz="4950" b="0" i="0" u="none" strike="noStrike" kern="1200" cap="none" spc="0" normalizeH="0" baseline="0" noProof="0" dirty="0">
              <a:ln>
                <a:noFill/>
              </a:ln>
              <a:solidFill>
                <a:srgbClr val="FF0000"/>
              </a:solidFill>
              <a:effectLst/>
              <a:uLnTx/>
              <a:uFillTx/>
              <a:latin typeface="Calibri"/>
              <a:ea typeface="+mn-ea"/>
              <a:cs typeface="+mn-cs"/>
            </a:endParaRPr>
          </a:p>
        </p:txBody>
      </p:sp>
      <p:sp>
        <p:nvSpPr>
          <p:cNvPr id="5" name="TextBox 4"/>
          <p:cNvSpPr txBox="1"/>
          <p:nvPr/>
        </p:nvSpPr>
        <p:spPr>
          <a:xfrm>
            <a:off x="785326" y="1123434"/>
            <a:ext cx="10849947" cy="5364738"/>
          </a:xfrm>
          <a:prstGeom prst="rect">
            <a:avLst/>
          </a:prstGeom>
          <a:noFill/>
        </p:spPr>
        <p:txBody>
          <a:bodyPr wrap="square" rtlCol="0">
            <a:spAutoFit/>
          </a:bodyPr>
          <a:lstStyle/>
          <a:p>
            <a:pPr marL="457200" indent="-457200" defTabSz="685800">
              <a:lnSpc>
                <a:spcPct val="150000"/>
              </a:lnSpc>
              <a:spcAft>
                <a:spcPts val="1000"/>
              </a:spcAft>
              <a:buFont typeface="+mj-lt"/>
              <a:buAutoNum type="arabicPeriod"/>
              <a:defRPr/>
            </a:pPr>
            <a:r>
              <a:rPr lang="en-US" sz="2400" dirty="0">
                <a:solidFill>
                  <a:prstClr val="black"/>
                </a:solidFill>
              </a:rPr>
              <a:t>Implementation of Non-Degree Programs at Senior Institutions</a:t>
            </a:r>
          </a:p>
          <a:p>
            <a:pPr marL="457200" indent="-457200" defTabSz="685800">
              <a:lnSpc>
                <a:spcPct val="150000"/>
              </a:lnSpc>
              <a:spcAft>
                <a:spcPts val="1000"/>
              </a:spcAft>
              <a:buFont typeface="+mj-lt"/>
              <a:buAutoNum type="arabicPeriod"/>
              <a:defRPr/>
            </a:pPr>
            <a:r>
              <a:rPr lang="en-US" sz="2400" dirty="0">
                <a:solidFill>
                  <a:prstClr val="black"/>
                </a:solidFill>
              </a:rPr>
              <a:t>Implementation of New Short Certificate Programs (Less than 30 Semester Hours)</a:t>
            </a:r>
          </a:p>
          <a:p>
            <a:pPr marL="457200" indent="-457200" defTabSz="685800">
              <a:lnSpc>
                <a:spcPct val="150000"/>
              </a:lnSpc>
              <a:spcAft>
                <a:spcPts val="1000"/>
              </a:spcAft>
              <a:buFont typeface="+mj-lt"/>
              <a:buAutoNum type="arabicPeriod"/>
              <a:defRPr/>
            </a:pPr>
            <a:r>
              <a:rPr lang="en-US" sz="2400" dirty="0">
                <a:solidFill>
                  <a:prstClr val="black"/>
                </a:solidFill>
              </a:rPr>
              <a:t>Changes to the Academic Program Inventory</a:t>
            </a:r>
          </a:p>
          <a:p>
            <a:pPr marL="457200" indent="-457200" defTabSz="685800">
              <a:lnSpc>
                <a:spcPct val="150000"/>
              </a:lnSpc>
              <a:spcAft>
                <a:spcPts val="1000"/>
              </a:spcAft>
              <a:buFont typeface="+mj-lt"/>
              <a:buAutoNum type="arabicPeriod"/>
              <a:defRPr/>
            </a:pPr>
            <a:r>
              <a:rPr lang="en-US" sz="2400" dirty="0">
                <a:solidFill>
                  <a:prstClr val="black"/>
                </a:solidFill>
              </a:rPr>
              <a:t>Updates to Academic Units</a:t>
            </a:r>
          </a:p>
          <a:p>
            <a:pPr marL="457200" indent="-457200" defTabSz="685800">
              <a:lnSpc>
                <a:spcPct val="150000"/>
              </a:lnSpc>
              <a:spcAft>
                <a:spcPts val="1000"/>
              </a:spcAft>
              <a:buFont typeface="+mj-lt"/>
              <a:buAutoNum type="arabicPeriod"/>
              <a:defRPr/>
            </a:pPr>
            <a:r>
              <a:rPr lang="en-US" sz="2400" dirty="0">
                <a:solidFill>
                  <a:prstClr val="black"/>
                </a:solidFill>
              </a:rPr>
              <a:t>Extensions/Alterations to Existing Programs of Instruction</a:t>
            </a:r>
          </a:p>
          <a:p>
            <a:pPr marL="457200" indent="-457200" defTabSz="685800">
              <a:lnSpc>
                <a:spcPct val="150000"/>
              </a:lnSpc>
              <a:spcAft>
                <a:spcPts val="1000"/>
              </a:spcAft>
              <a:buFont typeface="+mj-lt"/>
              <a:buAutoNum type="arabicPeriod"/>
              <a:defRPr/>
            </a:pPr>
            <a:r>
              <a:rPr lang="en-US" sz="2400" dirty="0">
                <a:solidFill>
                  <a:prstClr val="black"/>
                </a:solidFill>
              </a:rPr>
              <a:t>Implementation of Distance Education Programs</a:t>
            </a:r>
          </a:p>
          <a:p>
            <a:pPr marL="457200" indent="-457200" defTabSz="685800">
              <a:lnSpc>
                <a:spcPct val="150000"/>
              </a:lnSpc>
              <a:spcAft>
                <a:spcPts val="1000"/>
              </a:spcAft>
              <a:buFont typeface="+mj-lt"/>
              <a:buAutoNum type="arabicPeriod"/>
              <a:defRPr/>
            </a:pPr>
            <a:r>
              <a:rPr lang="en-US" sz="2400" dirty="0">
                <a:solidFill>
                  <a:prstClr val="black"/>
                </a:solidFill>
              </a:rPr>
              <a:t>Summary of Post-Implementation Reports</a:t>
            </a:r>
          </a:p>
          <a:p>
            <a:pPr marL="457200" indent="-457200" defTabSz="685800">
              <a:lnSpc>
                <a:spcPct val="150000"/>
              </a:lnSpc>
              <a:spcAft>
                <a:spcPts val="1000"/>
              </a:spcAft>
              <a:buFont typeface="+mj-lt"/>
              <a:buAutoNum type="arabicPeriod"/>
              <a:defRPr/>
            </a:pPr>
            <a:r>
              <a:rPr lang="en-US" sz="2400" dirty="0">
                <a:solidFill>
                  <a:srgbClr val="FF0000"/>
                </a:solidFill>
              </a:rPr>
              <a:t>New Exempt Off-Campus Site—Trenholm State Community College</a:t>
            </a:r>
          </a:p>
        </p:txBody>
      </p:sp>
      <p:sp>
        <p:nvSpPr>
          <p:cNvPr id="7" name="Rectangle 2"/>
          <p:cNvSpPr txBox="1">
            <a:spLocks noChangeArrowheads="1"/>
          </p:cNvSpPr>
          <p:nvPr/>
        </p:nvSpPr>
        <p:spPr>
          <a:xfrm>
            <a:off x="2667000" y="188903"/>
            <a:ext cx="6858000" cy="868675"/>
          </a:xfrm>
          <a:prstGeom prst="rect">
            <a:avLst/>
          </a:prstGeom>
        </p:spPr>
        <p:txBody>
          <a:bodyPr vert="horz" anchor="ctr">
            <a:noAutofit/>
          </a:bodyPr>
          <a:lstStyle>
            <a:lvl1pPr algn="l" rtl="0" eaLnBrk="1" latinLnBrk="0" hangingPunct="1">
              <a:spcBef>
                <a:spcPct val="0"/>
              </a:spcBef>
              <a:buNone/>
              <a:defRPr sz="4400" kern="1200" cap="all" baseline="0">
                <a:solidFill>
                  <a:schemeClr val="tx2"/>
                </a:solidFill>
                <a:latin typeface="+mj-lt"/>
                <a:ea typeface="+mj-ea"/>
                <a:cs typeface="+mj-cs"/>
              </a:defRPr>
            </a:lvl1pPr>
          </a:lstStyle>
          <a:p>
            <a:pPr marL="0" marR="0" lvl="0" indent="0" algn="ctr" defTabSz="685800" rtl="0" eaLnBrk="1" fontAlgn="auto" latinLnBrk="0" hangingPunct="1">
              <a:lnSpc>
                <a:spcPct val="100000"/>
              </a:lnSpc>
              <a:spcBef>
                <a:spcPct val="0"/>
              </a:spcBef>
              <a:spcAft>
                <a:spcPts val="0"/>
              </a:spcAft>
              <a:buClrTx/>
              <a:buSzTx/>
              <a:buFontTx/>
              <a:buNone/>
              <a:tabLst/>
              <a:defRPr/>
            </a:pPr>
            <a:r>
              <a:rPr kumimoji="0" lang="en-US" sz="3600" b="1" i="0" u="none" strike="noStrike" kern="1200" cap="none" spc="0" normalizeH="0" baseline="0" noProof="0" dirty="0">
                <a:ln>
                  <a:noFill/>
                </a:ln>
                <a:solidFill>
                  <a:srgbClr val="4472C4"/>
                </a:solidFill>
                <a:effectLst/>
                <a:uLnTx/>
                <a:uFillTx/>
                <a:latin typeface="Calibri" panose="020F0502020204030204"/>
                <a:ea typeface="+mj-ea"/>
                <a:cs typeface="+mj-cs"/>
              </a:rPr>
              <a:t>J. Information Items</a:t>
            </a:r>
          </a:p>
        </p:txBody>
      </p:sp>
      <p:sp>
        <p:nvSpPr>
          <p:cNvPr id="6" name="Slide Number Placeholder 1">
            <a:extLst>
              <a:ext uri="{FF2B5EF4-FFF2-40B4-BE49-F238E27FC236}">
                <a16:creationId xmlns:a16="http://schemas.microsoft.com/office/drawing/2014/main" id="{658F1EC1-41EC-475A-8397-7F79A1EA33C8}"/>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132</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775865096"/>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4772" name="Rectangle 4"/>
          <p:cNvSpPr>
            <a:spLocks noChangeArrowheads="1"/>
          </p:cNvSpPr>
          <p:nvPr/>
        </p:nvSpPr>
        <p:spPr bwMode="auto">
          <a:xfrm>
            <a:off x="2286000" y="1981200"/>
            <a:ext cx="7924800" cy="1493520"/>
          </a:xfrm>
          <a:prstGeom prst="rect">
            <a:avLst/>
          </a:prstGeom>
          <a:noFill/>
          <a:ln w="9525">
            <a:noFill/>
            <a:miter lim="800000"/>
            <a:headEnd/>
            <a:tailEnd/>
          </a:ln>
          <a:effectLst/>
        </p:spPr>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600" b="0" i="0" u="none" strike="noStrike" kern="1200" cap="none" spc="0" normalizeH="0" baseline="0" noProof="0" dirty="0">
                <a:ln>
                  <a:noFill/>
                </a:ln>
                <a:solidFill>
                  <a:srgbClr val="FF0000"/>
                </a:solidFill>
                <a:effectLst/>
                <a:uLnTx/>
                <a:uFillTx/>
                <a:latin typeface="Calibri"/>
                <a:ea typeface="+mn-ea"/>
                <a:cs typeface="+mn-cs"/>
              </a:rPr>
              <a:t> </a:t>
            </a:r>
            <a:br>
              <a:rPr kumimoji="0" lang="en-US" sz="6600" b="0" i="0" u="none" strike="noStrike" kern="1200" cap="none" spc="0" normalizeH="0" baseline="0" noProof="0" dirty="0">
                <a:ln>
                  <a:noFill/>
                </a:ln>
                <a:solidFill>
                  <a:srgbClr val="FF0000"/>
                </a:solidFill>
                <a:effectLst/>
                <a:uLnTx/>
                <a:uFillTx/>
                <a:latin typeface="Calibri"/>
                <a:ea typeface="+mn-ea"/>
                <a:cs typeface="+mn-cs"/>
              </a:rPr>
            </a:br>
            <a:br>
              <a:rPr kumimoji="0" lang="en-US" sz="6600" b="0" i="0" u="none" strike="noStrike" kern="1200" cap="none" spc="0" normalizeH="0" baseline="0" noProof="0" dirty="0">
                <a:ln>
                  <a:noFill/>
                </a:ln>
                <a:solidFill>
                  <a:srgbClr val="FF0000"/>
                </a:solidFill>
                <a:effectLst/>
                <a:uLnTx/>
                <a:uFillTx/>
                <a:latin typeface="Calibri"/>
                <a:ea typeface="+mn-ea"/>
                <a:cs typeface="+mn-cs"/>
              </a:rPr>
            </a:br>
            <a:endParaRPr kumimoji="0" lang="en-US" sz="6600" b="0" i="0" u="none" strike="noStrike" kern="1200" cap="none" spc="0" normalizeH="0" baseline="0" noProof="0" dirty="0">
              <a:ln>
                <a:noFill/>
              </a:ln>
              <a:solidFill>
                <a:srgbClr val="FF0000"/>
              </a:solidFill>
              <a:effectLst/>
              <a:uLnTx/>
              <a:uFillTx/>
              <a:latin typeface="Calibri"/>
              <a:ea typeface="+mn-ea"/>
              <a:cs typeface="+mn-cs"/>
            </a:endParaRPr>
          </a:p>
        </p:txBody>
      </p:sp>
      <p:sp>
        <p:nvSpPr>
          <p:cNvPr id="6" name="TextBox 5"/>
          <p:cNvSpPr txBox="1"/>
          <p:nvPr/>
        </p:nvSpPr>
        <p:spPr>
          <a:xfrm>
            <a:off x="493166" y="215840"/>
            <a:ext cx="11374783" cy="6503319"/>
          </a:xfrm>
          <a:prstGeom prst="rect">
            <a:avLst/>
          </a:prstGeom>
          <a:noFill/>
        </p:spPr>
        <p:txBody>
          <a:bodyPr wrap="square" rtlCol="0">
            <a:spAutoFit/>
          </a:bodyPr>
          <a:lstStyle/>
          <a:p>
            <a:pPr marL="0" marR="0" lvl="0" indent="0" algn="l" defTabSz="690563" rtl="0" eaLnBrk="1" fontAlgn="auto" latinLnBrk="0" hangingPunct="1">
              <a:lnSpc>
                <a:spcPct val="100000"/>
              </a:lnSpc>
              <a:spcBef>
                <a:spcPts val="600"/>
              </a:spcBef>
              <a:spcAft>
                <a:spcPts val="0"/>
              </a:spcAft>
              <a:buClrTx/>
              <a:buSzTx/>
              <a:buFontTx/>
              <a:buNone/>
              <a:tabLst>
                <a:tab pos="457200" algn="l"/>
              </a:tabLst>
              <a:defRPr/>
            </a:pPr>
            <a:r>
              <a:rPr lang="en-US" sz="3600" b="1" dirty="0">
                <a:solidFill>
                  <a:srgbClr val="4472C4"/>
                </a:solidFill>
                <a:latin typeface="Calibri"/>
              </a:rPr>
              <a:t>7a</a:t>
            </a:r>
            <a:r>
              <a:rPr kumimoji="0" lang="en-US" sz="3600" b="1" i="0" u="none" strike="noStrike" kern="1200" cap="none" spc="0" normalizeH="0" baseline="0" noProof="0" dirty="0">
                <a:ln>
                  <a:noFill/>
                </a:ln>
                <a:solidFill>
                  <a:srgbClr val="4472C4"/>
                </a:solidFill>
                <a:effectLst/>
                <a:uLnTx/>
                <a:uFillTx/>
                <a:latin typeface="Calibri"/>
                <a:ea typeface="+mn-ea"/>
                <a:cs typeface="+mn-cs"/>
              </a:rPr>
              <a:t>.	Summary of Post-Implementation Reports</a:t>
            </a:r>
          </a:p>
          <a:p>
            <a:pPr marL="509588" marR="0" lvl="0" indent="-57150" algn="l" defTabSz="914400" rtl="0" eaLnBrk="1" fontAlgn="auto" latinLnBrk="0" hangingPunct="1">
              <a:lnSpc>
                <a:spcPct val="100000"/>
              </a:lnSpc>
              <a:spcBef>
                <a:spcPct val="20000"/>
              </a:spcBef>
              <a:spcAft>
                <a:spcPts val="600"/>
              </a:spcAft>
              <a:buClrTx/>
              <a:buSzTx/>
              <a:buFontTx/>
              <a:buAutoNum type="alphaLcPeriod"/>
              <a:tabLst>
                <a:tab pos="457200" algn="l"/>
              </a:tabLst>
              <a:defRPr/>
            </a:pPr>
            <a:r>
              <a:rPr kumimoji="0" lang="en-US" sz="2800" b="1" i="0" u="none" strike="noStrike" kern="1200" cap="none" spc="0" normalizeH="0" baseline="0" noProof="0" dirty="0">
                <a:ln>
                  <a:noFill/>
                </a:ln>
                <a:solidFill>
                  <a:srgbClr val="4472C4"/>
                </a:solidFill>
                <a:effectLst/>
                <a:uLnTx/>
                <a:uFillTx/>
                <a:latin typeface="Calibri" panose="020F0502020204030204"/>
                <a:ea typeface="+mn-ea"/>
                <a:cs typeface="+mn-cs"/>
              </a:rPr>
              <a:t> Programs that met post-implementation conditions</a:t>
            </a:r>
          </a:p>
          <a:p>
            <a:pPr marL="801688" indent="-342900" defTabSz="914400">
              <a:buFont typeface="Arial" panose="020B0604020202020204" pitchFamily="34" charset="0"/>
              <a:buChar char="•"/>
              <a:tabLst>
                <a:tab pos="457200" algn="l"/>
              </a:tabLst>
              <a:defRPr/>
            </a:pPr>
            <a:r>
              <a:rPr lang="en-US" sz="2400" b="1" dirty="0">
                <a:solidFill>
                  <a:prstClr val="black"/>
                </a:solidFill>
              </a:rPr>
              <a:t>	</a:t>
            </a:r>
            <a:r>
              <a:rPr lang="en-US" sz="2600" b="1" dirty="0"/>
              <a:t>Ingram State Technical College</a:t>
            </a:r>
          </a:p>
          <a:p>
            <a:pPr marL="1257300" lvl="1" indent="-457200">
              <a:spcAft>
                <a:spcPts val="600"/>
              </a:spcAft>
              <a:buFont typeface="Wingdings" panose="05000000000000000000" pitchFamily="2" charset="2"/>
              <a:buChar char="§"/>
            </a:pPr>
            <a:r>
              <a:rPr lang="en-US" sz="2400" dirty="0"/>
              <a:t>Certificate in Logistics and Supply Chain (CIP 52.0203)</a:t>
            </a:r>
          </a:p>
          <a:p>
            <a:pPr marL="800100" lvl="1">
              <a:spcAft>
                <a:spcPts val="600"/>
              </a:spcAft>
            </a:pPr>
            <a:endParaRPr lang="en-US" sz="300" dirty="0"/>
          </a:p>
          <a:p>
            <a:pPr marL="800100" lvl="0" indent="-338138">
              <a:spcAft>
                <a:spcPts val="600"/>
              </a:spcAft>
              <a:buFont typeface="Arial" panose="020B0604020202020204" pitchFamily="34" charset="0"/>
              <a:buChar char="•"/>
            </a:pPr>
            <a:r>
              <a:rPr lang="en-US" sz="2600" b="1" dirty="0"/>
              <a:t>Auburn University</a:t>
            </a:r>
          </a:p>
          <a:p>
            <a:pPr marL="1254125" lvl="0" indent="-396875">
              <a:spcAft>
                <a:spcPts val="600"/>
              </a:spcAft>
              <a:buFont typeface="Wingdings" panose="05000000000000000000" pitchFamily="2" charset="2"/>
              <a:buChar char="§"/>
            </a:pPr>
            <a:r>
              <a:rPr lang="en-US" sz="2400" dirty="0"/>
              <a:t>Master of Science in Cybersecurity Engineering in Cybersecurity Engineering (CIP 11.1003)</a:t>
            </a:r>
          </a:p>
          <a:p>
            <a:pPr marL="1257300" lvl="1" indent="-457200">
              <a:spcAft>
                <a:spcPts val="600"/>
              </a:spcAft>
              <a:buFont typeface="Wingdings" panose="05000000000000000000" pitchFamily="2" charset="2"/>
              <a:buChar char="§"/>
            </a:pPr>
            <a:r>
              <a:rPr lang="en-US" sz="2400" dirty="0"/>
              <a:t>Master of Engineering in General Engineering (CIP 14.0101)</a:t>
            </a:r>
          </a:p>
          <a:p>
            <a:pPr marL="1257300" lvl="1" indent="-457200">
              <a:spcAft>
                <a:spcPts val="600"/>
              </a:spcAft>
              <a:buFont typeface="Wingdings" panose="05000000000000000000" pitchFamily="2" charset="2"/>
              <a:buChar char="§"/>
            </a:pPr>
            <a:r>
              <a:rPr lang="en-US" sz="2400" dirty="0"/>
              <a:t>Bachelor of Computer Engineering in Computer Engineering (CIP 14.0901)</a:t>
            </a:r>
          </a:p>
          <a:p>
            <a:pPr marL="1257300" lvl="1" indent="-457200">
              <a:spcAft>
                <a:spcPts val="600"/>
              </a:spcAft>
              <a:buFont typeface="Wingdings" panose="05000000000000000000" pitchFamily="2" charset="2"/>
              <a:buChar char="§"/>
            </a:pPr>
            <a:r>
              <a:rPr lang="en-US" sz="2400" dirty="0"/>
              <a:t>Master of Engineering Management in Engineering Management (CIP 15.1501)</a:t>
            </a:r>
          </a:p>
          <a:p>
            <a:pPr marL="1257300" lvl="1" indent="-457200">
              <a:spcAft>
                <a:spcPts val="600"/>
              </a:spcAft>
              <a:buFont typeface="Wingdings" panose="05000000000000000000" pitchFamily="2" charset="2"/>
              <a:buChar char="§"/>
            </a:pPr>
            <a:r>
              <a:rPr lang="en-US" sz="2400" dirty="0"/>
              <a:t>Bachelor of Arts in Law and Justice (CIP 22.0000)</a:t>
            </a:r>
          </a:p>
          <a:p>
            <a:pPr marL="1257300" lvl="1" indent="-457200">
              <a:spcAft>
                <a:spcPts val="600"/>
              </a:spcAft>
              <a:buFont typeface="Wingdings" panose="05000000000000000000" pitchFamily="2" charset="2"/>
              <a:buChar char="§"/>
            </a:pPr>
            <a:r>
              <a:rPr lang="en-US" sz="2400" dirty="0"/>
              <a:t>Bachelor of Science in Neuroscience (CIP 26.1501)</a:t>
            </a:r>
          </a:p>
          <a:p>
            <a:pPr marL="1257300" lvl="1" indent="-457200">
              <a:spcAft>
                <a:spcPts val="600"/>
              </a:spcAft>
              <a:buFont typeface="Wingdings" panose="05000000000000000000" pitchFamily="2" charset="2"/>
              <a:buChar char="§"/>
            </a:pPr>
            <a:r>
              <a:rPr lang="en-US" sz="2400" dirty="0"/>
              <a:t>Master of Social Work in Social Work (CIP 44.0701)</a:t>
            </a:r>
          </a:p>
          <a:p>
            <a:pPr marL="339725" lvl="0"/>
            <a:endParaRPr lang="en-US" sz="1600" dirty="0"/>
          </a:p>
        </p:txBody>
      </p:sp>
      <p:sp>
        <p:nvSpPr>
          <p:cNvPr id="4" name="Slide Number Placeholder 1">
            <a:extLst>
              <a:ext uri="{FF2B5EF4-FFF2-40B4-BE49-F238E27FC236}">
                <a16:creationId xmlns:a16="http://schemas.microsoft.com/office/drawing/2014/main" id="{878C506A-F6BE-4C9F-9940-586A5F424C03}"/>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133</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502526666"/>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4772" name="Rectangle 4"/>
          <p:cNvSpPr>
            <a:spLocks noChangeArrowheads="1"/>
          </p:cNvSpPr>
          <p:nvPr/>
        </p:nvSpPr>
        <p:spPr bwMode="auto">
          <a:xfrm>
            <a:off x="2286000" y="1981200"/>
            <a:ext cx="7924800" cy="1493520"/>
          </a:xfrm>
          <a:prstGeom prst="rect">
            <a:avLst/>
          </a:prstGeom>
          <a:noFill/>
          <a:ln w="9525">
            <a:noFill/>
            <a:miter lim="800000"/>
            <a:headEnd/>
            <a:tailEnd/>
          </a:ln>
          <a:effectLst/>
        </p:spPr>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600" b="0" i="0" u="none" strike="noStrike" kern="1200" cap="none" spc="0" normalizeH="0" baseline="0" noProof="0" dirty="0">
                <a:ln>
                  <a:noFill/>
                </a:ln>
                <a:solidFill>
                  <a:srgbClr val="FF0000"/>
                </a:solidFill>
                <a:effectLst/>
                <a:uLnTx/>
                <a:uFillTx/>
                <a:latin typeface="Calibri"/>
                <a:ea typeface="+mn-ea"/>
                <a:cs typeface="+mn-cs"/>
              </a:rPr>
              <a:t> </a:t>
            </a:r>
            <a:br>
              <a:rPr kumimoji="0" lang="en-US" sz="6600" b="0" i="0" u="none" strike="noStrike" kern="1200" cap="none" spc="0" normalizeH="0" baseline="0" noProof="0" dirty="0">
                <a:ln>
                  <a:noFill/>
                </a:ln>
                <a:solidFill>
                  <a:srgbClr val="FF0000"/>
                </a:solidFill>
                <a:effectLst/>
                <a:uLnTx/>
                <a:uFillTx/>
                <a:latin typeface="Calibri"/>
                <a:ea typeface="+mn-ea"/>
                <a:cs typeface="+mn-cs"/>
              </a:rPr>
            </a:br>
            <a:br>
              <a:rPr kumimoji="0" lang="en-US" sz="6600" b="0" i="0" u="none" strike="noStrike" kern="1200" cap="none" spc="0" normalizeH="0" baseline="0" noProof="0" dirty="0">
                <a:ln>
                  <a:noFill/>
                </a:ln>
                <a:solidFill>
                  <a:srgbClr val="FF0000"/>
                </a:solidFill>
                <a:effectLst/>
                <a:uLnTx/>
                <a:uFillTx/>
                <a:latin typeface="Calibri"/>
                <a:ea typeface="+mn-ea"/>
                <a:cs typeface="+mn-cs"/>
              </a:rPr>
            </a:br>
            <a:endParaRPr kumimoji="0" lang="en-US" sz="6600" b="0" i="0" u="none" strike="noStrike" kern="1200" cap="none" spc="0" normalizeH="0" baseline="0" noProof="0" dirty="0">
              <a:ln>
                <a:noFill/>
              </a:ln>
              <a:solidFill>
                <a:srgbClr val="FF0000"/>
              </a:solidFill>
              <a:effectLst/>
              <a:uLnTx/>
              <a:uFillTx/>
              <a:latin typeface="Calibri"/>
              <a:ea typeface="+mn-ea"/>
              <a:cs typeface="+mn-cs"/>
            </a:endParaRPr>
          </a:p>
        </p:txBody>
      </p:sp>
      <p:sp>
        <p:nvSpPr>
          <p:cNvPr id="6" name="TextBox 5"/>
          <p:cNvSpPr txBox="1"/>
          <p:nvPr/>
        </p:nvSpPr>
        <p:spPr>
          <a:xfrm>
            <a:off x="502795" y="215840"/>
            <a:ext cx="11670383" cy="6749540"/>
          </a:xfrm>
          <a:prstGeom prst="rect">
            <a:avLst/>
          </a:prstGeom>
          <a:noFill/>
        </p:spPr>
        <p:txBody>
          <a:bodyPr wrap="square" rtlCol="0">
            <a:spAutoFit/>
          </a:bodyPr>
          <a:lstStyle/>
          <a:p>
            <a:pPr marL="0" marR="0" lvl="0" indent="0" algn="l" defTabSz="690563" rtl="0" eaLnBrk="1" fontAlgn="auto" latinLnBrk="0" hangingPunct="1">
              <a:lnSpc>
                <a:spcPct val="100000"/>
              </a:lnSpc>
              <a:spcBef>
                <a:spcPts val="600"/>
              </a:spcBef>
              <a:spcAft>
                <a:spcPts val="0"/>
              </a:spcAft>
              <a:buClrTx/>
              <a:buSzTx/>
              <a:buFontTx/>
              <a:buNone/>
              <a:tabLst>
                <a:tab pos="457200" algn="l"/>
              </a:tabLst>
              <a:defRPr/>
            </a:pPr>
            <a:r>
              <a:rPr lang="en-US" sz="3600" b="1" dirty="0">
                <a:solidFill>
                  <a:srgbClr val="4472C4"/>
                </a:solidFill>
                <a:latin typeface="Calibri"/>
              </a:rPr>
              <a:t>7a</a:t>
            </a:r>
            <a:r>
              <a:rPr kumimoji="0" lang="en-US" sz="3600" b="1" i="0" u="none" strike="noStrike" kern="1200" cap="none" spc="0" normalizeH="0" baseline="0" noProof="0" dirty="0">
                <a:ln>
                  <a:noFill/>
                </a:ln>
                <a:solidFill>
                  <a:srgbClr val="4472C4"/>
                </a:solidFill>
                <a:effectLst/>
                <a:uLnTx/>
                <a:uFillTx/>
                <a:latin typeface="Calibri"/>
                <a:ea typeface="+mn-ea"/>
                <a:cs typeface="+mn-cs"/>
              </a:rPr>
              <a:t>.	Summary of Post-Implementation Reports</a:t>
            </a:r>
          </a:p>
          <a:p>
            <a:pPr marL="509588" marR="0" lvl="0" indent="-57150" algn="l" defTabSz="914400" rtl="0" eaLnBrk="1" fontAlgn="auto" latinLnBrk="0" hangingPunct="1">
              <a:lnSpc>
                <a:spcPct val="100000"/>
              </a:lnSpc>
              <a:spcBef>
                <a:spcPct val="20000"/>
              </a:spcBef>
              <a:spcAft>
                <a:spcPts val="600"/>
              </a:spcAft>
              <a:buClrTx/>
              <a:buSzTx/>
              <a:buFontTx/>
              <a:buAutoNum type="alphaLcPeriod"/>
              <a:tabLst>
                <a:tab pos="457200" algn="l"/>
              </a:tabLst>
              <a:defRPr/>
            </a:pPr>
            <a:r>
              <a:rPr kumimoji="0" lang="en-US" sz="2800" b="1" i="0" u="none" strike="noStrike" kern="1200" cap="none" spc="0" normalizeH="0" baseline="0" noProof="0" dirty="0">
                <a:ln>
                  <a:noFill/>
                </a:ln>
                <a:solidFill>
                  <a:srgbClr val="4472C4"/>
                </a:solidFill>
                <a:effectLst/>
                <a:uLnTx/>
                <a:uFillTx/>
                <a:latin typeface="Calibri" panose="020F0502020204030204"/>
                <a:ea typeface="+mn-ea"/>
                <a:cs typeface="+mn-cs"/>
              </a:rPr>
              <a:t> Programs that met post-implementation conditions</a:t>
            </a:r>
          </a:p>
          <a:p>
            <a:pPr marL="801688" indent="-342900" defTabSz="914400">
              <a:buFont typeface="Arial" panose="020B0604020202020204" pitchFamily="34" charset="0"/>
              <a:buChar char="•"/>
              <a:tabLst>
                <a:tab pos="457200" algn="l"/>
              </a:tabLst>
              <a:defRPr/>
            </a:pPr>
            <a:r>
              <a:rPr lang="en-US" sz="2400" b="1" dirty="0">
                <a:solidFill>
                  <a:prstClr val="black"/>
                </a:solidFill>
              </a:rPr>
              <a:t>	</a:t>
            </a:r>
            <a:r>
              <a:rPr lang="en-US" sz="2600" b="1" dirty="0"/>
              <a:t>Auburn University </a:t>
            </a:r>
            <a:r>
              <a:rPr lang="en-US" sz="2000" dirty="0"/>
              <a:t>(</a:t>
            </a:r>
            <a:r>
              <a:rPr lang="en-US" sz="2000" i="1" dirty="0"/>
              <a:t>continued</a:t>
            </a:r>
            <a:r>
              <a:rPr lang="en-US" sz="2000" dirty="0"/>
              <a:t>)</a:t>
            </a:r>
          </a:p>
          <a:p>
            <a:pPr marL="1254125" lvl="0" indent="-396875">
              <a:spcAft>
                <a:spcPts val="600"/>
              </a:spcAft>
              <a:buFont typeface="Wingdings" panose="05000000000000000000" pitchFamily="2" charset="2"/>
              <a:buChar char="§"/>
            </a:pPr>
            <a:r>
              <a:rPr lang="en-US" sz="2400" dirty="0"/>
              <a:t>Master of Science in Nursing in Nursing (CIP 51.3801)</a:t>
            </a:r>
          </a:p>
          <a:p>
            <a:pPr marL="1254125" lvl="0" indent="-396875">
              <a:spcAft>
                <a:spcPts val="600"/>
              </a:spcAft>
              <a:buFont typeface="Wingdings" panose="05000000000000000000" pitchFamily="2" charset="2"/>
              <a:buChar char="§"/>
            </a:pPr>
            <a:r>
              <a:rPr lang="en-US" sz="2400" dirty="0"/>
              <a:t>Doctor of Nursing Practice in Nursing Practice (CIP 51.3818)</a:t>
            </a:r>
          </a:p>
          <a:p>
            <a:pPr marL="339725" lvl="0"/>
            <a:endParaRPr lang="en-US" sz="1000" dirty="0"/>
          </a:p>
          <a:p>
            <a:pPr marL="801688"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tab pos="457200" algn="l"/>
              </a:tabLst>
              <a:defRPr/>
            </a:pPr>
            <a:r>
              <a:rPr lang="en-US" sz="2600" b="1" dirty="0">
                <a:solidFill>
                  <a:prstClr val="black"/>
                </a:solidFill>
                <a:latin typeface="Calibri" panose="020F0502020204030204"/>
              </a:rPr>
              <a:t>Troy</a:t>
            </a:r>
            <a:r>
              <a:rPr kumimoji="0" lang="en-US" sz="2600" b="1" i="0" u="none" strike="noStrike" kern="1200" cap="none" spc="0" normalizeH="0" baseline="0" noProof="0" dirty="0">
                <a:ln>
                  <a:noFill/>
                </a:ln>
                <a:solidFill>
                  <a:prstClr val="black"/>
                </a:solidFill>
                <a:effectLst/>
                <a:uLnTx/>
                <a:uFillTx/>
                <a:latin typeface="Calibri" panose="020F0502020204030204"/>
                <a:ea typeface="+mn-ea"/>
                <a:cs typeface="+mn-cs"/>
              </a:rPr>
              <a:t> University</a:t>
            </a:r>
          </a:p>
          <a:p>
            <a:pPr marL="1254125" marR="0" lvl="0" indent="-396875" algn="l" defTabSz="457200" rtl="0" eaLnBrk="1" fontAlgn="auto" latinLnBrk="0" hangingPunct="1">
              <a:lnSpc>
                <a:spcPct val="100000"/>
              </a:lnSpc>
              <a:spcBef>
                <a:spcPts val="0"/>
              </a:spcBef>
              <a:spcAft>
                <a:spcPts val="600"/>
              </a:spcAft>
              <a:buClrTx/>
              <a:buSzTx/>
              <a:buFont typeface="Wingdings" panose="05000000000000000000" pitchFamily="2" charset="2"/>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Bachelor of Science in Occupational Education (CIP 13.1319)</a:t>
            </a:r>
          </a:p>
          <a:p>
            <a:pPr marL="1254125" marR="0" lvl="0" indent="-396875" algn="l" defTabSz="457200" rtl="0" eaLnBrk="1" fontAlgn="auto" latinLnBrk="0" hangingPunct="1">
              <a:lnSpc>
                <a:spcPct val="100000"/>
              </a:lnSpc>
              <a:spcBef>
                <a:spcPts val="0"/>
              </a:spcBef>
              <a:spcAft>
                <a:spcPts val="600"/>
              </a:spcAft>
              <a:buClrTx/>
              <a:buSzTx/>
              <a:buFont typeface="Wingdings" panose="05000000000000000000" pitchFamily="2" charset="2"/>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Bachelor of Science in Interdisciplinary Studies (CIP 30.9999)</a:t>
            </a:r>
          </a:p>
          <a:p>
            <a:pPr marL="339725" lvl="0"/>
            <a:endParaRPr lang="en-US" sz="1000" dirty="0"/>
          </a:p>
          <a:p>
            <a:pPr marL="801688"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tab pos="457200" algn="l"/>
              </a:tabLst>
              <a:defRPr/>
            </a:pPr>
            <a:r>
              <a:rPr kumimoji="0" lang="en-US" sz="2600" b="1" i="0" u="none" strike="noStrike" kern="1200" cap="none" spc="0" normalizeH="0" baseline="0" noProof="0" dirty="0">
                <a:ln>
                  <a:noFill/>
                </a:ln>
                <a:solidFill>
                  <a:prstClr val="black"/>
                </a:solidFill>
                <a:effectLst/>
                <a:uLnTx/>
                <a:uFillTx/>
                <a:latin typeface="Calibri" panose="020F0502020204030204"/>
                <a:ea typeface="+mn-ea"/>
                <a:cs typeface="+mn-cs"/>
              </a:rPr>
              <a:t>University of Alabama</a:t>
            </a:r>
          </a:p>
          <a:p>
            <a:pPr marL="1254125" marR="0" lvl="0" indent="-396875" algn="l" defTabSz="457200" rtl="0" eaLnBrk="1" fontAlgn="auto" latinLnBrk="0" hangingPunct="1">
              <a:lnSpc>
                <a:spcPct val="100000"/>
              </a:lnSpc>
              <a:spcBef>
                <a:spcPts val="0"/>
              </a:spcBef>
              <a:spcAft>
                <a:spcPts val="600"/>
              </a:spcAft>
              <a:buClrTx/>
              <a:buSzTx/>
              <a:buFont typeface="Wingdings" panose="05000000000000000000" pitchFamily="2" charset="2"/>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Master of Arts in Instructional Technology (CIP 13.0501)</a:t>
            </a:r>
          </a:p>
          <a:p>
            <a:pPr marL="1254125" marR="0" lvl="0" indent="-396875" algn="l" defTabSz="457200" rtl="0" eaLnBrk="1" fontAlgn="auto" latinLnBrk="0" hangingPunct="1">
              <a:lnSpc>
                <a:spcPct val="100000"/>
              </a:lnSpc>
              <a:spcBef>
                <a:spcPts val="0"/>
              </a:spcBef>
              <a:spcAft>
                <a:spcPts val="600"/>
              </a:spcAft>
              <a:buClrTx/>
              <a:buSzTx/>
              <a:buFont typeface="Wingdings" panose="05000000000000000000" pitchFamily="2" charset="2"/>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Master of Science in Consumer Sciences (CIP 19.0401)</a:t>
            </a:r>
          </a:p>
          <a:p>
            <a:pPr marL="1254125" marR="0" lvl="0" indent="-396875" algn="l" defTabSz="457200" rtl="0" eaLnBrk="1" fontAlgn="auto" latinLnBrk="0" hangingPunct="1">
              <a:lnSpc>
                <a:spcPct val="100000"/>
              </a:lnSpc>
              <a:spcBef>
                <a:spcPts val="0"/>
              </a:spcBef>
              <a:spcAft>
                <a:spcPts val="600"/>
              </a:spcAft>
              <a:buClrTx/>
              <a:buSzTx/>
              <a:buFont typeface="Wingdings" panose="05000000000000000000" pitchFamily="2" charset="2"/>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Master of Science in Human Nutrition (CIP 19.0504)</a:t>
            </a:r>
          </a:p>
          <a:p>
            <a:pPr marL="1254125" marR="0" lvl="0" indent="-396875" algn="l" defTabSz="457200" rtl="0" eaLnBrk="1" fontAlgn="auto" latinLnBrk="0" hangingPunct="1">
              <a:lnSpc>
                <a:spcPct val="100000"/>
              </a:lnSpc>
              <a:spcBef>
                <a:spcPts val="0"/>
              </a:spcBef>
              <a:spcAft>
                <a:spcPts val="600"/>
              </a:spcAft>
              <a:buClrTx/>
              <a:buSzTx/>
              <a:buFont typeface="Wingdings" panose="05000000000000000000" pitchFamily="2" charset="2"/>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Bachelor of Fine Arts in Theatre (CIP 50.0501)</a:t>
            </a:r>
          </a:p>
          <a:p>
            <a:pPr marL="339725" lvl="0"/>
            <a:endParaRPr lang="en-US" sz="1600" dirty="0"/>
          </a:p>
        </p:txBody>
      </p:sp>
      <p:sp>
        <p:nvSpPr>
          <p:cNvPr id="5" name="Slide Number Placeholder 1">
            <a:extLst>
              <a:ext uri="{FF2B5EF4-FFF2-40B4-BE49-F238E27FC236}">
                <a16:creationId xmlns:a16="http://schemas.microsoft.com/office/drawing/2014/main" id="{4511FF4B-1087-4748-929E-C13C126EDE49}"/>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134</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059788315"/>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4772" name="Rectangle 4"/>
          <p:cNvSpPr>
            <a:spLocks noChangeArrowheads="1"/>
          </p:cNvSpPr>
          <p:nvPr/>
        </p:nvSpPr>
        <p:spPr bwMode="auto">
          <a:xfrm>
            <a:off x="2286000" y="1981200"/>
            <a:ext cx="7924800" cy="1493520"/>
          </a:xfrm>
          <a:prstGeom prst="rect">
            <a:avLst/>
          </a:prstGeom>
          <a:noFill/>
          <a:ln w="9525">
            <a:noFill/>
            <a:miter lim="800000"/>
            <a:headEnd/>
            <a:tailEnd/>
          </a:ln>
          <a:effectLst/>
        </p:spPr>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600" b="0" i="0" u="none" strike="noStrike" kern="1200" cap="none" spc="0" normalizeH="0" baseline="0" noProof="0" dirty="0">
                <a:ln>
                  <a:noFill/>
                </a:ln>
                <a:solidFill>
                  <a:srgbClr val="FF0000"/>
                </a:solidFill>
                <a:effectLst/>
                <a:uLnTx/>
                <a:uFillTx/>
                <a:latin typeface="Calibri"/>
                <a:ea typeface="+mn-ea"/>
                <a:cs typeface="+mn-cs"/>
              </a:rPr>
              <a:t> </a:t>
            </a:r>
            <a:br>
              <a:rPr kumimoji="0" lang="en-US" sz="6600" b="0" i="0" u="none" strike="noStrike" kern="1200" cap="none" spc="0" normalizeH="0" baseline="0" noProof="0" dirty="0">
                <a:ln>
                  <a:noFill/>
                </a:ln>
                <a:solidFill>
                  <a:srgbClr val="FF0000"/>
                </a:solidFill>
                <a:effectLst/>
                <a:uLnTx/>
                <a:uFillTx/>
                <a:latin typeface="Calibri"/>
                <a:ea typeface="+mn-ea"/>
                <a:cs typeface="+mn-cs"/>
              </a:rPr>
            </a:br>
            <a:br>
              <a:rPr kumimoji="0" lang="en-US" sz="6600" b="0" i="0" u="none" strike="noStrike" kern="1200" cap="none" spc="0" normalizeH="0" baseline="0" noProof="0" dirty="0">
                <a:ln>
                  <a:noFill/>
                </a:ln>
                <a:solidFill>
                  <a:srgbClr val="FF0000"/>
                </a:solidFill>
                <a:effectLst/>
                <a:uLnTx/>
                <a:uFillTx/>
                <a:latin typeface="Calibri"/>
                <a:ea typeface="+mn-ea"/>
                <a:cs typeface="+mn-cs"/>
              </a:rPr>
            </a:br>
            <a:endParaRPr kumimoji="0" lang="en-US" sz="6600" b="0" i="0" u="none" strike="noStrike" kern="1200" cap="none" spc="0" normalizeH="0" baseline="0" noProof="0" dirty="0">
              <a:ln>
                <a:noFill/>
              </a:ln>
              <a:solidFill>
                <a:srgbClr val="FF0000"/>
              </a:solidFill>
              <a:effectLst/>
              <a:uLnTx/>
              <a:uFillTx/>
              <a:latin typeface="Calibri"/>
              <a:ea typeface="+mn-ea"/>
              <a:cs typeface="+mn-cs"/>
            </a:endParaRPr>
          </a:p>
        </p:txBody>
      </p:sp>
      <p:sp>
        <p:nvSpPr>
          <p:cNvPr id="6" name="TextBox 5"/>
          <p:cNvSpPr txBox="1"/>
          <p:nvPr/>
        </p:nvSpPr>
        <p:spPr>
          <a:xfrm>
            <a:off x="502791" y="225465"/>
            <a:ext cx="11670383" cy="5856988"/>
          </a:xfrm>
          <a:prstGeom prst="rect">
            <a:avLst/>
          </a:prstGeom>
          <a:noFill/>
        </p:spPr>
        <p:txBody>
          <a:bodyPr wrap="square" rtlCol="0">
            <a:spAutoFit/>
          </a:bodyPr>
          <a:lstStyle/>
          <a:p>
            <a:pPr marL="0" marR="0" lvl="0" indent="0" algn="l" defTabSz="690563" rtl="0" eaLnBrk="1" fontAlgn="auto" latinLnBrk="0" hangingPunct="1">
              <a:lnSpc>
                <a:spcPct val="100000"/>
              </a:lnSpc>
              <a:spcBef>
                <a:spcPts val="600"/>
              </a:spcBef>
              <a:spcAft>
                <a:spcPts val="0"/>
              </a:spcAft>
              <a:buClrTx/>
              <a:buSzTx/>
              <a:buFontTx/>
              <a:buNone/>
              <a:tabLst>
                <a:tab pos="457200" algn="l"/>
              </a:tabLst>
              <a:defRPr/>
            </a:pPr>
            <a:r>
              <a:rPr lang="en-US" sz="3600" b="1" dirty="0">
                <a:solidFill>
                  <a:srgbClr val="4472C4"/>
                </a:solidFill>
                <a:latin typeface="Calibri"/>
              </a:rPr>
              <a:t>7a</a:t>
            </a:r>
            <a:r>
              <a:rPr kumimoji="0" lang="en-US" sz="3600" b="1" i="0" u="none" strike="noStrike" kern="1200" cap="none" spc="0" normalizeH="0" baseline="0" noProof="0" dirty="0">
                <a:ln>
                  <a:noFill/>
                </a:ln>
                <a:solidFill>
                  <a:srgbClr val="4472C4"/>
                </a:solidFill>
                <a:effectLst/>
                <a:uLnTx/>
                <a:uFillTx/>
                <a:latin typeface="Calibri"/>
                <a:ea typeface="+mn-ea"/>
                <a:cs typeface="+mn-cs"/>
              </a:rPr>
              <a:t>.	Summary of Post-Implementation Reports</a:t>
            </a:r>
          </a:p>
          <a:p>
            <a:pPr marL="509588" marR="0" lvl="0" indent="-57150" algn="l" defTabSz="914400" rtl="0" eaLnBrk="1" fontAlgn="auto" latinLnBrk="0" hangingPunct="1">
              <a:lnSpc>
                <a:spcPct val="100000"/>
              </a:lnSpc>
              <a:spcBef>
                <a:spcPct val="20000"/>
              </a:spcBef>
              <a:spcAft>
                <a:spcPts val="600"/>
              </a:spcAft>
              <a:buClrTx/>
              <a:buSzTx/>
              <a:buFontTx/>
              <a:buAutoNum type="alphaLcPeriod"/>
              <a:tabLst>
                <a:tab pos="457200" algn="l"/>
              </a:tabLst>
              <a:defRPr/>
            </a:pPr>
            <a:r>
              <a:rPr kumimoji="0" lang="en-US" sz="2800" b="1" i="0" u="none" strike="noStrike" kern="1200" cap="none" spc="0" normalizeH="0" baseline="0" noProof="0" dirty="0">
                <a:ln>
                  <a:noFill/>
                </a:ln>
                <a:solidFill>
                  <a:srgbClr val="4472C4"/>
                </a:solidFill>
                <a:effectLst/>
                <a:uLnTx/>
                <a:uFillTx/>
                <a:latin typeface="Calibri" panose="020F0502020204030204"/>
                <a:ea typeface="+mn-ea"/>
                <a:cs typeface="+mn-cs"/>
              </a:rPr>
              <a:t> Programs that met post-implementation conditions</a:t>
            </a:r>
          </a:p>
          <a:p>
            <a:pPr marL="801688" indent="-342900" defTabSz="914400">
              <a:buFont typeface="Arial" panose="020B0604020202020204" pitchFamily="34" charset="0"/>
              <a:buChar char="•"/>
              <a:tabLst>
                <a:tab pos="457200" algn="l"/>
              </a:tabLst>
              <a:defRPr/>
            </a:pPr>
            <a:r>
              <a:rPr lang="en-US" sz="2400" b="1" dirty="0">
                <a:solidFill>
                  <a:prstClr val="black"/>
                </a:solidFill>
              </a:rPr>
              <a:t>	</a:t>
            </a:r>
            <a:r>
              <a:rPr kumimoji="0" lang="en-US" sz="2600" b="1" i="0" u="none" strike="noStrike" kern="1200" cap="none" spc="0" normalizeH="0" baseline="0" noProof="0" dirty="0">
                <a:ln>
                  <a:noFill/>
                </a:ln>
                <a:solidFill>
                  <a:prstClr val="black"/>
                </a:solidFill>
                <a:effectLst/>
                <a:uLnTx/>
                <a:uFillTx/>
                <a:latin typeface="Calibri" panose="020F0502020204030204"/>
                <a:ea typeface="+mn-ea"/>
                <a:cs typeface="+mn-cs"/>
              </a:rPr>
              <a:t>University of Alabama </a:t>
            </a:r>
            <a:r>
              <a:rPr kumimoji="0" lang="en-US" sz="2000"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US" sz="2000" i="1" u="none" strike="noStrike" kern="1200" cap="none" spc="0" normalizeH="0" baseline="0" noProof="0" dirty="0">
                <a:ln>
                  <a:noFill/>
                </a:ln>
                <a:solidFill>
                  <a:prstClr val="black"/>
                </a:solidFill>
                <a:effectLst/>
                <a:uLnTx/>
                <a:uFillTx/>
                <a:latin typeface="Calibri" panose="020F0502020204030204"/>
                <a:ea typeface="+mn-ea"/>
                <a:cs typeface="+mn-cs"/>
              </a:rPr>
              <a:t>continued</a:t>
            </a:r>
            <a:r>
              <a:rPr kumimoji="0" lang="en-US" sz="2000" i="0" u="none" strike="noStrike" kern="1200" cap="none" spc="0" normalizeH="0" baseline="0" noProof="0" dirty="0">
                <a:ln>
                  <a:noFill/>
                </a:ln>
                <a:solidFill>
                  <a:prstClr val="black"/>
                </a:solidFill>
                <a:effectLst/>
                <a:uLnTx/>
                <a:uFillTx/>
                <a:latin typeface="Calibri" panose="020F0502020204030204"/>
                <a:ea typeface="+mn-ea"/>
                <a:cs typeface="+mn-cs"/>
              </a:rPr>
              <a:t>)</a:t>
            </a:r>
            <a:endParaRPr kumimoji="0" lang="en-US" sz="20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1254125" marR="0" lvl="0" indent="-396875" algn="l" defTabSz="457200" rtl="0" eaLnBrk="1" fontAlgn="auto" latinLnBrk="0" hangingPunct="1">
              <a:lnSpc>
                <a:spcPct val="100000"/>
              </a:lnSpc>
              <a:spcBef>
                <a:spcPts val="0"/>
              </a:spcBef>
              <a:spcAft>
                <a:spcPts val="600"/>
              </a:spcAft>
              <a:buClrTx/>
              <a:buSzTx/>
              <a:buFont typeface="Wingdings" panose="05000000000000000000" pitchFamily="2" charset="2"/>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Master of Public Health in Health Education and Promotion (CIP 51.2201)</a:t>
            </a:r>
          </a:p>
          <a:p>
            <a:pPr marL="1254125" marR="0" lvl="0" indent="-396875" algn="l" defTabSz="457200" rtl="0" eaLnBrk="1" fontAlgn="auto" latinLnBrk="0" hangingPunct="1">
              <a:lnSpc>
                <a:spcPct val="100000"/>
              </a:lnSpc>
              <a:spcBef>
                <a:spcPts val="0"/>
              </a:spcBef>
              <a:spcAft>
                <a:spcPts val="600"/>
              </a:spcAft>
              <a:buClrTx/>
              <a:buSzTx/>
              <a:buFont typeface="Wingdings" panose="05000000000000000000" pitchFamily="2" charset="2"/>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Master of Science in Rural Community Health (CIP 51.2208)</a:t>
            </a:r>
          </a:p>
          <a:p>
            <a:pPr marL="1254125" marR="0" lvl="0" indent="-396875" algn="l" defTabSz="457200" rtl="0" eaLnBrk="1" fontAlgn="auto" latinLnBrk="0" hangingPunct="1">
              <a:lnSpc>
                <a:spcPct val="100000"/>
              </a:lnSpc>
              <a:spcBef>
                <a:spcPts val="0"/>
              </a:spcBef>
              <a:spcAft>
                <a:spcPts val="600"/>
              </a:spcAft>
              <a:buClrTx/>
              <a:buSzTx/>
              <a:buFont typeface="Wingdings" panose="05000000000000000000" pitchFamily="2" charset="2"/>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Master of Science in Population Health Sciences (CIP 51.2299)</a:t>
            </a:r>
          </a:p>
          <a:p>
            <a:pPr marL="339725" lvl="0"/>
            <a:endParaRPr lang="en-US" sz="1000" dirty="0"/>
          </a:p>
          <a:p>
            <a:pPr marL="801688"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tab pos="457200" algn="l"/>
              </a:tabLst>
              <a:defRPr/>
            </a:pPr>
            <a:r>
              <a:rPr kumimoji="0" lang="en-US" sz="2600" b="1" i="0" u="none" strike="noStrike" kern="1200" cap="none" spc="0" normalizeH="0" baseline="0" noProof="0" dirty="0">
                <a:ln>
                  <a:noFill/>
                </a:ln>
                <a:solidFill>
                  <a:prstClr val="black"/>
                </a:solidFill>
                <a:effectLst/>
                <a:uLnTx/>
                <a:uFillTx/>
                <a:latin typeface="Calibri" panose="020F0502020204030204"/>
                <a:ea typeface="+mn-ea"/>
                <a:cs typeface="+mn-cs"/>
              </a:rPr>
              <a:t>University of Alabama at Birmingham</a:t>
            </a:r>
          </a:p>
          <a:p>
            <a:pPr marL="1254125" marR="0" lvl="0" indent="-396875" algn="l" defTabSz="457200" rtl="0" eaLnBrk="1" fontAlgn="auto" latinLnBrk="0" hangingPunct="1">
              <a:lnSpc>
                <a:spcPct val="100000"/>
              </a:lnSpc>
              <a:spcBef>
                <a:spcPts val="0"/>
              </a:spcBef>
              <a:spcAft>
                <a:spcPts val="600"/>
              </a:spcAft>
              <a:buClrTx/>
              <a:buSzTx/>
              <a:buFont typeface="Wingdings" panose="05000000000000000000" pitchFamily="2" charset="2"/>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Doctor of Occupational Therapy in Occupational Therapy (CIP 51.2306)</a:t>
            </a:r>
          </a:p>
          <a:p>
            <a:pPr marL="339725" lvl="0"/>
            <a:endParaRPr lang="en-US" sz="1000" dirty="0"/>
          </a:p>
          <a:p>
            <a:pPr marL="801688"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tab pos="457200" algn="l"/>
              </a:tabLst>
              <a:defRPr/>
            </a:pP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2600" b="1" i="0" u="none" strike="noStrike" kern="1200" cap="none" spc="0" normalizeH="0" baseline="0" noProof="0" dirty="0">
                <a:ln>
                  <a:noFill/>
                </a:ln>
                <a:solidFill>
                  <a:prstClr val="black"/>
                </a:solidFill>
                <a:effectLst/>
                <a:uLnTx/>
                <a:uFillTx/>
                <a:latin typeface="Calibri" panose="020F0502020204030204"/>
                <a:ea typeface="+mn-ea"/>
                <a:cs typeface="+mn-cs"/>
              </a:rPr>
              <a:t>University of Alabama in Huntsville</a:t>
            </a:r>
          </a:p>
          <a:p>
            <a:pPr marL="1254125" marR="0" lvl="0" indent="-396875" algn="l" defTabSz="457200" rtl="0" eaLnBrk="1" fontAlgn="auto" latinLnBrk="0" hangingPunct="1">
              <a:lnSpc>
                <a:spcPct val="100000"/>
              </a:lnSpc>
              <a:spcBef>
                <a:spcPts val="0"/>
              </a:spcBef>
              <a:spcAft>
                <a:spcPts val="600"/>
              </a:spcAft>
              <a:buClrTx/>
              <a:buSzTx/>
              <a:buFont typeface="Wingdings" panose="05000000000000000000" pitchFamily="2" charset="2"/>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Bachelor of Science in Cybersecurity Engineering (CIP 14.0999)</a:t>
            </a:r>
          </a:p>
          <a:p>
            <a:pPr marL="1254125" marR="0" lvl="0" indent="-396875" algn="l" defTabSz="457200" rtl="0" eaLnBrk="1" fontAlgn="auto" latinLnBrk="0" hangingPunct="1">
              <a:lnSpc>
                <a:spcPct val="100000"/>
              </a:lnSpc>
              <a:spcBef>
                <a:spcPts val="0"/>
              </a:spcBef>
              <a:spcAft>
                <a:spcPts val="600"/>
              </a:spcAft>
              <a:buClrTx/>
              <a:buSzTx/>
              <a:buFont typeface="Wingdings" panose="05000000000000000000" pitchFamily="2" charset="2"/>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Master of Science in Applied Behavior Analysis (CIP 42.2814)</a:t>
            </a:r>
          </a:p>
          <a:p>
            <a:pPr marL="339725" lvl="0"/>
            <a:endParaRPr lang="en-US" sz="1600" dirty="0"/>
          </a:p>
        </p:txBody>
      </p:sp>
      <p:sp>
        <p:nvSpPr>
          <p:cNvPr id="5" name="Slide Number Placeholder 1">
            <a:extLst>
              <a:ext uri="{FF2B5EF4-FFF2-40B4-BE49-F238E27FC236}">
                <a16:creationId xmlns:a16="http://schemas.microsoft.com/office/drawing/2014/main" id="{B5D2E860-A0EB-4100-959C-A1AAC105776E}"/>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135</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493669616"/>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4772" name="Rectangle 4"/>
          <p:cNvSpPr>
            <a:spLocks noChangeArrowheads="1"/>
          </p:cNvSpPr>
          <p:nvPr/>
        </p:nvSpPr>
        <p:spPr bwMode="auto">
          <a:xfrm>
            <a:off x="2286000" y="1981200"/>
            <a:ext cx="7924800" cy="1493520"/>
          </a:xfrm>
          <a:prstGeom prst="rect">
            <a:avLst/>
          </a:prstGeom>
          <a:noFill/>
          <a:ln w="9525">
            <a:noFill/>
            <a:miter lim="800000"/>
            <a:headEnd/>
            <a:tailEnd/>
          </a:ln>
          <a:effectLst/>
        </p:spPr>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600" b="0" i="0" u="none" strike="noStrike" kern="1200" cap="none" spc="0" normalizeH="0" baseline="0" noProof="0" dirty="0">
                <a:ln>
                  <a:noFill/>
                </a:ln>
                <a:solidFill>
                  <a:srgbClr val="FF0000"/>
                </a:solidFill>
                <a:effectLst/>
                <a:uLnTx/>
                <a:uFillTx/>
                <a:latin typeface="Calibri"/>
                <a:ea typeface="+mn-ea"/>
                <a:cs typeface="+mn-cs"/>
              </a:rPr>
              <a:t> </a:t>
            </a:r>
            <a:br>
              <a:rPr kumimoji="0" lang="en-US" sz="6600" b="0" i="0" u="none" strike="noStrike" kern="1200" cap="none" spc="0" normalizeH="0" baseline="0" noProof="0" dirty="0">
                <a:ln>
                  <a:noFill/>
                </a:ln>
                <a:solidFill>
                  <a:srgbClr val="FF0000"/>
                </a:solidFill>
                <a:effectLst/>
                <a:uLnTx/>
                <a:uFillTx/>
                <a:latin typeface="Calibri"/>
                <a:ea typeface="+mn-ea"/>
                <a:cs typeface="+mn-cs"/>
              </a:rPr>
            </a:br>
            <a:br>
              <a:rPr kumimoji="0" lang="en-US" sz="6600" b="0" i="0" u="none" strike="noStrike" kern="1200" cap="none" spc="0" normalizeH="0" baseline="0" noProof="0" dirty="0">
                <a:ln>
                  <a:noFill/>
                </a:ln>
                <a:solidFill>
                  <a:srgbClr val="FF0000"/>
                </a:solidFill>
                <a:effectLst/>
                <a:uLnTx/>
                <a:uFillTx/>
                <a:latin typeface="Calibri"/>
                <a:ea typeface="+mn-ea"/>
                <a:cs typeface="+mn-cs"/>
              </a:rPr>
            </a:br>
            <a:endParaRPr kumimoji="0" lang="en-US" sz="6600" b="0" i="0" u="none" strike="noStrike" kern="1200" cap="none" spc="0" normalizeH="0" baseline="0" noProof="0" dirty="0">
              <a:ln>
                <a:noFill/>
              </a:ln>
              <a:solidFill>
                <a:srgbClr val="FF0000"/>
              </a:solidFill>
              <a:effectLst/>
              <a:uLnTx/>
              <a:uFillTx/>
              <a:latin typeface="Calibri"/>
              <a:ea typeface="+mn-ea"/>
              <a:cs typeface="+mn-cs"/>
            </a:endParaRPr>
          </a:p>
        </p:txBody>
      </p:sp>
      <p:sp>
        <p:nvSpPr>
          <p:cNvPr id="6" name="TextBox 5"/>
          <p:cNvSpPr txBox="1"/>
          <p:nvPr/>
        </p:nvSpPr>
        <p:spPr>
          <a:xfrm>
            <a:off x="502794" y="225465"/>
            <a:ext cx="11670383" cy="5333768"/>
          </a:xfrm>
          <a:prstGeom prst="rect">
            <a:avLst/>
          </a:prstGeom>
          <a:noFill/>
        </p:spPr>
        <p:txBody>
          <a:bodyPr wrap="square" rtlCol="0">
            <a:spAutoFit/>
          </a:bodyPr>
          <a:lstStyle/>
          <a:p>
            <a:pPr marL="0" marR="0" lvl="0" indent="0" algn="l" defTabSz="690563" rtl="0" eaLnBrk="1" fontAlgn="auto" latinLnBrk="0" hangingPunct="1">
              <a:lnSpc>
                <a:spcPct val="100000"/>
              </a:lnSpc>
              <a:spcBef>
                <a:spcPts val="600"/>
              </a:spcBef>
              <a:spcAft>
                <a:spcPts val="0"/>
              </a:spcAft>
              <a:buClrTx/>
              <a:buSzTx/>
              <a:buFontTx/>
              <a:buNone/>
              <a:tabLst>
                <a:tab pos="457200" algn="l"/>
              </a:tabLst>
              <a:defRPr/>
            </a:pPr>
            <a:r>
              <a:rPr lang="en-US" sz="3600" b="1" dirty="0">
                <a:solidFill>
                  <a:srgbClr val="4472C4"/>
                </a:solidFill>
                <a:latin typeface="Calibri"/>
              </a:rPr>
              <a:t>7a</a:t>
            </a:r>
            <a:r>
              <a:rPr kumimoji="0" lang="en-US" sz="3600" b="1" i="0" u="none" strike="noStrike" kern="1200" cap="none" spc="0" normalizeH="0" baseline="0" noProof="0" dirty="0">
                <a:ln>
                  <a:noFill/>
                </a:ln>
                <a:solidFill>
                  <a:srgbClr val="4472C4"/>
                </a:solidFill>
                <a:effectLst/>
                <a:uLnTx/>
                <a:uFillTx/>
                <a:latin typeface="Calibri"/>
                <a:ea typeface="+mn-ea"/>
                <a:cs typeface="+mn-cs"/>
              </a:rPr>
              <a:t>.	Summary of Post-Implementation Reports</a:t>
            </a:r>
          </a:p>
          <a:p>
            <a:pPr marL="509588" marR="0" lvl="0" indent="-57150" algn="l" defTabSz="914400" rtl="0" eaLnBrk="1" fontAlgn="auto" latinLnBrk="0" hangingPunct="1">
              <a:lnSpc>
                <a:spcPct val="100000"/>
              </a:lnSpc>
              <a:spcBef>
                <a:spcPct val="20000"/>
              </a:spcBef>
              <a:spcAft>
                <a:spcPts val="600"/>
              </a:spcAft>
              <a:buClrTx/>
              <a:buSzTx/>
              <a:buFontTx/>
              <a:buAutoNum type="alphaLcPeriod"/>
              <a:tabLst>
                <a:tab pos="457200" algn="l"/>
              </a:tabLst>
              <a:defRPr/>
            </a:pPr>
            <a:r>
              <a:rPr kumimoji="0" lang="en-US" sz="2800" b="1" i="0" u="none" strike="noStrike" kern="1200" cap="none" spc="0" normalizeH="0" baseline="0" noProof="0" dirty="0">
                <a:ln>
                  <a:noFill/>
                </a:ln>
                <a:solidFill>
                  <a:srgbClr val="4472C4"/>
                </a:solidFill>
                <a:effectLst/>
                <a:uLnTx/>
                <a:uFillTx/>
                <a:latin typeface="Calibri" panose="020F0502020204030204"/>
                <a:ea typeface="+mn-ea"/>
                <a:cs typeface="+mn-cs"/>
              </a:rPr>
              <a:t> Programs that met post-implementation conditions</a:t>
            </a:r>
          </a:p>
          <a:p>
            <a:pPr marL="801688" indent="-342900" defTabSz="914400">
              <a:buFont typeface="Arial" panose="020B0604020202020204" pitchFamily="34" charset="0"/>
              <a:buChar char="•"/>
              <a:tabLst>
                <a:tab pos="457200" algn="l"/>
              </a:tabLst>
              <a:defRPr/>
            </a:pPr>
            <a:r>
              <a:rPr lang="en-US" sz="2400" b="1" dirty="0">
                <a:solidFill>
                  <a:prstClr val="black"/>
                </a:solidFill>
              </a:rPr>
              <a:t>	</a:t>
            </a:r>
            <a:r>
              <a:rPr kumimoji="0" lang="en-US" sz="2600" b="1" i="0" u="none" strike="noStrike" kern="1200" cap="none" spc="0" normalizeH="0" baseline="0" noProof="0" dirty="0">
                <a:ln>
                  <a:noFill/>
                </a:ln>
                <a:solidFill>
                  <a:prstClr val="black"/>
                </a:solidFill>
                <a:effectLst/>
                <a:uLnTx/>
                <a:uFillTx/>
                <a:latin typeface="Calibri" panose="020F0502020204030204"/>
                <a:ea typeface="+mn-ea"/>
                <a:cs typeface="+mn-cs"/>
              </a:rPr>
              <a:t>University of North Alabama</a:t>
            </a:r>
          </a:p>
          <a:p>
            <a:pPr marL="1254125" marR="0" lvl="0" indent="-396875" algn="l" defTabSz="457200" rtl="0" eaLnBrk="1" fontAlgn="auto" latinLnBrk="0" hangingPunct="1">
              <a:lnSpc>
                <a:spcPct val="100000"/>
              </a:lnSpc>
              <a:spcBef>
                <a:spcPts val="0"/>
              </a:spcBef>
              <a:spcAft>
                <a:spcPts val="600"/>
              </a:spcAft>
              <a:buClrTx/>
              <a:buSzTx/>
              <a:buFont typeface="Wingdings" panose="05000000000000000000" pitchFamily="2" charset="2"/>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Bachelor of Science in Information Technology (CIP 11.0103)</a:t>
            </a:r>
          </a:p>
          <a:p>
            <a:pPr marL="1254125" marR="0" lvl="0" indent="-396875" algn="l" defTabSz="457200" rtl="0" eaLnBrk="1" fontAlgn="auto" latinLnBrk="0" hangingPunct="1">
              <a:lnSpc>
                <a:spcPct val="100000"/>
              </a:lnSpc>
              <a:spcBef>
                <a:spcPts val="0"/>
              </a:spcBef>
              <a:spcAft>
                <a:spcPts val="600"/>
              </a:spcAft>
              <a:buClrTx/>
              <a:buSzTx/>
              <a:buFont typeface="Wingdings" panose="05000000000000000000" pitchFamily="2" charset="2"/>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Master of Arts in Education in Early Childhood Education (CIP 13.1210)</a:t>
            </a:r>
          </a:p>
          <a:p>
            <a:pPr marL="1254125" marR="0" lvl="0" indent="-396875" algn="l" defTabSz="457200" rtl="0" eaLnBrk="1" fontAlgn="auto" latinLnBrk="0" hangingPunct="1">
              <a:lnSpc>
                <a:spcPct val="100000"/>
              </a:lnSpc>
              <a:spcBef>
                <a:spcPts val="0"/>
              </a:spcBef>
              <a:spcAft>
                <a:spcPts val="600"/>
              </a:spcAft>
              <a:buClrTx/>
              <a:buSzTx/>
              <a:buFont typeface="Wingdings" panose="05000000000000000000" pitchFamily="2" charset="2"/>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Master of Science in Mathematics (CIP 27.0101)</a:t>
            </a:r>
          </a:p>
          <a:p>
            <a:pPr marL="1254125" marR="0" lvl="0" indent="-396875" algn="l" defTabSz="457200" rtl="0" eaLnBrk="1" fontAlgn="auto" latinLnBrk="0" hangingPunct="1">
              <a:lnSpc>
                <a:spcPct val="100000"/>
              </a:lnSpc>
              <a:spcBef>
                <a:spcPts val="0"/>
              </a:spcBef>
              <a:spcAft>
                <a:spcPts val="600"/>
              </a:spcAft>
              <a:buClrTx/>
              <a:buSzTx/>
              <a:buFont typeface="Wingdings" panose="05000000000000000000" pitchFamily="2" charset="2"/>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Master of Accountancy in Accountancy (CIP 52.0301)</a:t>
            </a:r>
          </a:p>
          <a:p>
            <a:pPr marL="339725" lvl="0"/>
            <a:endParaRPr lang="en-US" sz="1000" dirty="0"/>
          </a:p>
          <a:p>
            <a:pPr marL="801688"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tab pos="457200" algn="l"/>
              </a:tabLst>
              <a:defRPr/>
            </a:pPr>
            <a:r>
              <a:rPr kumimoji="0" lang="en-US" sz="2600" b="1" i="0" u="none" strike="noStrike" kern="1200" cap="none" spc="0" normalizeH="0" baseline="0" noProof="0" dirty="0">
                <a:ln>
                  <a:noFill/>
                </a:ln>
                <a:solidFill>
                  <a:prstClr val="black"/>
                </a:solidFill>
                <a:effectLst/>
                <a:uLnTx/>
                <a:uFillTx/>
                <a:latin typeface="Calibri" panose="020F0502020204030204"/>
                <a:ea typeface="+mn-ea"/>
                <a:cs typeface="+mn-cs"/>
              </a:rPr>
              <a:t>University of West Alabama</a:t>
            </a:r>
          </a:p>
          <a:p>
            <a:pPr marL="1254125" marR="0" lvl="0" indent="-396875" algn="l" defTabSz="457200" rtl="0" eaLnBrk="1" fontAlgn="auto" latinLnBrk="0" hangingPunct="1">
              <a:lnSpc>
                <a:spcPct val="100000"/>
              </a:lnSpc>
              <a:spcBef>
                <a:spcPts val="0"/>
              </a:spcBef>
              <a:spcAft>
                <a:spcPts val="600"/>
              </a:spcAft>
              <a:buClrTx/>
              <a:buSzTx/>
              <a:buFont typeface="Wingdings" panose="05000000000000000000" pitchFamily="2" charset="2"/>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Master of Arts in Integrated Marketing Communications (CIP 09.0199)</a:t>
            </a:r>
          </a:p>
          <a:p>
            <a:pPr marL="1254125" marR="0" lvl="0" indent="-396875" algn="l" defTabSz="457200" rtl="0" eaLnBrk="1" fontAlgn="auto" latinLnBrk="0" hangingPunct="1">
              <a:lnSpc>
                <a:spcPct val="100000"/>
              </a:lnSpc>
              <a:spcBef>
                <a:spcPts val="0"/>
              </a:spcBef>
              <a:spcAft>
                <a:spcPts val="600"/>
              </a:spcAft>
              <a:buClrTx/>
              <a:buSzTx/>
              <a:buFont typeface="Wingdings" panose="05000000000000000000" pitchFamily="2" charset="2"/>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Master of Education in Learning, Design, and Technology (CIP 13.0501)</a:t>
            </a:r>
          </a:p>
          <a:p>
            <a:pPr marL="1254125" marR="0" lvl="0" indent="-396875" algn="l" defTabSz="457200" rtl="0" eaLnBrk="1" fontAlgn="auto" latinLnBrk="0" hangingPunct="1">
              <a:lnSpc>
                <a:spcPct val="100000"/>
              </a:lnSpc>
              <a:spcBef>
                <a:spcPts val="0"/>
              </a:spcBef>
              <a:spcAft>
                <a:spcPts val="600"/>
              </a:spcAft>
              <a:buClrTx/>
              <a:buSzTx/>
              <a:buFont typeface="Wingdings" panose="05000000000000000000" pitchFamily="2" charset="2"/>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Doctor of Education in Rural Education (CIP 13.9999)</a:t>
            </a:r>
          </a:p>
        </p:txBody>
      </p:sp>
      <p:sp>
        <p:nvSpPr>
          <p:cNvPr id="5" name="Slide Number Placeholder 1">
            <a:extLst>
              <a:ext uri="{FF2B5EF4-FFF2-40B4-BE49-F238E27FC236}">
                <a16:creationId xmlns:a16="http://schemas.microsoft.com/office/drawing/2014/main" id="{BA08F4DB-CC92-4B3B-BD08-346EF87EF9F6}"/>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136</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595088705"/>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4772" name="Rectangle 4"/>
          <p:cNvSpPr>
            <a:spLocks noChangeArrowheads="1"/>
          </p:cNvSpPr>
          <p:nvPr/>
        </p:nvSpPr>
        <p:spPr bwMode="auto">
          <a:xfrm>
            <a:off x="2286000" y="1981200"/>
            <a:ext cx="7924800" cy="1493520"/>
          </a:xfrm>
          <a:prstGeom prst="rect">
            <a:avLst/>
          </a:prstGeom>
          <a:noFill/>
          <a:ln w="9525">
            <a:noFill/>
            <a:miter lim="800000"/>
            <a:headEnd/>
            <a:tailEnd/>
          </a:ln>
          <a:effectLst/>
        </p:spPr>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600" b="0" i="0" u="none" strike="noStrike" kern="1200" cap="none" spc="0" normalizeH="0" baseline="0" noProof="0" dirty="0">
                <a:ln>
                  <a:noFill/>
                </a:ln>
                <a:solidFill>
                  <a:srgbClr val="FF0000"/>
                </a:solidFill>
                <a:effectLst/>
                <a:uLnTx/>
                <a:uFillTx/>
                <a:latin typeface="Calibri"/>
                <a:ea typeface="+mn-ea"/>
                <a:cs typeface="+mn-cs"/>
              </a:rPr>
              <a:t> </a:t>
            </a:r>
            <a:br>
              <a:rPr kumimoji="0" lang="en-US" sz="6600" b="0" i="0" u="none" strike="noStrike" kern="1200" cap="none" spc="0" normalizeH="0" baseline="0" noProof="0" dirty="0">
                <a:ln>
                  <a:noFill/>
                </a:ln>
                <a:solidFill>
                  <a:srgbClr val="FF0000"/>
                </a:solidFill>
                <a:effectLst/>
                <a:uLnTx/>
                <a:uFillTx/>
                <a:latin typeface="Calibri"/>
                <a:ea typeface="+mn-ea"/>
                <a:cs typeface="+mn-cs"/>
              </a:rPr>
            </a:br>
            <a:br>
              <a:rPr kumimoji="0" lang="en-US" sz="6600" b="0" i="0" u="none" strike="noStrike" kern="1200" cap="none" spc="0" normalizeH="0" baseline="0" noProof="0" dirty="0">
                <a:ln>
                  <a:noFill/>
                </a:ln>
                <a:solidFill>
                  <a:srgbClr val="FF0000"/>
                </a:solidFill>
                <a:effectLst/>
                <a:uLnTx/>
                <a:uFillTx/>
                <a:latin typeface="Calibri"/>
                <a:ea typeface="+mn-ea"/>
                <a:cs typeface="+mn-cs"/>
              </a:rPr>
            </a:br>
            <a:endParaRPr kumimoji="0" lang="en-US" sz="6600" b="0" i="0" u="none" strike="noStrike" kern="1200" cap="none" spc="0" normalizeH="0" baseline="0" noProof="0" dirty="0">
              <a:ln>
                <a:noFill/>
              </a:ln>
              <a:solidFill>
                <a:srgbClr val="FF0000"/>
              </a:solidFill>
              <a:effectLst/>
              <a:uLnTx/>
              <a:uFillTx/>
              <a:latin typeface="Calibri"/>
              <a:ea typeface="+mn-ea"/>
              <a:cs typeface="+mn-cs"/>
            </a:endParaRPr>
          </a:p>
        </p:txBody>
      </p:sp>
      <p:sp>
        <p:nvSpPr>
          <p:cNvPr id="6" name="TextBox 5"/>
          <p:cNvSpPr txBox="1"/>
          <p:nvPr/>
        </p:nvSpPr>
        <p:spPr>
          <a:xfrm>
            <a:off x="499710" y="222444"/>
            <a:ext cx="11670383" cy="1609671"/>
          </a:xfrm>
          <a:prstGeom prst="rect">
            <a:avLst/>
          </a:prstGeom>
          <a:noFill/>
        </p:spPr>
        <p:txBody>
          <a:bodyPr wrap="square" rtlCol="0">
            <a:spAutoFit/>
          </a:bodyPr>
          <a:lstStyle/>
          <a:p>
            <a:pPr marL="0" marR="0" lvl="0" indent="0" algn="l" defTabSz="690563" rtl="0" eaLnBrk="1" fontAlgn="auto" latinLnBrk="0" hangingPunct="1">
              <a:lnSpc>
                <a:spcPct val="100000"/>
              </a:lnSpc>
              <a:spcBef>
                <a:spcPts val="600"/>
              </a:spcBef>
              <a:spcAft>
                <a:spcPts val="0"/>
              </a:spcAft>
              <a:buClrTx/>
              <a:buSzTx/>
              <a:buFontTx/>
              <a:buNone/>
              <a:tabLst>
                <a:tab pos="457200" algn="l"/>
              </a:tabLst>
              <a:defRPr/>
            </a:pPr>
            <a:r>
              <a:rPr lang="en-US" sz="3600" b="1">
                <a:solidFill>
                  <a:srgbClr val="4472C4"/>
                </a:solidFill>
                <a:latin typeface="Calibri"/>
              </a:rPr>
              <a:t>7b</a:t>
            </a:r>
            <a:r>
              <a:rPr kumimoji="0" lang="en-US" sz="3600" b="1" i="0" u="none" strike="noStrike" kern="1200" cap="none" spc="0" normalizeH="0" baseline="0" noProof="0">
                <a:ln>
                  <a:noFill/>
                </a:ln>
                <a:solidFill>
                  <a:srgbClr val="4472C4"/>
                </a:solidFill>
                <a:effectLst/>
                <a:uLnTx/>
                <a:uFillTx/>
                <a:latin typeface="Calibri"/>
                <a:ea typeface="+mn-ea"/>
                <a:cs typeface="+mn-cs"/>
              </a:rPr>
              <a:t>.</a:t>
            </a:r>
            <a:r>
              <a:rPr kumimoji="0" lang="en-US" sz="3600" b="1" i="0" u="none" strike="noStrike" kern="1200" cap="none" spc="0" normalizeH="0" baseline="0" noProof="0" dirty="0">
                <a:ln>
                  <a:noFill/>
                </a:ln>
                <a:solidFill>
                  <a:srgbClr val="4472C4"/>
                </a:solidFill>
                <a:effectLst/>
                <a:uLnTx/>
                <a:uFillTx/>
                <a:latin typeface="Calibri"/>
                <a:ea typeface="+mn-ea"/>
                <a:cs typeface="+mn-cs"/>
              </a:rPr>
              <a:t>	Summary of Post-Implementation Reports</a:t>
            </a:r>
          </a:p>
          <a:p>
            <a:pPr marL="509588" marR="0" lvl="0" indent="-57150" algn="l" defTabSz="914400" rtl="0" eaLnBrk="1" fontAlgn="auto" latinLnBrk="0" hangingPunct="1">
              <a:lnSpc>
                <a:spcPct val="100000"/>
              </a:lnSpc>
              <a:spcBef>
                <a:spcPct val="20000"/>
              </a:spcBef>
              <a:spcAft>
                <a:spcPts val="600"/>
              </a:spcAft>
              <a:buClrTx/>
              <a:buSzTx/>
              <a:buFontTx/>
              <a:buAutoNum type="alphaLcPeriod"/>
              <a:tabLst>
                <a:tab pos="457200" algn="l"/>
              </a:tabLst>
              <a:defRPr/>
            </a:pPr>
            <a:r>
              <a:rPr kumimoji="0" lang="en-US" sz="2800" b="1" i="0" u="none" strike="noStrike" kern="1200" cap="none" spc="0" normalizeH="0" baseline="0" noProof="0" dirty="0">
                <a:ln>
                  <a:noFill/>
                </a:ln>
                <a:solidFill>
                  <a:srgbClr val="4472C4"/>
                </a:solidFill>
                <a:effectLst/>
                <a:uLnTx/>
                <a:uFillTx/>
                <a:latin typeface="Calibri" panose="020F0502020204030204"/>
                <a:ea typeface="+mn-ea"/>
                <a:cs typeface="+mn-cs"/>
              </a:rPr>
              <a:t> Programs that </a:t>
            </a:r>
            <a:r>
              <a:rPr kumimoji="0" lang="en-US" sz="2800" b="1" i="0" u="none" strike="noStrike" kern="1200" cap="none" spc="0" normalizeH="0" baseline="0" noProof="0" dirty="0">
                <a:ln>
                  <a:noFill/>
                </a:ln>
                <a:solidFill>
                  <a:srgbClr val="C00000"/>
                </a:solidFill>
                <a:effectLst/>
                <a:uLnTx/>
                <a:uFillTx/>
                <a:latin typeface="Calibri" panose="020F0502020204030204"/>
                <a:ea typeface="+mn-ea"/>
                <a:cs typeface="+mn-cs"/>
              </a:rPr>
              <a:t>did not meet </a:t>
            </a:r>
            <a:r>
              <a:rPr kumimoji="0" lang="en-US" sz="2800" b="1" i="0" u="none" strike="noStrike" kern="1200" cap="none" spc="0" normalizeH="0" baseline="0" noProof="0" dirty="0">
                <a:ln>
                  <a:noFill/>
                </a:ln>
                <a:solidFill>
                  <a:srgbClr val="4472C4"/>
                </a:solidFill>
                <a:effectLst/>
                <a:uLnTx/>
                <a:uFillTx/>
                <a:latin typeface="Calibri" panose="020F0502020204030204"/>
                <a:ea typeface="+mn-ea"/>
                <a:cs typeface="+mn-cs"/>
              </a:rPr>
              <a:t>post-implementation conditions</a:t>
            </a:r>
          </a:p>
          <a:p>
            <a:pPr marL="801688" indent="-342900" defTabSz="914400">
              <a:buFont typeface="Arial" panose="020B0604020202020204" pitchFamily="34" charset="0"/>
              <a:buChar char="•"/>
              <a:tabLst>
                <a:tab pos="457200" algn="l"/>
              </a:tabLst>
              <a:defRPr/>
            </a:pPr>
            <a:r>
              <a:rPr lang="en-US" sz="2400" b="1" dirty="0">
                <a:solidFill>
                  <a:prstClr val="black"/>
                </a:solidFill>
              </a:rPr>
              <a:t>	</a:t>
            </a:r>
            <a:r>
              <a:rPr lang="en-US" sz="2400" dirty="0">
                <a:solidFill>
                  <a:prstClr val="black"/>
                </a:solidFill>
              </a:rPr>
              <a:t>None</a:t>
            </a:r>
            <a:endParaRPr kumimoji="0" lang="en-US" sz="240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lide Number Placeholder 1">
            <a:extLst>
              <a:ext uri="{FF2B5EF4-FFF2-40B4-BE49-F238E27FC236}">
                <a16:creationId xmlns:a16="http://schemas.microsoft.com/office/drawing/2014/main" id="{80F0A26F-4525-4490-832C-F8CB8F740390}"/>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137</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534585957"/>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4772" name="Rectangle 4"/>
          <p:cNvSpPr>
            <a:spLocks noChangeArrowheads="1"/>
          </p:cNvSpPr>
          <p:nvPr/>
        </p:nvSpPr>
        <p:spPr bwMode="auto">
          <a:xfrm>
            <a:off x="2286000" y="1981200"/>
            <a:ext cx="7924800" cy="1493520"/>
          </a:xfrm>
          <a:prstGeom prst="rect">
            <a:avLst/>
          </a:prstGeom>
          <a:noFill/>
          <a:ln w="9525">
            <a:noFill/>
            <a:miter lim="800000"/>
            <a:headEnd/>
            <a:tailEnd/>
          </a:ln>
          <a:effectLst/>
        </p:spPr>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600" b="0" i="0" u="none" strike="noStrike" kern="1200" cap="none" spc="0" normalizeH="0" baseline="0" noProof="0" dirty="0">
                <a:ln>
                  <a:noFill/>
                </a:ln>
                <a:solidFill>
                  <a:srgbClr val="FF0000"/>
                </a:solidFill>
                <a:effectLst/>
                <a:uLnTx/>
                <a:uFillTx/>
                <a:latin typeface="Calibri"/>
                <a:ea typeface="+mn-ea"/>
                <a:cs typeface="+mn-cs"/>
              </a:rPr>
              <a:t> </a:t>
            </a:r>
            <a:br>
              <a:rPr kumimoji="0" lang="en-US" sz="6600" b="0" i="0" u="none" strike="noStrike" kern="1200" cap="none" spc="0" normalizeH="0" baseline="0" noProof="0" dirty="0">
                <a:ln>
                  <a:noFill/>
                </a:ln>
                <a:solidFill>
                  <a:srgbClr val="FF0000"/>
                </a:solidFill>
                <a:effectLst/>
                <a:uLnTx/>
                <a:uFillTx/>
                <a:latin typeface="Calibri"/>
                <a:ea typeface="+mn-ea"/>
                <a:cs typeface="+mn-cs"/>
              </a:rPr>
            </a:br>
            <a:br>
              <a:rPr kumimoji="0" lang="en-US" sz="6600" b="0" i="0" u="none" strike="noStrike" kern="1200" cap="none" spc="0" normalizeH="0" baseline="0" noProof="0" dirty="0">
                <a:ln>
                  <a:noFill/>
                </a:ln>
                <a:solidFill>
                  <a:srgbClr val="FF0000"/>
                </a:solidFill>
                <a:effectLst/>
                <a:uLnTx/>
                <a:uFillTx/>
                <a:latin typeface="Calibri"/>
                <a:ea typeface="+mn-ea"/>
                <a:cs typeface="+mn-cs"/>
              </a:rPr>
            </a:br>
            <a:endParaRPr kumimoji="0" lang="en-US" sz="6600" b="0" i="0" u="none" strike="noStrike" kern="1200" cap="none" spc="0" normalizeH="0" baseline="0" noProof="0" dirty="0">
              <a:ln>
                <a:noFill/>
              </a:ln>
              <a:solidFill>
                <a:srgbClr val="FF0000"/>
              </a:solidFill>
              <a:effectLst/>
              <a:uLnTx/>
              <a:uFillTx/>
              <a:latin typeface="Calibri"/>
              <a:ea typeface="+mn-ea"/>
              <a:cs typeface="+mn-cs"/>
            </a:endParaRPr>
          </a:p>
        </p:txBody>
      </p:sp>
      <p:sp>
        <p:nvSpPr>
          <p:cNvPr id="6" name="TextBox 5"/>
          <p:cNvSpPr txBox="1"/>
          <p:nvPr/>
        </p:nvSpPr>
        <p:spPr>
          <a:xfrm>
            <a:off x="521617" y="211970"/>
            <a:ext cx="11670383" cy="1154162"/>
          </a:xfrm>
          <a:prstGeom prst="rect">
            <a:avLst/>
          </a:prstGeom>
          <a:noFill/>
        </p:spPr>
        <p:txBody>
          <a:bodyPr wrap="square" rtlCol="0">
            <a:spAutoFit/>
          </a:bodyPr>
          <a:lstStyle/>
          <a:p>
            <a:pPr marL="0" marR="0" lvl="0" indent="0" algn="l" defTabSz="690563" rtl="0" eaLnBrk="1" fontAlgn="auto" latinLnBrk="0" hangingPunct="1">
              <a:lnSpc>
                <a:spcPct val="100000"/>
              </a:lnSpc>
              <a:spcBef>
                <a:spcPts val="600"/>
              </a:spcBef>
              <a:spcAft>
                <a:spcPts val="0"/>
              </a:spcAft>
              <a:buClrTx/>
              <a:buSzTx/>
              <a:buFontTx/>
              <a:buNone/>
              <a:tabLst>
                <a:tab pos="457200" algn="l"/>
              </a:tabLst>
              <a:defRPr/>
            </a:pPr>
            <a:r>
              <a:rPr kumimoji="0" lang="en-US" sz="3600" b="1" i="0" u="none" strike="noStrike" kern="1200" cap="none" spc="0" normalizeH="0" baseline="0" noProof="0" dirty="0">
                <a:ln>
                  <a:noFill/>
                </a:ln>
                <a:solidFill>
                  <a:srgbClr val="4472C4"/>
                </a:solidFill>
                <a:effectLst/>
                <a:uLnTx/>
                <a:uFillTx/>
                <a:latin typeface="Calibri"/>
                <a:ea typeface="+mn-ea"/>
                <a:cs typeface="+mn-cs"/>
              </a:rPr>
              <a:t>8.	New Exempt Off-Campus Site</a:t>
            </a:r>
          </a:p>
          <a:p>
            <a:pPr marL="0" marR="0" lvl="0" indent="0" algn="l" defTabSz="690563" rtl="0" eaLnBrk="1" fontAlgn="auto" latinLnBrk="0" hangingPunct="1">
              <a:lnSpc>
                <a:spcPct val="100000"/>
              </a:lnSpc>
              <a:spcBef>
                <a:spcPts val="600"/>
              </a:spcBef>
              <a:spcAft>
                <a:spcPts val="0"/>
              </a:spcAft>
              <a:buClrTx/>
              <a:buSzTx/>
              <a:buFontTx/>
              <a:buNone/>
              <a:tabLst>
                <a:tab pos="457200" algn="l"/>
              </a:tabLst>
              <a:defRPr/>
            </a:pPr>
            <a:r>
              <a:rPr kumimoji="0" lang="en-US" sz="2800" b="1" i="0" u="none" strike="noStrike" kern="1200" cap="none" spc="0" normalizeH="0" baseline="0" noProof="0" dirty="0">
                <a:ln>
                  <a:noFill/>
                </a:ln>
                <a:solidFill>
                  <a:srgbClr val="4472C4"/>
                </a:solidFill>
                <a:effectLst/>
                <a:uLnTx/>
                <a:uFillTx/>
                <a:latin typeface="Calibri"/>
                <a:ea typeface="+mn-ea"/>
                <a:cs typeface="+mn-cs"/>
              </a:rPr>
              <a:t>	</a:t>
            </a:r>
            <a:r>
              <a:rPr kumimoji="0" lang="en-US" sz="2800" b="1" i="0" u="none" strike="noStrike" kern="1200" cap="none" spc="0" normalizeH="0" baseline="0" noProof="0" dirty="0">
                <a:ln>
                  <a:noFill/>
                </a:ln>
                <a:effectLst/>
                <a:uLnTx/>
                <a:uFillTx/>
                <a:latin typeface="Calibri"/>
                <a:ea typeface="+mn-ea"/>
                <a:cs typeface="+mn-cs"/>
              </a:rPr>
              <a:t>Trenholm State Community College</a:t>
            </a:r>
          </a:p>
        </p:txBody>
      </p:sp>
      <p:sp>
        <p:nvSpPr>
          <p:cNvPr id="5" name="Slide Number Placeholder 1">
            <a:extLst>
              <a:ext uri="{FF2B5EF4-FFF2-40B4-BE49-F238E27FC236}">
                <a16:creationId xmlns:a16="http://schemas.microsoft.com/office/drawing/2014/main" id="{80F0A26F-4525-4490-832C-F8CB8F740390}"/>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138</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7" name="TextBox 6">
            <a:extLst>
              <a:ext uri="{FF2B5EF4-FFF2-40B4-BE49-F238E27FC236}">
                <a16:creationId xmlns:a16="http://schemas.microsoft.com/office/drawing/2014/main" id="{1373C9BC-926A-4152-A5EF-D5BF41B5440F}"/>
              </a:ext>
            </a:extLst>
          </p:cNvPr>
          <p:cNvSpPr txBox="1"/>
          <p:nvPr/>
        </p:nvSpPr>
        <p:spPr>
          <a:xfrm>
            <a:off x="1077324" y="2191546"/>
            <a:ext cx="4523369" cy="2862322"/>
          </a:xfrm>
          <a:prstGeom prst="rect">
            <a:avLst/>
          </a:prstGeom>
          <a:noFill/>
        </p:spPr>
        <p:txBody>
          <a:bodyPr wrap="square" rtlCol="0">
            <a:spAutoFit/>
          </a:bodyPr>
          <a:lstStyle/>
          <a:p>
            <a:r>
              <a:rPr lang="en-US" sz="2400" dirty="0"/>
              <a:t>Baptist Health Resource Center </a:t>
            </a:r>
          </a:p>
          <a:p>
            <a:r>
              <a:rPr lang="en-US" sz="2400" dirty="0"/>
              <a:t>2001 E South Blvd</a:t>
            </a:r>
          </a:p>
          <a:p>
            <a:r>
              <a:rPr lang="en-US" sz="2400" dirty="0"/>
              <a:t>Montgomery, AL 36116</a:t>
            </a:r>
          </a:p>
          <a:p>
            <a:endParaRPr lang="en-US" sz="3600" dirty="0"/>
          </a:p>
          <a:p>
            <a:r>
              <a:rPr lang="en-US" sz="2400" dirty="0"/>
              <a:t>Trenholm State will offer courses in Licensed Practical Nursing, beginning in January 2024.</a:t>
            </a:r>
          </a:p>
        </p:txBody>
      </p:sp>
      <p:pic>
        <p:nvPicPr>
          <p:cNvPr id="8" name="Picture 2" descr="Photo">
            <a:extLst>
              <a:ext uri="{FF2B5EF4-FFF2-40B4-BE49-F238E27FC236}">
                <a16:creationId xmlns:a16="http://schemas.microsoft.com/office/drawing/2014/main" id="{D4562CC1-3A18-4BA8-97B4-8B19BB77AB7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882" t="12515" r="9758" b="25605"/>
          <a:stretch/>
        </p:blipFill>
        <p:spPr bwMode="auto">
          <a:xfrm>
            <a:off x="5460693" y="1885347"/>
            <a:ext cx="6006408" cy="3474720"/>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3487480"/>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77CEF5-2421-45F0-9684-896A134D6EFD}"/>
              </a:ext>
            </a:extLst>
          </p:cNvPr>
          <p:cNvSpPr txBox="1"/>
          <p:nvPr/>
        </p:nvSpPr>
        <p:spPr>
          <a:xfrm>
            <a:off x="1075482" y="1923394"/>
            <a:ext cx="10041036" cy="1585049"/>
          </a:xfrm>
          <a:prstGeom prst="rect">
            <a:avLst/>
          </a:prstGeom>
          <a:noFill/>
        </p:spPr>
        <p:txBody>
          <a:bodyPr wrap="square" rtlCol="0">
            <a:spAutoFit/>
          </a:bodyPr>
          <a:lstStyle/>
          <a:p>
            <a:r>
              <a:rPr lang="en-US" sz="3200" b="1" dirty="0">
                <a:solidFill>
                  <a:srgbClr val="4472C4"/>
                </a:solidFill>
              </a:rPr>
              <a:t>Motion, Decision Item J: </a:t>
            </a:r>
          </a:p>
          <a:p>
            <a:endParaRPr lang="en-US" sz="3200" b="1" dirty="0">
              <a:solidFill>
                <a:srgbClr val="0070C0"/>
              </a:solidFill>
            </a:endParaRPr>
          </a:p>
          <a:p>
            <a:pPr lvl="0">
              <a:spcBef>
                <a:spcPts val="600"/>
              </a:spcBef>
              <a:tabLst>
                <a:tab pos="457200" algn="l"/>
              </a:tabLst>
              <a:defRPr/>
            </a:pPr>
            <a:r>
              <a:rPr lang="en-US" sz="2800" dirty="0"/>
              <a:t>That the Commission accept the information items as presented.</a:t>
            </a:r>
          </a:p>
        </p:txBody>
      </p:sp>
      <p:sp>
        <p:nvSpPr>
          <p:cNvPr id="4" name="Slide Number Placeholder 1">
            <a:extLst>
              <a:ext uri="{FF2B5EF4-FFF2-40B4-BE49-F238E27FC236}">
                <a16:creationId xmlns:a16="http://schemas.microsoft.com/office/drawing/2014/main" id="{8F9E9F14-8601-4431-8ED5-A1CA19C913FD}"/>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139</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4285987215"/>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4770" name="Rectangle 2"/>
          <p:cNvSpPr>
            <a:spLocks noGrp="1" noChangeArrowheads="1"/>
          </p:cNvSpPr>
          <p:nvPr>
            <p:ph type="title"/>
          </p:nvPr>
        </p:nvSpPr>
        <p:spPr>
          <a:xfrm>
            <a:off x="1560576" y="563991"/>
            <a:ext cx="9070848" cy="1143000"/>
          </a:xfrm>
        </p:spPr>
        <p:txBody>
          <a:bodyPr>
            <a:normAutofit fontScale="90000"/>
          </a:bodyPr>
          <a:lstStyle/>
          <a:p>
            <a:pPr algn="ctr" defTabSz="798513"/>
            <a:br>
              <a:rPr lang="en-US" dirty="0">
                <a:solidFill>
                  <a:srgbClr val="4472C4"/>
                </a:solidFill>
                <a:latin typeface="Calibri" panose="020F0502020204030204" pitchFamily="34" charset="0"/>
                <a:cs typeface="Calibri" panose="020F0502020204030204" pitchFamily="34" charset="0"/>
              </a:rPr>
            </a:br>
            <a:r>
              <a:rPr lang="en-US" sz="5300" b="1" dirty="0">
                <a:solidFill>
                  <a:srgbClr val="4472C4"/>
                </a:solidFill>
                <a:latin typeface="Calibri" panose="020F0502020204030204" pitchFamily="34" charset="0"/>
                <a:cs typeface="Calibri" panose="020F0502020204030204" pitchFamily="34" charset="0"/>
              </a:rPr>
              <a:t>K.   ADJOURNMENT</a:t>
            </a:r>
            <a:br>
              <a:rPr lang="en-US" sz="5300" b="1" dirty="0">
                <a:solidFill>
                  <a:srgbClr val="4472C4"/>
                </a:solidFill>
                <a:latin typeface="Calibri" panose="020F0502020204030204" pitchFamily="34" charset="0"/>
                <a:cs typeface="Calibri" panose="020F0502020204030204" pitchFamily="34" charset="0"/>
              </a:rPr>
            </a:br>
            <a:r>
              <a:rPr lang="en-US" sz="3600" b="1" dirty="0">
                <a:solidFill>
                  <a:srgbClr val="4472C4"/>
                </a:solidFill>
                <a:latin typeface="Calibri" panose="020F0502020204030204" pitchFamily="34" charset="0"/>
                <a:cs typeface="Calibri" panose="020F0502020204030204" pitchFamily="34" charset="0"/>
              </a:rPr>
              <a:t> </a:t>
            </a:r>
            <a:endParaRPr lang="en-US" sz="3600" dirty="0">
              <a:solidFill>
                <a:srgbClr val="4472C4"/>
              </a:solidFill>
              <a:latin typeface="Calibri" panose="020F0502020204030204" pitchFamily="34" charset="0"/>
              <a:cs typeface="Calibri" panose="020F0502020204030204" pitchFamily="34" charset="0"/>
            </a:endParaRPr>
          </a:p>
        </p:txBody>
      </p:sp>
      <p:sp>
        <p:nvSpPr>
          <p:cNvPr id="544772" name="Rectangle 4"/>
          <p:cNvSpPr>
            <a:spLocks noChangeArrowheads="1"/>
          </p:cNvSpPr>
          <p:nvPr/>
        </p:nvSpPr>
        <p:spPr bwMode="auto">
          <a:xfrm>
            <a:off x="2286000" y="1981200"/>
            <a:ext cx="7924800" cy="1493520"/>
          </a:xfrm>
          <a:prstGeom prst="rect">
            <a:avLst/>
          </a:prstGeom>
          <a:noFill/>
          <a:ln w="9525">
            <a:noFill/>
            <a:miter lim="800000"/>
            <a:headEnd/>
            <a:tailEnd/>
          </a:ln>
          <a:effectLst/>
        </p:spPr>
        <p:txBody>
          <a:bodyPr anchor="ctr"/>
          <a:lstStyle/>
          <a:p>
            <a:pPr algn="ctr"/>
            <a:r>
              <a:rPr lang="en-US" sz="6600" dirty="0">
                <a:solidFill>
                  <a:srgbClr val="FF0000"/>
                </a:solidFill>
              </a:rPr>
              <a:t> </a:t>
            </a:r>
            <a:br>
              <a:rPr lang="en-US" sz="6600" dirty="0">
                <a:solidFill>
                  <a:srgbClr val="FF0000"/>
                </a:solidFill>
              </a:rPr>
            </a:br>
            <a:br>
              <a:rPr lang="en-US" sz="6600" dirty="0">
                <a:solidFill>
                  <a:srgbClr val="FF0000"/>
                </a:solidFill>
              </a:rPr>
            </a:br>
            <a:endParaRPr lang="en-US" sz="6600" dirty="0">
              <a:solidFill>
                <a:srgbClr val="FF0000"/>
              </a:solidFill>
            </a:endParaRPr>
          </a:p>
        </p:txBody>
      </p:sp>
      <p:pic>
        <p:nvPicPr>
          <p:cNvPr id="6" name="Picture 5">
            <a:extLst>
              <a:ext uri="{FF2B5EF4-FFF2-40B4-BE49-F238E27FC236}">
                <a16:creationId xmlns:a16="http://schemas.microsoft.com/office/drawing/2014/main" id="{46FBD25C-C896-484F-A5B7-D5CBFFA32CF3}"/>
              </a:ext>
            </a:extLst>
          </p:cNvPr>
          <p:cNvPicPr>
            <a:picLocks noChangeAspect="1"/>
          </p:cNvPicPr>
          <p:nvPr/>
        </p:nvPicPr>
        <p:blipFill>
          <a:blip r:embed="rId2"/>
          <a:stretch>
            <a:fillRect/>
          </a:stretch>
        </p:blipFill>
        <p:spPr>
          <a:xfrm>
            <a:off x="4562888" y="2176577"/>
            <a:ext cx="3390074" cy="1968820"/>
          </a:xfrm>
          <a:prstGeom prst="rect">
            <a:avLst/>
          </a:prstGeom>
        </p:spPr>
      </p:pic>
      <p:sp>
        <p:nvSpPr>
          <p:cNvPr id="5" name="Slide Number Placeholder 1">
            <a:extLst>
              <a:ext uri="{FF2B5EF4-FFF2-40B4-BE49-F238E27FC236}">
                <a16:creationId xmlns:a16="http://schemas.microsoft.com/office/drawing/2014/main" id="{1BCBB1EF-009D-410D-ABFC-E16627E49629}"/>
              </a:ext>
            </a:extLst>
          </p:cNvPr>
          <p:cNvSpPr>
            <a:spLocks noGrp="1"/>
          </p:cNvSpPr>
          <p:nvPr>
            <p:ph type="sldNum" sz="quarter" idx="12"/>
          </p:nvPr>
        </p:nvSpPr>
        <p:spPr>
          <a:xfrm>
            <a:off x="10049103" y="6488172"/>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C3AF50-45D8-4144-B114-A385979F8C17}" type="slidenum">
              <a:rPr kumimoji="0" lang="en-US" sz="11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140</a:t>
            </a:fld>
            <a:endParaRPr kumimoji="0" lang="en-US" sz="11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42713636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4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TM03090434[[fn=Wood Type]]</Template>
  <TotalTime>49064</TotalTime>
  <Words>9965</Words>
  <Application>Microsoft Office PowerPoint</Application>
  <PresentationFormat>Widescreen</PresentationFormat>
  <Paragraphs>1100</Paragraphs>
  <Slides>140</Slides>
  <Notes>50</Notes>
  <HiddenSlides>0</HiddenSlides>
  <MMClips>1</MMClips>
  <ScaleCrop>false</ScaleCrop>
  <HeadingPairs>
    <vt:vector size="8" baseType="variant">
      <vt:variant>
        <vt:lpstr>Fonts Used</vt:lpstr>
      </vt:variant>
      <vt:variant>
        <vt:i4>11</vt:i4>
      </vt:variant>
      <vt:variant>
        <vt:lpstr>Theme</vt:lpstr>
      </vt:variant>
      <vt:variant>
        <vt:i4>5</vt:i4>
      </vt:variant>
      <vt:variant>
        <vt:lpstr>Embedded OLE Servers</vt:lpstr>
      </vt:variant>
      <vt:variant>
        <vt:i4>1</vt:i4>
      </vt:variant>
      <vt:variant>
        <vt:lpstr>Slide Titles</vt:lpstr>
      </vt:variant>
      <vt:variant>
        <vt:i4>140</vt:i4>
      </vt:variant>
    </vt:vector>
  </HeadingPairs>
  <TitlesOfParts>
    <vt:vector size="157" baseType="lpstr">
      <vt:lpstr>Arial</vt:lpstr>
      <vt:lpstr>Book Antiqua</vt:lpstr>
      <vt:lpstr>Calibri</vt:lpstr>
      <vt:lpstr>Calibri </vt:lpstr>
      <vt:lpstr>Calibri Light</vt:lpstr>
      <vt:lpstr>Courier New</vt:lpstr>
      <vt:lpstr>freight-display-pro</vt:lpstr>
      <vt:lpstr>Symbol</vt:lpstr>
      <vt:lpstr>Times New Roman</vt:lpstr>
      <vt:lpstr>Tw Cen MT</vt:lpstr>
      <vt:lpstr>Wingdings</vt:lpstr>
      <vt:lpstr>Office Theme</vt:lpstr>
      <vt:lpstr>1_Office Theme</vt:lpstr>
      <vt:lpstr>2_Office Theme</vt:lpstr>
      <vt:lpstr>3_Office Theme</vt:lpstr>
      <vt:lpstr>4_Office Theme</vt:lpstr>
      <vt:lpstr>Worksheet</vt:lpstr>
      <vt:lpstr>Alabama Commission on Higher Education  </vt:lpstr>
      <vt:lpstr>PowerPoint Presentation</vt:lpstr>
      <vt:lpstr>PowerPoint Presentation</vt:lpstr>
      <vt:lpstr>PowerPoint Presentation</vt:lpstr>
      <vt:lpstr>PowerPoint Presentation</vt:lpstr>
      <vt:lpstr>PowerPoint Presentation</vt:lpstr>
      <vt:lpstr>PowerPoint Presentation</vt:lpstr>
      <vt:lpstr>IV.   CONSIDERATION OF MINUTES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Tensegrities for Manipulation and Assistance</vt:lpstr>
      <vt:lpstr>About Me</vt:lpstr>
      <vt:lpstr>Tensegrity Manipulation</vt:lpstr>
      <vt:lpstr>What is Tensegrity?</vt:lpstr>
      <vt:lpstr>Motivation</vt:lpstr>
      <vt:lpstr>DexTeR</vt:lpstr>
      <vt:lpstr>DexTeR Prototype</vt:lpstr>
      <vt:lpstr>Mobile DexTeR</vt:lpstr>
      <vt:lpstr>Tensegrity Assistance</vt:lpstr>
      <vt:lpstr>Motivation</vt:lpstr>
      <vt:lpstr>Overview</vt:lpstr>
      <vt:lpstr>TeSSA: Arm Module</vt:lpstr>
      <vt:lpstr>TeSSA: Shoulder Module</vt:lpstr>
      <vt:lpstr>TeSSA: Pre-Stressed</vt:lpstr>
      <vt:lpstr>TeSSA: Tasks</vt:lpstr>
      <vt:lpstr>WExTeR Spine</vt:lpstr>
      <vt:lpstr>WExTeR Spine: Pre-Stressed</vt:lpstr>
      <vt:lpstr>WExTeR Spine: Tasks</vt:lpstr>
      <vt:lpstr>Integrating TeSSA and WExTeR Spine</vt:lpstr>
      <vt:lpstr>PowerPoint Presentation</vt:lpstr>
      <vt:lpstr>Questions?</vt:lpstr>
      <vt:lpstr>PowerPoint Presentation</vt:lpstr>
      <vt:lpstr>PowerPoint Presentation</vt:lpstr>
      <vt:lpstr>PowerPoint Presentation</vt:lpstr>
      <vt:lpstr>ACHE Agenda Focuses on Students</vt:lpstr>
      <vt:lpstr>ACHE Special Initiatives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Executive Budget Request Submission </vt:lpstr>
      <vt:lpstr>Alabama Commission on Higher Education FY 2024-25 Executive Budget Request</vt:lpstr>
      <vt:lpstr>New Program Request for FY 2024-25</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Final Approval of Administrative Procedures for the New Chapter 300-4-13: (Re)Engage Alabama Grant Program</vt:lpstr>
      <vt:lpstr>PowerPoint Presentation</vt:lpstr>
      <vt:lpstr>F. Final Approval of Repeal and New Rule §300-2-1-.02 within Administrative Procedures for Academic Program Review</vt:lpstr>
      <vt:lpstr>PowerPoint Presentation</vt:lpstr>
      <vt:lpstr>PowerPoint Presentation</vt:lpstr>
      <vt:lpstr>G. Final Approval of Amendments for §300-2-1-.10  Administrative Procedures for Academic Program Review</vt:lpstr>
      <vt:lpstr>PowerPoint Presentation</vt:lpstr>
      <vt:lpstr>PowerPoint Presentation</vt:lpstr>
      <vt:lpstr>H. Preliminary Approval of Repeal and New Rule §300-2-1-.06 (Extensions and Alterations) within Administrative Procedures for Academic Program Review</vt:lpstr>
      <vt:lpstr>PowerPoint Presentation</vt:lpstr>
      <vt:lpstr>PowerPoint Presentation</vt:lpstr>
      <vt:lpstr>PowerPoint Presentation</vt:lpstr>
      <vt:lpstr>PowerPoint Presentation</vt:lpstr>
      <vt:lpstr>PowerPoint Presentation</vt:lpstr>
      <vt:lpstr>FOUR-YEAR INSTITUTIONS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K.   ADJOURNMENT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ACHE</dc:creator>
  <cp:lastModifiedBy>Stephanie Dolan</cp:lastModifiedBy>
  <cp:revision>2165</cp:revision>
  <cp:lastPrinted>2023-11-27T15:27:53Z</cp:lastPrinted>
  <dcterms:created xsi:type="dcterms:W3CDTF">2017-08-23T13:30:03Z</dcterms:created>
  <dcterms:modified xsi:type="dcterms:W3CDTF">2023-12-07T22:45:27Z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74064600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