
<file path=[Content_Types].xml><?xml version="1.0" encoding="utf-8"?>
<Types xmlns="http://schemas.openxmlformats.org/package/2006/content-types">
  <Default Extension="png" ContentType="image/png"/>
  <Default Extension="tmp" ContentType="image/jpe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gif" ContentType="image/gi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8"/>
  </p:notesMasterIdLst>
  <p:sldIdLst>
    <p:sldId id="2749" r:id="rId2"/>
    <p:sldId id="262" r:id="rId3"/>
    <p:sldId id="263" r:id="rId4"/>
    <p:sldId id="967" r:id="rId5"/>
    <p:sldId id="2076" r:id="rId6"/>
    <p:sldId id="266" r:id="rId7"/>
    <p:sldId id="2583" r:id="rId8"/>
    <p:sldId id="2584" r:id="rId9"/>
    <p:sldId id="1657" r:id="rId10"/>
    <p:sldId id="2151" r:id="rId11"/>
    <p:sldId id="2142" r:id="rId12"/>
    <p:sldId id="2148" r:id="rId13"/>
    <p:sldId id="2732" r:id="rId14"/>
    <p:sldId id="2731" r:id="rId15"/>
    <p:sldId id="2743" r:id="rId16"/>
    <p:sldId id="2744" r:id="rId17"/>
    <p:sldId id="2760" r:id="rId18"/>
    <p:sldId id="2709" r:id="rId19"/>
    <p:sldId id="2703" r:id="rId20"/>
    <p:sldId id="2759" r:id="rId21"/>
    <p:sldId id="2742" r:id="rId22"/>
    <p:sldId id="2761" r:id="rId23"/>
    <p:sldId id="2720" r:id="rId24"/>
    <p:sldId id="2297" r:id="rId25"/>
    <p:sldId id="2705" r:id="rId26"/>
    <p:sldId id="2747" r:id="rId27"/>
    <p:sldId id="2706" r:id="rId28"/>
    <p:sldId id="2694" r:id="rId29"/>
    <p:sldId id="2698" r:id="rId30"/>
    <p:sldId id="2763" r:id="rId31"/>
    <p:sldId id="2618" r:id="rId32"/>
    <p:sldId id="2748" r:id="rId33"/>
    <p:sldId id="257" r:id="rId34"/>
    <p:sldId id="260" r:id="rId35"/>
    <p:sldId id="2714" r:id="rId36"/>
    <p:sldId id="2711" r:id="rId37"/>
    <p:sldId id="2715" r:id="rId38"/>
    <p:sldId id="2712" r:id="rId39"/>
    <p:sldId id="2716" r:id="rId40"/>
    <p:sldId id="2713" r:id="rId41"/>
    <p:sldId id="2717" r:id="rId42"/>
    <p:sldId id="2710" r:id="rId43"/>
    <p:sldId id="268" r:id="rId44"/>
    <p:sldId id="1906" r:id="rId45"/>
    <p:sldId id="2762" r:id="rId46"/>
    <p:sldId id="2099" r:id="rId47"/>
    <p:sldId id="2756" r:id="rId48"/>
    <p:sldId id="2110" r:id="rId49"/>
    <p:sldId id="2109" r:id="rId50"/>
    <p:sldId id="2113" r:id="rId51"/>
    <p:sldId id="2102" r:id="rId52"/>
    <p:sldId id="256" r:id="rId53"/>
    <p:sldId id="2112" r:id="rId54"/>
    <p:sldId id="2114" r:id="rId55"/>
    <p:sldId id="2111" r:id="rId56"/>
    <p:sldId id="2104" r:id="rId57"/>
    <p:sldId id="2105" r:id="rId58"/>
    <p:sldId id="2757" r:id="rId59"/>
    <p:sldId id="1030" r:id="rId60"/>
    <p:sldId id="2582" r:id="rId61"/>
    <p:sldId id="1466" r:id="rId62"/>
    <p:sldId id="2750" r:id="rId63"/>
    <p:sldId id="1467" r:id="rId64"/>
    <p:sldId id="2751" r:id="rId65"/>
    <p:sldId id="1473" r:id="rId66"/>
    <p:sldId id="2752" r:id="rId67"/>
    <p:sldId id="2088" r:id="rId68"/>
    <p:sldId id="2106" r:id="rId69"/>
    <p:sldId id="2080" r:id="rId70"/>
    <p:sldId id="2336" r:id="rId71"/>
    <p:sldId id="2335" r:id="rId72"/>
    <p:sldId id="2049" r:id="rId73"/>
    <p:sldId id="2107" r:id="rId74"/>
    <p:sldId id="1720" r:id="rId75"/>
    <p:sldId id="2337" r:id="rId76"/>
    <p:sldId id="2338" r:id="rId77"/>
    <p:sldId id="2095" r:id="rId78"/>
    <p:sldId id="1781" r:id="rId79"/>
    <p:sldId id="2339" r:id="rId80"/>
    <p:sldId id="2340" r:id="rId81"/>
    <p:sldId id="2090" r:id="rId82"/>
    <p:sldId id="2096" r:id="rId83"/>
    <p:sldId id="2321" r:id="rId84"/>
    <p:sldId id="2322" r:id="rId85"/>
    <p:sldId id="2341" r:id="rId86"/>
    <p:sldId id="2342" r:id="rId87"/>
    <p:sldId id="2343" r:id="rId88"/>
    <p:sldId id="2344" r:id="rId89"/>
    <p:sldId id="2566" r:id="rId90"/>
    <p:sldId id="2567" r:id="rId91"/>
    <p:sldId id="310" r:id="rId92"/>
    <p:sldId id="1786" r:id="rId93"/>
    <p:sldId id="1787" r:id="rId94"/>
    <p:sldId id="2575" r:id="rId95"/>
    <p:sldId id="2576" r:id="rId96"/>
    <p:sldId id="2577" r:id="rId97"/>
    <p:sldId id="2580" r:id="rId98"/>
    <p:sldId id="2579" r:id="rId99"/>
    <p:sldId id="2578" r:id="rId100"/>
    <p:sldId id="1339" r:id="rId101"/>
    <p:sldId id="2581" r:id="rId102"/>
    <p:sldId id="1340" r:id="rId103"/>
    <p:sldId id="2753" r:id="rId104"/>
    <p:sldId id="2754" r:id="rId105"/>
    <p:sldId id="1773" r:id="rId106"/>
    <p:sldId id="1460" r:id="rId10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72C4"/>
    <a:srgbClr val="783420"/>
    <a:srgbClr val="0070C0"/>
    <a:srgbClr val="1F3863"/>
    <a:srgbClr val="ED7D31"/>
    <a:srgbClr val="F2F2F2"/>
    <a:srgbClr val="F4AF80"/>
    <a:srgbClr val="F19759"/>
    <a:srgbClr val="F5F5F5"/>
    <a:srgbClr val="F7F7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338" autoAdjust="0"/>
    <p:restoredTop sz="94660"/>
  </p:normalViewPr>
  <p:slideViewPr>
    <p:cSldViewPr snapToGrid="0">
      <p:cViewPr varScale="1">
        <p:scale>
          <a:sx n="62" d="100"/>
          <a:sy n="62" d="100"/>
        </p:scale>
        <p:origin x="968" y="4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notesMaster" Target="notesMasters/notes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presProps" Target="pres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00.wmf"/><Relationship Id="rId2" Type="http://schemas.openxmlformats.org/officeDocument/2006/relationships/image" Target="../media/image99.wmf"/><Relationship Id="rId1" Type="http://schemas.openxmlformats.org/officeDocument/2006/relationships/image" Target="../media/image98.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06.wmf"/><Relationship Id="rId1" Type="http://schemas.openxmlformats.org/officeDocument/2006/relationships/image" Target="../media/image10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A8BB4BF9-6B3D-47A7-A042-D8616A4EB083}" type="datetimeFigureOut">
              <a:rPr lang="en-US" smtClean="0"/>
              <a:t>6/9/2023</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FF4307E-4FB5-4B77-80FB-E8BAA8507D6B}" type="slidenum">
              <a:rPr lang="en-US" smtClean="0"/>
              <a:t>‹#›</a:t>
            </a:fld>
            <a:endParaRPr lang="en-US"/>
          </a:p>
        </p:txBody>
      </p:sp>
    </p:spTree>
    <p:extLst>
      <p:ext uri="{BB962C8B-B14F-4D97-AF65-F5344CB8AC3E}">
        <p14:creationId xmlns:p14="http://schemas.microsoft.com/office/powerpoint/2010/main" val="34142195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49478">
              <a:defRPr/>
            </a:pPr>
            <a:fld id="{36C93A0B-A9DE-4FAA-8069-629C10E18461}" type="slidenum">
              <a:rPr lang="en-US">
                <a:solidFill>
                  <a:prstClr val="black"/>
                </a:solidFill>
                <a:latin typeface="Calibri"/>
              </a:rPr>
              <a:pPr defTabSz="949478">
                <a:defRPr/>
              </a:pPr>
              <a:t>1</a:t>
            </a:fld>
            <a:endParaRPr lang="en-US" dirty="0">
              <a:solidFill>
                <a:prstClr val="black"/>
              </a:solidFill>
              <a:latin typeface="Calibri"/>
            </a:endParaRPr>
          </a:p>
        </p:txBody>
      </p:sp>
    </p:spTree>
    <p:extLst>
      <p:ext uri="{BB962C8B-B14F-4D97-AF65-F5344CB8AC3E}">
        <p14:creationId xmlns:p14="http://schemas.microsoft.com/office/powerpoint/2010/main" val="7311988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defTabSz="949478">
              <a:defRPr/>
            </a:pPr>
            <a:fld id="{A5D78FC6-CE17-4259-A63C-DDFC12E048FC}" type="slidenum">
              <a:rPr lang="en-US">
                <a:solidFill>
                  <a:prstClr val="black"/>
                </a:solidFill>
                <a:latin typeface="Calibri"/>
              </a:rPr>
              <a:pPr defTabSz="949478">
                <a:defRPr/>
              </a:pPr>
              <a:t>44</a:t>
            </a:fld>
            <a:endParaRPr lang="en-US">
              <a:solidFill>
                <a:prstClr val="black"/>
              </a:solidFill>
              <a:latin typeface="Calibri"/>
            </a:endParaRPr>
          </a:p>
        </p:txBody>
      </p:sp>
    </p:spTree>
    <p:extLst>
      <p:ext uri="{BB962C8B-B14F-4D97-AF65-F5344CB8AC3E}">
        <p14:creationId xmlns:p14="http://schemas.microsoft.com/office/powerpoint/2010/main" val="22283123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defTabSz="949478">
              <a:defRPr/>
            </a:pPr>
            <a:fld id="{A5D78FC6-CE17-4259-A63C-DDFC12E048FC}" type="slidenum">
              <a:rPr lang="en-US">
                <a:solidFill>
                  <a:prstClr val="black"/>
                </a:solidFill>
                <a:latin typeface="Calibri"/>
              </a:rPr>
              <a:pPr defTabSz="949478">
                <a:defRPr/>
              </a:pPr>
              <a:t>59</a:t>
            </a:fld>
            <a:endParaRPr lang="en-US">
              <a:solidFill>
                <a:prstClr val="black"/>
              </a:solidFill>
              <a:latin typeface="Calibri"/>
            </a:endParaRPr>
          </a:p>
        </p:txBody>
      </p:sp>
    </p:spTree>
    <p:extLst>
      <p:ext uri="{BB962C8B-B14F-4D97-AF65-F5344CB8AC3E}">
        <p14:creationId xmlns:p14="http://schemas.microsoft.com/office/powerpoint/2010/main" val="11608287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49478">
              <a:defRPr/>
            </a:pPr>
            <a:fld id="{855315DC-C9C3-43F1-BD24-3948A444DC20}" type="slidenum">
              <a:rPr lang="en-US">
                <a:solidFill>
                  <a:prstClr val="black"/>
                </a:solidFill>
                <a:latin typeface="Calibri" panose="020F0502020204030204"/>
              </a:rPr>
              <a:pPr defTabSz="949478">
                <a:defRPr/>
              </a:pPr>
              <a:t>92</a:t>
            </a:fld>
            <a:endParaRPr lang="en-US">
              <a:solidFill>
                <a:prstClr val="black"/>
              </a:solidFill>
              <a:latin typeface="Calibri" panose="020F0502020204030204"/>
            </a:endParaRPr>
          </a:p>
        </p:txBody>
      </p:sp>
    </p:spTree>
    <p:extLst>
      <p:ext uri="{BB962C8B-B14F-4D97-AF65-F5344CB8AC3E}">
        <p14:creationId xmlns:p14="http://schemas.microsoft.com/office/powerpoint/2010/main" val="14642979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49478">
              <a:defRPr/>
            </a:pPr>
            <a:fld id="{855315DC-C9C3-43F1-BD24-3948A444DC20}" type="slidenum">
              <a:rPr lang="en-US">
                <a:solidFill>
                  <a:prstClr val="black"/>
                </a:solidFill>
                <a:latin typeface="Calibri" panose="020F0502020204030204"/>
              </a:rPr>
              <a:pPr defTabSz="949478">
                <a:defRPr/>
              </a:pPr>
              <a:t>94</a:t>
            </a:fld>
            <a:endParaRPr lang="en-US">
              <a:solidFill>
                <a:prstClr val="black"/>
              </a:solidFill>
              <a:latin typeface="Calibri" panose="020F0502020204030204"/>
            </a:endParaRPr>
          </a:p>
        </p:txBody>
      </p:sp>
    </p:spTree>
    <p:extLst>
      <p:ext uri="{BB962C8B-B14F-4D97-AF65-F5344CB8AC3E}">
        <p14:creationId xmlns:p14="http://schemas.microsoft.com/office/powerpoint/2010/main" val="26108640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49478">
              <a:defRPr/>
            </a:pPr>
            <a:fld id="{855315DC-C9C3-43F1-BD24-3948A444DC20}" type="slidenum">
              <a:rPr lang="en-US">
                <a:solidFill>
                  <a:prstClr val="black"/>
                </a:solidFill>
                <a:latin typeface="Calibri" panose="020F0502020204030204"/>
              </a:rPr>
              <a:pPr defTabSz="949478">
                <a:defRPr/>
              </a:pPr>
              <a:t>96</a:t>
            </a:fld>
            <a:endParaRPr lang="en-US">
              <a:solidFill>
                <a:prstClr val="black"/>
              </a:solidFill>
              <a:latin typeface="Calibri" panose="020F0502020204030204"/>
            </a:endParaRPr>
          </a:p>
        </p:txBody>
      </p:sp>
    </p:spTree>
    <p:extLst>
      <p:ext uri="{BB962C8B-B14F-4D97-AF65-F5344CB8AC3E}">
        <p14:creationId xmlns:p14="http://schemas.microsoft.com/office/powerpoint/2010/main" val="3841105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49478">
              <a:defRPr/>
            </a:pPr>
            <a:fld id="{855315DC-C9C3-43F1-BD24-3948A444DC20}" type="slidenum">
              <a:rPr lang="en-US">
                <a:solidFill>
                  <a:prstClr val="black"/>
                </a:solidFill>
                <a:latin typeface="Calibri" panose="020F0502020204030204"/>
              </a:rPr>
              <a:pPr defTabSz="949478">
                <a:defRPr/>
              </a:pPr>
              <a:t>98</a:t>
            </a:fld>
            <a:endParaRPr lang="en-US">
              <a:solidFill>
                <a:prstClr val="black"/>
              </a:solidFill>
              <a:latin typeface="Calibri" panose="020F0502020204030204"/>
            </a:endParaRPr>
          </a:p>
        </p:txBody>
      </p:sp>
    </p:spTree>
    <p:extLst>
      <p:ext uri="{BB962C8B-B14F-4D97-AF65-F5344CB8AC3E}">
        <p14:creationId xmlns:p14="http://schemas.microsoft.com/office/powerpoint/2010/main" val="5561025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935ACD-FC6D-412F-B15C-F54ABA1A44BF}" type="slidenum">
              <a:rPr lang="en-US" smtClean="0"/>
              <a:t>100</a:t>
            </a:fld>
            <a:endParaRPr lang="en-US"/>
          </a:p>
        </p:txBody>
      </p:sp>
    </p:spTree>
    <p:extLst>
      <p:ext uri="{BB962C8B-B14F-4D97-AF65-F5344CB8AC3E}">
        <p14:creationId xmlns:p14="http://schemas.microsoft.com/office/powerpoint/2010/main" val="27646118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935ACD-FC6D-412F-B15C-F54ABA1A44BF}" type="slidenum">
              <a:rPr lang="en-US" smtClean="0"/>
              <a:t>101</a:t>
            </a:fld>
            <a:endParaRPr lang="en-US"/>
          </a:p>
        </p:txBody>
      </p:sp>
    </p:spTree>
    <p:extLst>
      <p:ext uri="{BB962C8B-B14F-4D97-AF65-F5344CB8AC3E}">
        <p14:creationId xmlns:p14="http://schemas.microsoft.com/office/powerpoint/2010/main" val="20102511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49478">
              <a:defRPr/>
            </a:pPr>
            <a:fld id="{855315DC-C9C3-43F1-BD24-3948A444DC20}" type="slidenum">
              <a:rPr lang="en-US">
                <a:solidFill>
                  <a:prstClr val="black"/>
                </a:solidFill>
                <a:latin typeface="Calibri" panose="020F0502020204030204"/>
              </a:rPr>
              <a:pPr defTabSz="949478">
                <a:defRPr/>
              </a:pPr>
              <a:t>102</a:t>
            </a:fld>
            <a:endParaRPr lang="en-US">
              <a:solidFill>
                <a:prstClr val="black"/>
              </a:solidFill>
              <a:latin typeface="Calibri" panose="020F0502020204030204"/>
            </a:endParaRPr>
          </a:p>
        </p:txBody>
      </p:sp>
    </p:spTree>
    <p:extLst>
      <p:ext uri="{BB962C8B-B14F-4D97-AF65-F5344CB8AC3E}">
        <p14:creationId xmlns:p14="http://schemas.microsoft.com/office/powerpoint/2010/main" val="40747184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49478">
              <a:defRPr/>
            </a:pPr>
            <a:fld id="{855315DC-C9C3-43F1-BD24-3948A444DC20}" type="slidenum">
              <a:rPr lang="en-US">
                <a:solidFill>
                  <a:prstClr val="black"/>
                </a:solidFill>
                <a:latin typeface="Calibri" panose="020F0502020204030204"/>
              </a:rPr>
              <a:pPr defTabSz="949478">
                <a:defRPr/>
              </a:pPr>
              <a:t>103</a:t>
            </a:fld>
            <a:endParaRPr lang="en-US">
              <a:solidFill>
                <a:prstClr val="black"/>
              </a:solidFill>
              <a:latin typeface="Calibri" panose="020F0502020204030204"/>
            </a:endParaRPr>
          </a:p>
        </p:txBody>
      </p:sp>
    </p:spTree>
    <p:extLst>
      <p:ext uri="{BB962C8B-B14F-4D97-AF65-F5344CB8AC3E}">
        <p14:creationId xmlns:p14="http://schemas.microsoft.com/office/powerpoint/2010/main" val="27516894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49478">
              <a:defRPr/>
            </a:pPr>
            <a:fld id="{855315DC-C9C3-43F1-BD24-3948A444DC20}" type="slidenum">
              <a:rPr lang="en-US">
                <a:solidFill>
                  <a:prstClr val="black"/>
                </a:solidFill>
                <a:latin typeface="Calibri" panose="020F0502020204030204"/>
              </a:rPr>
              <a:pPr defTabSz="949478">
                <a:defRPr/>
              </a:pPr>
              <a:t>104</a:t>
            </a:fld>
            <a:endParaRPr lang="en-US">
              <a:solidFill>
                <a:prstClr val="black"/>
              </a:solidFill>
              <a:latin typeface="Calibri" panose="020F0502020204030204"/>
            </a:endParaRPr>
          </a:p>
        </p:txBody>
      </p:sp>
    </p:spTree>
    <p:extLst>
      <p:ext uri="{BB962C8B-B14F-4D97-AF65-F5344CB8AC3E}">
        <p14:creationId xmlns:p14="http://schemas.microsoft.com/office/powerpoint/2010/main" val="11222231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9C3B5-3B25-42C0-907E-A9D04617AA1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63B1581-211F-451B-8D3D-6670B7F23D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1AB8009-BF48-43EB-8A30-A8B742747CCA}"/>
              </a:ext>
            </a:extLst>
          </p:cNvPr>
          <p:cNvSpPr>
            <a:spLocks noGrp="1"/>
          </p:cNvSpPr>
          <p:nvPr>
            <p:ph type="dt" sz="half" idx="10"/>
          </p:nvPr>
        </p:nvSpPr>
        <p:spPr/>
        <p:txBody>
          <a:bodyPr/>
          <a:lstStyle/>
          <a:p>
            <a:fld id="{6103F57B-B8D1-4F3B-8441-381CF28F9D0B}" type="datetimeFigureOut">
              <a:rPr lang="en-US" smtClean="0"/>
              <a:t>6/9/2023</a:t>
            </a:fld>
            <a:endParaRPr lang="en-US"/>
          </a:p>
        </p:txBody>
      </p:sp>
      <p:sp>
        <p:nvSpPr>
          <p:cNvPr id="5" name="Footer Placeholder 4">
            <a:extLst>
              <a:ext uri="{FF2B5EF4-FFF2-40B4-BE49-F238E27FC236}">
                <a16:creationId xmlns:a16="http://schemas.microsoft.com/office/drawing/2014/main" id="{5C78C844-5221-4FB4-B190-6C7334BF1E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2F3D68-B01E-4396-80B1-28A6CD5D8E4F}"/>
              </a:ext>
            </a:extLst>
          </p:cNvPr>
          <p:cNvSpPr>
            <a:spLocks noGrp="1"/>
          </p:cNvSpPr>
          <p:nvPr>
            <p:ph type="sldNum" sz="quarter" idx="12"/>
          </p:nvPr>
        </p:nvSpPr>
        <p:spPr/>
        <p:txBody>
          <a:bodyPr/>
          <a:lstStyle/>
          <a:p>
            <a:fld id="{754CF1D0-AEF0-4728-A3D8-B697908A0517}" type="slidenum">
              <a:rPr lang="en-US" smtClean="0"/>
              <a:t>‹#›</a:t>
            </a:fld>
            <a:endParaRPr lang="en-US"/>
          </a:p>
        </p:txBody>
      </p:sp>
    </p:spTree>
    <p:extLst>
      <p:ext uri="{BB962C8B-B14F-4D97-AF65-F5344CB8AC3E}">
        <p14:creationId xmlns:p14="http://schemas.microsoft.com/office/powerpoint/2010/main" val="40793023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9EB11-E01B-4B9D-9A5E-29DE66FAD2D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497CE05-469E-40FD-97FC-F21EE0BCD45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D04993-6E57-43C2-8DDB-F72CDD39735E}"/>
              </a:ext>
            </a:extLst>
          </p:cNvPr>
          <p:cNvSpPr>
            <a:spLocks noGrp="1"/>
          </p:cNvSpPr>
          <p:nvPr>
            <p:ph type="dt" sz="half" idx="10"/>
          </p:nvPr>
        </p:nvSpPr>
        <p:spPr/>
        <p:txBody>
          <a:bodyPr/>
          <a:lstStyle/>
          <a:p>
            <a:fld id="{6103F57B-B8D1-4F3B-8441-381CF28F9D0B}" type="datetimeFigureOut">
              <a:rPr lang="en-US" smtClean="0"/>
              <a:t>6/9/2023</a:t>
            </a:fld>
            <a:endParaRPr lang="en-US"/>
          </a:p>
        </p:txBody>
      </p:sp>
      <p:sp>
        <p:nvSpPr>
          <p:cNvPr id="5" name="Footer Placeholder 4">
            <a:extLst>
              <a:ext uri="{FF2B5EF4-FFF2-40B4-BE49-F238E27FC236}">
                <a16:creationId xmlns:a16="http://schemas.microsoft.com/office/drawing/2014/main" id="{E8399F95-403D-4719-9CDA-51EFB7111C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20C93D-1349-4D9D-A0C0-693584F660D1}"/>
              </a:ext>
            </a:extLst>
          </p:cNvPr>
          <p:cNvSpPr>
            <a:spLocks noGrp="1"/>
          </p:cNvSpPr>
          <p:nvPr>
            <p:ph type="sldNum" sz="quarter" idx="12"/>
          </p:nvPr>
        </p:nvSpPr>
        <p:spPr/>
        <p:txBody>
          <a:bodyPr/>
          <a:lstStyle/>
          <a:p>
            <a:fld id="{754CF1D0-AEF0-4728-A3D8-B697908A0517}" type="slidenum">
              <a:rPr lang="en-US" smtClean="0"/>
              <a:t>‹#›</a:t>
            </a:fld>
            <a:endParaRPr lang="en-US"/>
          </a:p>
        </p:txBody>
      </p:sp>
    </p:spTree>
    <p:extLst>
      <p:ext uri="{BB962C8B-B14F-4D97-AF65-F5344CB8AC3E}">
        <p14:creationId xmlns:p14="http://schemas.microsoft.com/office/powerpoint/2010/main" val="1758982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1443B-FC1A-4AE7-8677-962E940E7BE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1B8A4B7-450D-42E7-86C4-1B1B6976F71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DE6786-FD9C-4014-89ED-01D994185B6C}"/>
              </a:ext>
            </a:extLst>
          </p:cNvPr>
          <p:cNvSpPr>
            <a:spLocks noGrp="1"/>
          </p:cNvSpPr>
          <p:nvPr>
            <p:ph type="dt" sz="half" idx="10"/>
          </p:nvPr>
        </p:nvSpPr>
        <p:spPr/>
        <p:txBody>
          <a:bodyPr/>
          <a:lstStyle/>
          <a:p>
            <a:fld id="{6103F57B-B8D1-4F3B-8441-381CF28F9D0B}" type="datetimeFigureOut">
              <a:rPr lang="en-US" smtClean="0"/>
              <a:t>6/9/2023</a:t>
            </a:fld>
            <a:endParaRPr lang="en-US"/>
          </a:p>
        </p:txBody>
      </p:sp>
      <p:sp>
        <p:nvSpPr>
          <p:cNvPr id="5" name="Footer Placeholder 4">
            <a:extLst>
              <a:ext uri="{FF2B5EF4-FFF2-40B4-BE49-F238E27FC236}">
                <a16:creationId xmlns:a16="http://schemas.microsoft.com/office/drawing/2014/main" id="{5F4BE91B-D0EE-43F2-A497-F4534471E8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687476-5CCE-4E3A-83C3-F4898EF92442}"/>
              </a:ext>
            </a:extLst>
          </p:cNvPr>
          <p:cNvSpPr>
            <a:spLocks noGrp="1"/>
          </p:cNvSpPr>
          <p:nvPr>
            <p:ph type="sldNum" sz="quarter" idx="12"/>
          </p:nvPr>
        </p:nvSpPr>
        <p:spPr/>
        <p:txBody>
          <a:bodyPr/>
          <a:lstStyle/>
          <a:p>
            <a:fld id="{754CF1D0-AEF0-4728-A3D8-B697908A0517}" type="slidenum">
              <a:rPr lang="en-US" smtClean="0"/>
              <a:t>‹#›</a:t>
            </a:fld>
            <a:endParaRPr lang="en-US"/>
          </a:p>
        </p:txBody>
      </p:sp>
    </p:spTree>
    <p:extLst>
      <p:ext uri="{BB962C8B-B14F-4D97-AF65-F5344CB8AC3E}">
        <p14:creationId xmlns:p14="http://schemas.microsoft.com/office/powerpoint/2010/main" val="18368406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E9293-54FD-417A-969E-FD583B75C8A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835ED6E-1911-4435-87BB-20EF30C74FB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20846CB-FF54-4643-B17E-7A5345AA1E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6282FF-70BC-446B-911E-4C041B79A971}"/>
              </a:ext>
            </a:extLst>
          </p:cNvPr>
          <p:cNvSpPr>
            <a:spLocks noGrp="1"/>
          </p:cNvSpPr>
          <p:nvPr>
            <p:ph type="dt" sz="half" idx="10"/>
          </p:nvPr>
        </p:nvSpPr>
        <p:spPr/>
        <p:txBody>
          <a:bodyPr/>
          <a:lstStyle/>
          <a:p>
            <a:fld id="{6103F57B-B8D1-4F3B-8441-381CF28F9D0B}" type="datetimeFigureOut">
              <a:rPr lang="en-US" smtClean="0"/>
              <a:t>6/9/2023</a:t>
            </a:fld>
            <a:endParaRPr lang="en-US"/>
          </a:p>
        </p:txBody>
      </p:sp>
      <p:sp>
        <p:nvSpPr>
          <p:cNvPr id="6" name="Footer Placeholder 5">
            <a:extLst>
              <a:ext uri="{FF2B5EF4-FFF2-40B4-BE49-F238E27FC236}">
                <a16:creationId xmlns:a16="http://schemas.microsoft.com/office/drawing/2014/main" id="{DB42D822-54A8-4A12-B85F-D0321D3F765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6FF427-CA4F-4DEA-94EE-A4809DD17521}"/>
              </a:ext>
            </a:extLst>
          </p:cNvPr>
          <p:cNvSpPr>
            <a:spLocks noGrp="1"/>
          </p:cNvSpPr>
          <p:nvPr>
            <p:ph type="sldNum" sz="quarter" idx="12"/>
          </p:nvPr>
        </p:nvSpPr>
        <p:spPr/>
        <p:txBody>
          <a:bodyPr/>
          <a:lstStyle/>
          <a:p>
            <a:fld id="{754CF1D0-AEF0-4728-A3D8-B697908A0517}" type="slidenum">
              <a:rPr lang="en-US" smtClean="0"/>
              <a:t>‹#›</a:t>
            </a:fld>
            <a:endParaRPr lang="en-US"/>
          </a:p>
        </p:txBody>
      </p:sp>
    </p:spTree>
    <p:extLst>
      <p:ext uri="{BB962C8B-B14F-4D97-AF65-F5344CB8AC3E}">
        <p14:creationId xmlns:p14="http://schemas.microsoft.com/office/powerpoint/2010/main" val="33066205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D9524-E6BE-4B44-BE73-07D88ABE44B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BF80B37-A569-47FE-9543-A4BC1C6C2D0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3158AB3-3456-4871-B5AE-AA983AAFF2B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6D05486-C143-417B-86D0-D2D0EEE047E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5674C89-FC56-4E06-93DD-DD2ED8C824D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85F6098-402F-41C2-BF3C-DA625D266AE2}"/>
              </a:ext>
            </a:extLst>
          </p:cNvPr>
          <p:cNvSpPr>
            <a:spLocks noGrp="1"/>
          </p:cNvSpPr>
          <p:nvPr>
            <p:ph type="dt" sz="half" idx="10"/>
          </p:nvPr>
        </p:nvSpPr>
        <p:spPr/>
        <p:txBody>
          <a:bodyPr/>
          <a:lstStyle/>
          <a:p>
            <a:fld id="{6103F57B-B8D1-4F3B-8441-381CF28F9D0B}" type="datetimeFigureOut">
              <a:rPr lang="en-US" smtClean="0"/>
              <a:t>6/9/2023</a:t>
            </a:fld>
            <a:endParaRPr lang="en-US"/>
          </a:p>
        </p:txBody>
      </p:sp>
      <p:sp>
        <p:nvSpPr>
          <p:cNvPr id="8" name="Footer Placeholder 7">
            <a:extLst>
              <a:ext uri="{FF2B5EF4-FFF2-40B4-BE49-F238E27FC236}">
                <a16:creationId xmlns:a16="http://schemas.microsoft.com/office/drawing/2014/main" id="{245C5BC3-BBCE-4852-AFFC-2F8697AA655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944FB2F-789B-479D-904D-55685B74692E}"/>
              </a:ext>
            </a:extLst>
          </p:cNvPr>
          <p:cNvSpPr>
            <a:spLocks noGrp="1"/>
          </p:cNvSpPr>
          <p:nvPr>
            <p:ph type="sldNum" sz="quarter" idx="12"/>
          </p:nvPr>
        </p:nvSpPr>
        <p:spPr/>
        <p:txBody>
          <a:bodyPr/>
          <a:lstStyle/>
          <a:p>
            <a:fld id="{754CF1D0-AEF0-4728-A3D8-B697908A0517}" type="slidenum">
              <a:rPr lang="en-US" smtClean="0"/>
              <a:t>‹#›</a:t>
            </a:fld>
            <a:endParaRPr lang="en-US"/>
          </a:p>
        </p:txBody>
      </p:sp>
    </p:spTree>
    <p:extLst>
      <p:ext uri="{BB962C8B-B14F-4D97-AF65-F5344CB8AC3E}">
        <p14:creationId xmlns:p14="http://schemas.microsoft.com/office/powerpoint/2010/main" val="3163707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7BB1D-F18E-4A14-8DAC-726F87A5D8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66B0F80-90F7-424A-A196-AE9F7A3F6084}"/>
              </a:ext>
            </a:extLst>
          </p:cNvPr>
          <p:cNvSpPr>
            <a:spLocks noGrp="1"/>
          </p:cNvSpPr>
          <p:nvPr>
            <p:ph type="dt" sz="half" idx="10"/>
          </p:nvPr>
        </p:nvSpPr>
        <p:spPr/>
        <p:txBody>
          <a:bodyPr/>
          <a:lstStyle/>
          <a:p>
            <a:fld id="{6103F57B-B8D1-4F3B-8441-381CF28F9D0B}" type="datetimeFigureOut">
              <a:rPr lang="en-US" smtClean="0"/>
              <a:t>6/9/2023</a:t>
            </a:fld>
            <a:endParaRPr lang="en-US"/>
          </a:p>
        </p:txBody>
      </p:sp>
      <p:sp>
        <p:nvSpPr>
          <p:cNvPr id="4" name="Footer Placeholder 3">
            <a:extLst>
              <a:ext uri="{FF2B5EF4-FFF2-40B4-BE49-F238E27FC236}">
                <a16:creationId xmlns:a16="http://schemas.microsoft.com/office/drawing/2014/main" id="{843908B6-C51A-4AEA-8A03-13C441E280C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2F48897-E20B-4630-9575-2C6A47329085}"/>
              </a:ext>
            </a:extLst>
          </p:cNvPr>
          <p:cNvSpPr>
            <a:spLocks noGrp="1"/>
          </p:cNvSpPr>
          <p:nvPr>
            <p:ph type="sldNum" sz="quarter" idx="12"/>
          </p:nvPr>
        </p:nvSpPr>
        <p:spPr/>
        <p:txBody>
          <a:bodyPr/>
          <a:lstStyle/>
          <a:p>
            <a:fld id="{754CF1D0-AEF0-4728-A3D8-B697908A0517}" type="slidenum">
              <a:rPr lang="en-US" smtClean="0"/>
              <a:t>‹#›</a:t>
            </a:fld>
            <a:endParaRPr lang="en-US"/>
          </a:p>
        </p:txBody>
      </p:sp>
    </p:spTree>
    <p:extLst>
      <p:ext uri="{BB962C8B-B14F-4D97-AF65-F5344CB8AC3E}">
        <p14:creationId xmlns:p14="http://schemas.microsoft.com/office/powerpoint/2010/main" val="13326547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127832C-1FA5-4824-A110-6B8001D80E77}"/>
              </a:ext>
            </a:extLst>
          </p:cNvPr>
          <p:cNvSpPr>
            <a:spLocks noGrp="1"/>
          </p:cNvSpPr>
          <p:nvPr>
            <p:ph type="dt" sz="half" idx="10"/>
          </p:nvPr>
        </p:nvSpPr>
        <p:spPr/>
        <p:txBody>
          <a:bodyPr/>
          <a:lstStyle/>
          <a:p>
            <a:fld id="{6103F57B-B8D1-4F3B-8441-381CF28F9D0B}" type="datetimeFigureOut">
              <a:rPr lang="en-US" smtClean="0"/>
              <a:t>6/9/2023</a:t>
            </a:fld>
            <a:endParaRPr lang="en-US"/>
          </a:p>
        </p:txBody>
      </p:sp>
      <p:sp>
        <p:nvSpPr>
          <p:cNvPr id="3" name="Footer Placeholder 2">
            <a:extLst>
              <a:ext uri="{FF2B5EF4-FFF2-40B4-BE49-F238E27FC236}">
                <a16:creationId xmlns:a16="http://schemas.microsoft.com/office/drawing/2014/main" id="{44860DA9-661F-435E-8A85-8171306B246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491B1D5-28DE-4466-8FE5-DAD913549509}"/>
              </a:ext>
            </a:extLst>
          </p:cNvPr>
          <p:cNvSpPr>
            <a:spLocks noGrp="1"/>
          </p:cNvSpPr>
          <p:nvPr>
            <p:ph type="sldNum" sz="quarter" idx="12"/>
          </p:nvPr>
        </p:nvSpPr>
        <p:spPr/>
        <p:txBody>
          <a:bodyPr/>
          <a:lstStyle/>
          <a:p>
            <a:fld id="{754CF1D0-AEF0-4728-A3D8-B697908A0517}" type="slidenum">
              <a:rPr lang="en-US" smtClean="0"/>
              <a:t>‹#›</a:t>
            </a:fld>
            <a:endParaRPr lang="en-US"/>
          </a:p>
        </p:txBody>
      </p:sp>
    </p:spTree>
    <p:extLst>
      <p:ext uri="{BB962C8B-B14F-4D97-AF65-F5344CB8AC3E}">
        <p14:creationId xmlns:p14="http://schemas.microsoft.com/office/powerpoint/2010/main" val="36356004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6D5DE-8E2F-4778-AFC4-6F6FBD5FE0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35D7D4B-2CED-4F4F-9F4B-41198F2DB1B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E5B88A5-CA3F-4EE9-9B18-C676E28FA1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2CDDBFF-7B5C-4344-9C62-44858391A0E0}"/>
              </a:ext>
            </a:extLst>
          </p:cNvPr>
          <p:cNvSpPr>
            <a:spLocks noGrp="1"/>
          </p:cNvSpPr>
          <p:nvPr>
            <p:ph type="dt" sz="half" idx="10"/>
          </p:nvPr>
        </p:nvSpPr>
        <p:spPr/>
        <p:txBody>
          <a:bodyPr/>
          <a:lstStyle/>
          <a:p>
            <a:fld id="{6103F57B-B8D1-4F3B-8441-381CF28F9D0B}" type="datetimeFigureOut">
              <a:rPr lang="en-US" smtClean="0"/>
              <a:t>6/9/2023</a:t>
            </a:fld>
            <a:endParaRPr lang="en-US"/>
          </a:p>
        </p:txBody>
      </p:sp>
      <p:sp>
        <p:nvSpPr>
          <p:cNvPr id="6" name="Footer Placeholder 5">
            <a:extLst>
              <a:ext uri="{FF2B5EF4-FFF2-40B4-BE49-F238E27FC236}">
                <a16:creationId xmlns:a16="http://schemas.microsoft.com/office/drawing/2014/main" id="{789FC32E-9DF7-44FC-AAF3-F9C89CAD42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78A353-DE72-4FFC-B48D-4631E31EE892}"/>
              </a:ext>
            </a:extLst>
          </p:cNvPr>
          <p:cNvSpPr>
            <a:spLocks noGrp="1"/>
          </p:cNvSpPr>
          <p:nvPr>
            <p:ph type="sldNum" sz="quarter" idx="12"/>
          </p:nvPr>
        </p:nvSpPr>
        <p:spPr/>
        <p:txBody>
          <a:bodyPr/>
          <a:lstStyle/>
          <a:p>
            <a:fld id="{754CF1D0-AEF0-4728-A3D8-B697908A0517}" type="slidenum">
              <a:rPr lang="en-US" smtClean="0"/>
              <a:t>‹#›</a:t>
            </a:fld>
            <a:endParaRPr lang="en-US"/>
          </a:p>
        </p:txBody>
      </p:sp>
    </p:spTree>
    <p:extLst>
      <p:ext uri="{BB962C8B-B14F-4D97-AF65-F5344CB8AC3E}">
        <p14:creationId xmlns:p14="http://schemas.microsoft.com/office/powerpoint/2010/main" val="20439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825F8-89F0-4D7A-9C11-FB2C5EF18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5B8ED0D-C5EF-4814-941D-0256501C888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0BD4270-5229-465B-83FB-765BB5BEE8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F8EDBAC-9F85-4BB4-945D-42DB3DA9C21E}"/>
              </a:ext>
            </a:extLst>
          </p:cNvPr>
          <p:cNvSpPr>
            <a:spLocks noGrp="1"/>
          </p:cNvSpPr>
          <p:nvPr>
            <p:ph type="dt" sz="half" idx="10"/>
          </p:nvPr>
        </p:nvSpPr>
        <p:spPr/>
        <p:txBody>
          <a:bodyPr/>
          <a:lstStyle/>
          <a:p>
            <a:fld id="{6103F57B-B8D1-4F3B-8441-381CF28F9D0B}" type="datetimeFigureOut">
              <a:rPr lang="en-US" smtClean="0"/>
              <a:t>6/9/2023</a:t>
            </a:fld>
            <a:endParaRPr lang="en-US"/>
          </a:p>
        </p:txBody>
      </p:sp>
      <p:sp>
        <p:nvSpPr>
          <p:cNvPr id="6" name="Footer Placeholder 5">
            <a:extLst>
              <a:ext uri="{FF2B5EF4-FFF2-40B4-BE49-F238E27FC236}">
                <a16:creationId xmlns:a16="http://schemas.microsoft.com/office/drawing/2014/main" id="{3132209D-790E-476C-ADBD-694584D9A6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549D976-E382-48EC-99A5-B119FEB3F71F}"/>
              </a:ext>
            </a:extLst>
          </p:cNvPr>
          <p:cNvSpPr>
            <a:spLocks noGrp="1"/>
          </p:cNvSpPr>
          <p:nvPr>
            <p:ph type="sldNum" sz="quarter" idx="12"/>
          </p:nvPr>
        </p:nvSpPr>
        <p:spPr/>
        <p:txBody>
          <a:bodyPr/>
          <a:lstStyle/>
          <a:p>
            <a:fld id="{754CF1D0-AEF0-4728-A3D8-B697908A0517}" type="slidenum">
              <a:rPr lang="en-US" smtClean="0"/>
              <a:t>‹#›</a:t>
            </a:fld>
            <a:endParaRPr lang="en-US"/>
          </a:p>
        </p:txBody>
      </p:sp>
    </p:spTree>
    <p:extLst>
      <p:ext uri="{BB962C8B-B14F-4D97-AF65-F5344CB8AC3E}">
        <p14:creationId xmlns:p14="http://schemas.microsoft.com/office/powerpoint/2010/main" val="2148565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D5C40-0792-45FA-AC6F-180CAD5F983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8508F03-FB5C-43B0-8931-7823D8B008D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0FD508-2907-40E0-AAD2-6B176087E438}"/>
              </a:ext>
            </a:extLst>
          </p:cNvPr>
          <p:cNvSpPr>
            <a:spLocks noGrp="1"/>
          </p:cNvSpPr>
          <p:nvPr>
            <p:ph type="dt" sz="half" idx="10"/>
          </p:nvPr>
        </p:nvSpPr>
        <p:spPr/>
        <p:txBody>
          <a:bodyPr/>
          <a:lstStyle/>
          <a:p>
            <a:fld id="{6103F57B-B8D1-4F3B-8441-381CF28F9D0B}" type="datetimeFigureOut">
              <a:rPr lang="en-US" smtClean="0"/>
              <a:t>6/9/2023</a:t>
            </a:fld>
            <a:endParaRPr lang="en-US"/>
          </a:p>
        </p:txBody>
      </p:sp>
      <p:sp>
        <p:nvSpPr>
          <p:cNvPr id="5" name="Footer Placeholder 4">
            <a:extLst>
              <a:ext uri="{FF2B5EF4-FFF2-40B4-BE49-F238E27FC236}">
                <a16:creationId xmlns:a16="http://schemas.microsoft.com/office/drawing/2014/main" id="{61E2A9C4-823B-4C1F-BE71-1F9ECE5E34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745BAC-DCE8-4DE2-A32E-AA690D97DECA}"/>
              </a:ext>
            </a:extLst>
          </p:cNvPr>
          <p:cNvSpPr>
            <a:spLocks noGrp="1"/>
          </p:cNvSpPr>
          <p:nvPr>
            <p:ph type="sldNum" sz="quarter" idx="12"/>
          </p:nvPr>
        </p:nvSpPr>
        <p:spPr/>
        <p:txBody>
          <a:bodyPr/>
          <a:lstStyle/>
          <a:p>
            <a:fld id="{754CF1D0-AEF0-4728-A3D8-B697908A0517}" type="slidenum">
              <a:rPr lang="en-US" smtClean="0"/>
              <a:t>‹#›</a:t>
            </a:fld>
            <a:endParaRPr lang="en-US"/>
          </a:p>
        </p:txBody>
      </p:sp>
    </p:spTree>
    <p:extLst>
      <p:ext uri="{BB962C8B-B14F-4D97-AF65-F5344CB8AC3E}">
        <p14:creationId xmlns:p14="http://schemas.microsoft.com/office/powerpoint/2010/main" val="764034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E84086C-0B2F-41F6-B2C7-CD661DCF508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157C1D1-6891-4A0D-9026-F5F71EF81CA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E9DFD1-30D0-4846-8A6B-0B7BDAD97DBD}"/>
              </a:ext>
            </a:extLst>
          </p:cNvPr>
          <p:cNvSpPr>
            <a:spLocks noGrp="1"/>
          </p:cNvSpPr>
          <p:nvPr>
            <p:ph type="dt" sz="half" idx="10"/>
          </p:nvPr>
        </p:nvSpPr>
        <p:spPr/>
        <p:txBody>
          <a:bodyPr/>
          <a:lstStyle/>
          <a:p>
            <a:fld id="{6103F57B-B8D1-4F3B-8441-381CF28F9D0B}" type="datetimeFigureOut">
              <a:rPr lang="en-US" smtClean="0"/>
              <a:t>6/9/2023</a:t>
            </a:fld>
            <a:endParaRPr lang="en-US"/>
          </a:p>
        </p:txBody>
      </p:sp>
      <p:sp>
        <p:nvSpPr>
          <p:cNvPr id="5" name="Footer Placeholder 4">
            <a:extLst>
              <a:ext uri="{FF2B5EF4-FFF2-40B4-BE49-F238E27FC236}">
                <a16:creationId xmlns:a16="http://schemas.microsoft.com/office/drawing/2014/main" id="{F8BC9878-EDAE-45D8-860E-9750EC3654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F40585-9A28-4F0D-90E3-B2030AE3588F}"/>
              </a:ext>
            </a:extLst>
          </p:cNvPr>
          <p:cNvSpPr>
            <a:spLocks noGrp="1"/>
          </p:cNvSpPr>
          <p:nvPr>
            <p:ph type="sldNum" sz="quarter" idx="12"/>
          </p:nvPr>
        </p:nvSpPr>
        <p:spPr/>
        <p:txBody>
          <a:bodyPr/>
          <a:lstStyle/>
          <a:p>
            <a:fld id="{754CF1D0-AEF0-4728-A3D8-B697908A0517}" type="slidenum">
              <a:rPr lang="en-US" smtClean="0"/>
              <a:t>‹#›</a:t>
            </a:fld>
            <a:endParaRPr lang="en-US"/>
          </a:p>
        </p:txBody>
      </p:sp>
    </p:spTree>
    <p:extLst>
      <p:ext uri="{BB962C8B-B14F-4D97-AF65-F5344CB8AC3E}">
        <p14:creationId xmlns:p14="http://schemas.microsoft.com/office/powerpoint/2010/main" val="2590015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53270EC-8F7A-4409-A9D9-7007E63FF2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93CB579-7244-492C-A2DF-9CAB3F6E58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0E1DA1-C29E-43E9-81E6-2D8F916995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03F57B-B8D1-4F3B-8441-381CF28F9D0B}" type="datetimeFigureOut">
              <a:rPr lang="en-US" smtClean="0"/>
              <a:t>6/9/2023</a:t>
            </a:fld>
            <a:endParaRPr lang="en-US"/>
          </a:p>
        </p:txBody>
      </p:sp>
      <p:sp>
        <p:nvSpPr>
          <p:cNvPr id="5" name="Footer Placeholder 4">
            <a:extLst>
              <a:ext uri="{FF2B5EF4-FFF2-40B4-BE49-F238E27FC236}">
                <a16:creationId xmlns:a16="http://schemas.microsoft.com/office/drawing/2014/main" id="{D9C59539-E229-4DED-BF3B-E8C4D5B23E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CB81567-56E3-4D0F-9769-B956E4AB6B8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4CF1D0-AEF0-4728-A3D8-B697908A0517}" type="slidenum">
              <a:rPr lang="en-US" smtClean="0"/>
              <a:t>‹#›</a:t>
            </a:fld>
            <a:endParaRPr lang="en-US"/>
          </a:p>
        </p:txBody>
      </p:sp>
    </p:spTree>
    <p:extLst>
      <p:ext uri="{BB962C8B-B14F-4D97-AF65-F5344CB8AC3E}">
        <p14:creationId xmlns:p14="http://schemas.microsoft.com/office/powerpoint/2010/main" val="21603489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0.jpeg"/><Relationship Id="rId7" Type="http://schemas.openxmlformats.org/officeDocument/2006/relationships/image" Target="../media/image34.jpe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10" Type="http://schemas.openxmlformats.org/officeDocument/2006/relationships/image" Target="../media/image37.jpeg"/><Relationship Id="rId4" Type="http://schemas.openxmlformats.org/officeDocument/2006/relationships/image" Target="../media/image31.jpeg"/><Relationship Id="rId9" Type="http://schemas.openxmlformats.org/officeDocument/2006/relationships/image" Target="../media/image36.jpeg"/></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5.png"/><Relationship Id="rId3" Type="http://schemas.openxmlformats.org/officeDocument/2006/relationships/image" Target="../media/image45.png"/><Relationship Id="rId7" Type="http://schemas.openxmlformats.org/officeDocument/2006/relationships/image" Target="../media/image49.png"/><Relationship Id="rId12" Type="http://schemas.openxmlformats.org/officeDocument/2006/relationships/image" Target="../media/image54.png"/><Relationship Id="rId2" Type="http://schemas.openxmlformats.org/officeDocument/2006/relationships/image" Target="../media/image44.png"/><Relationship Id="rId1" Type="http://schemas.openxmlformats.org/officeDocument/2006/relationships/slideLayout" Target="../slideLayouts/slideLayout1.xml"/><Relationship Id="rId6" Type="http://schemas.openxmlformats.org/officeDocument/2006/relationships/image" Target="../media/image48.png"/><Relationship Id="rId11" Type="http://schemas.openxmlformats.org/officeDocument/2006/relationships/image" Target="../media/image53.png"/><Relationship Id="rId5" Type="http://schemas.openxmlformats.org/officeDocument/2006/relationships/image" Target="../media/image47.png"/><Relationship Id="rId10" Type="http://schemas.openxmlformats.org/officeDocument/2006/relationships/image" Target="../media/image52.png"/><Relationship Id="rId4" Type="http://schemas.openxmlformats.org/officeDocument/2006/relationships/image" Target="../media/image46.png"/><Relationship Id="rId9" Type="http://schemas.openxmlformats.org/officeDocument/2006/relationships/image" Target="../media/image51.png"/></Relationships>
</file>

<file path=ppt/slides/_rels/slide23.xml.rels><?xml version="1.0" encoding="UTF-8" standalone="yes"?>
<Relationships xmlns="http://schemas.openxmlformats.org/package/2006/relationships"><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image" Target="../media/image56.png"/><Relationship Id="rId1" Type="http://schemas.openxmlformats.org/officeDocument/2006/relationships/slideLayout" Target="../slideLayouts/slideLayout1.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24.xml.rels><?xml version="1.0" encoding="UTF-8" standalone="yes"?>
<Relationships xmlns="http://schemas.openxmlformats.org/package/2006/relationships"><Relationship Id="rId8" Type="http://schemas.openxmlformats.org/officeDocument/2006/relationships/image" Target="../media/image67.png"/><Relationship Id="rId3" Type="http://schemas.microsoft.com/office/2007/relationships/hdphoto" Target="../media/hdphoto1.wdp"/><Relationship Id="rId7" Type="http://schemas.openxmlformats.org/officeDocument/2006/relationships/image" Target="../media/image66.jpg"/><Relationship Id="rId2" Type="http://schemas.openxmlformats.org/officeDocument/2006/relationships/image" Target="../media/image62.png"/><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25.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image" Target="../media/image68.png"/><Relationship Id="rId1" Type="http://schemas.openxmlformats.org/officeDocument/2006/relationships/slideLayout" Target="../slideLayouts/slideLayout7.xml"/><Relationship Id="rId5" Type="http://schemas.openxmlformats.org/officeDocument/2006/relationships/image" Target="../media/image71.png"/><Relationship Id="rId4" Type="http://schemas.openxmlformats.org/officeDocument/2006/relationships/image" Target="../media/image70.png"/></Relationships>
</file>

<file path=ppt/slides/_rels/slide26.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3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tmp"/><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85.png"/><Relationship Id="rId7" Type="http://schemas.openxmlformats.org/officeDocument/2006/relationships/image" Target="../media/image89.png"/><Relationship Id="rId2" Type="http://schemas.openxmlformats.org/officeDocument/2006/relationships/image" Target="../media/image84.jpeg"/><Relationship Id="rId1" Type="http://schemas.openxmlformats.org/officeDocument/2006/relationships/slideLayout" Target="../slideLayouts/slideLayout2.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_rels/slide34.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9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9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9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93.png"/></Relationships>
</file>

<file path=ppt/slides/_rels/slide43.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96.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8" Type="http://schemas.openxmlformats.org/officeDocument/2006/relationships/image" Target="../media/image100.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99.wmf"/><Relationship Id="rId5" Type="http://schemas.openxmlformats.org/officeDocument/2006/relationships/oleObject" Target="../embeddings/oleObject2.bin"/><Relationship Id="rId4" Type="http://schemas.openxmlformats.org/officeDocument/2006/relationships/image" Target="../media/image98.wmf"/></Relationships>
</file>

<file path=ppt/slides/_rels/slide52.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106.wmf"/><Relationship Id="rId5" Type="http://schemas.openxmlformats.org/officeDocument/2006/relationships/oleObject" Target="../embeddings/oleObject5.bin"/><Relationship Id="rId4" Type="http://schemas.openxmlformats.org/officeDocument/2006/relationships/image" Target="../media/image105.wmf"/></Relationships>
</file>

<file path=ppt/slides/_rels/slide57.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8" Type="http://schemas.openxmlformats.org/officeDocument/2006/relationships/image" Target="../media/image118.png"/><Relationship Id="rId13" Type="http://schemas.openxmlformats.org/officeDocument/2006/relationships/image" Target="../media/image123.png"/><Relationship Id="rId3" Type="http://schemas.openxmlformats.org/officeDocument/2006/relationships/image" Target="../media/image113.png"/><Relationship Id="rId7" Type="http://schemas.openxmlformats.org/officeDocument/2006/relationships/image" Target="../media/image117.png"/><Relationship Id="rId12" Type="http://schemas.openxmlformats.org/officeDocument/2006/relationships/image" Target="../media/image122.png"/><Relationship Id="rId2" Type="http://schemas.openxmlformats.org/officeDocument/2006/relationships/image" Target="../media/image112.png"/><Relationship Id="rId1" Type="http://schemas.openxmlformats.org/officeDocument/2006/relationships/slideLayout" Target="../slideLayouts/slideLayout7.xml"/><Relationship Id="rId6" Type="http://schemas.openxmlformats.org/officeDocument/2006/relationships/image" Target="../media/image116.png"/><Relationship Id="rId11" Type="http://schemas.openxmlformats.org/officeDocument/2006/relationships/image" Target="../media/image121.png"/><Relationship Id="rId5" Type="http://schemas.openxmlformats.org/officeDocument/2006/relationships/image" Target="../media/image115.png"/><Relationship Id="rId15" Type="http://schemas.openxmlformats.org/officeDocument/2006/relationships/image" Target="../media/image125.jpeg"/><Relationship Id="rId10" Type="http://schemas.openxmlformats.org/officeDocument/2006/relationships/image" Target="../media/image120.png"/><Relationship Id="rId4" Type="http://schemas.openxmlformats.org/officeDocument/2006/relationships/image" Target="../media/image114.png"/><Relationship Id="rId9" Type="http://schemas.openxmlformats.org/officeDocument/2006/relationships/image" Target="../media/image119.png"/><Relationship Id="rId14" Type="http://schemas.openxmlformats.org/officeDocument/2006/relationships/image" Target="../media/image124.png"/></Relationships>
</file>

<file path=ppt/slides/_rels/slide69.xml.rels><?xml version="1.0" encoding="UTF-8" standalone="yes"?>
<Relationships xmlns="http://schemas.openxmlformats.org/package/2006/relationships"><Relationship Id="rId3" Type="http://schemas.openxmlformats.org/officeDocument/2006/relationships/hyperlink" Target="https://creativecommons.org/licenses/by-nd/3.0/" TargetMode="External"/><Relationship Id="rId2" Type="http://schemas.openxmlformats.org/officeDocument/2006/relationships/hyperlink" Target="http://blueirishgurl11.deviantart.com/art/Hospitality-Management-Logo-version-2-blueirishgur-553316116" TargetMode="External"/><Relationship Id="rId1" Type="http://schemas.openxmlformats.org/officeDocument/2006/relationships/slideLayout" Target="../slideLayouts/slideLayout2.xml"/><Relationship Id="rId5" Type="http://schemas.openxmlformats.org/officeDocument/2006/relationships/image" Target="../media/image126.png"/><Relationship Id="rId4" Type="http://schemas.openxmlformats.org/officeDocument/2006/relationships/image" Target="../media/image115.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hyperlink" Target="https://creativecommons.org/licenses/by-nd/3.0/" TargetMode="External"/><Relationship Id="rId2" Type="http://schemas.openxmlformats.org/officeDocument/2006/relationships/hyperlink" Target="http://blueirishgurl11.deviantart.com/art/Hospitality-Management-Logo-version-2-blueirishgur-553316116" TargetMode="External"/><Relationship Id="rId1" Type="http://schemas.openxmlformats.org/officeDocument/2006/relationships/slideLayout" Target="../slideLayouts/slideLayout2.xml"/><Relationship Id="rId5" Type="http://schemas.openxmlformats.org/officeDocument/2006/relationships/image" Target="../media/image127.png"/><Relationship Id="rId4" Type="http://schemas.openxmlformats.org/officeDocument/2006/relationships/image" Target="../media/image129.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hyperlink" Target="https://creativecommons.org/licenses/by-nd/3.0/" TargetMode="External"/><Relationship Id="rId2" Type="http://schemas.openxmlformats.org/officeDocument/2006/relationships/hyperlink" Target="http://blueirishgurl11.deviantart.com/art/Hospitality-Management-Logo-version-2-blueirishgur-553316116" TargetMode="External"/><Relationship Id="rId1" Type="http://schemas.openxmlformats.org/officeDocument/2006/relationships/slideLayout" Target="../slideLayouts/slideLayout2.xml"/><Relationship Id="rId6" Type="http://schemas.openxmlformats.org/officeDocument/2006/relationships/image" Target="../media/image132.png"/><Relationship Id="rId5" Type="http://schemas.openxmlformats.org/officeDocument/2006/relationships/image" Target="../media/image131.png"/><Relationship Id="rId4" Type="http://schemas.openxmlformats.org/officeDocument/2006/relationships/image" Target="../media/image130.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33.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5.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6.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39.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42.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8" Type="http://schemas.openxmlformats.org/officeDocument/2006/relationships/image" Target="../media/image149.png"/><Relationship Id="rId13" Type="http://schemas.openxmlformats.org/officeDocument/2006/relationships/image" Target="../media/image154.png"/><Relationship Id="rId18" Type="http://schemas.openxmlformats.org/officeDocument/2006/relationships/image" Target="../media/image159.png"/><Relationship Id="rId26" Type="http://schemas.openxmlformats.org/officeDocument/2006/relationships/image" Target="../media/image167.png"/><Relationship Id="rId3" Type="http://schemas.openxmlformats.org/officeDocument/2006/relationships/image" Target="../media/image144.jpeg"/><Relationship Id="rId21" Type="http://schemas.openxmlformats.org/officeDocument/2006/relationships/image" Target="../media/image162.jpeg"/><Relationship Id="rId7" Type="http://schemas.openxmlformats.org/officeDocument/2006/relationships/image" Target="../media/image148.png"/><Relationship Id="rId12" Type="http://schemas.openxmlformats.org/officeDocument/2006/relationships/image" Target="../media/image153.jpeg"/><Relationship Id="rId17" Type="http://schemas.openxmlformats.org/officeDocument/2006/relationships/image" Target="../media/image158.jpeg"/><Relationship Id="rId25" Type="http://schemas.openxmlformats.org/officeDocument/2006/relationships/image" Target="../media/image166.jpeg"/><Relationship Id="rId2" Type="http://schemas.openxmlformats.org/officeDocument/2006/relationships/image" Target="../media/image143.jpg"/><Relationship Id="rId16" Type="http://schemas.openxmlformats.org/officeDocument/2006/relationships/image" Target="../media/image157.png"/><Relationship Id="rId20" Type="http://schemas.openxmlformats.org/officeDocument/2006/relationships/image" Target="../media/image161.png"/><Relationship Id="rId1" Type="http://schemas.openxmlformats.org/officeDocument/2006/relationships/slideLayout" Target="../slideLayouts/slideLayout7.xml"/><Relationship Id="rId6" Type="http://schemas.openxmlformats.org/officeDocument/2006/relationships/image" Target="../media/image147.png"/><Relationship Id="rId11" Type="http://schemas.openxmlformats.org/officeDocument/2006/relationships/image" Target="../media/image152.png"/><Relationship Id="rId24" Type="http://schemas.openxmlformats.org/officeDocument/2006/relationships/image" Target="../media/image165.jpeg"/><Relationship Id="rId5" Type="http://schemas.openxmlformats.org/officeDocument/2006/relationships/image" Target="../media/image146.png"/><Relationship Id="rId15" Type="http://schemas.openxmlformats.org/officeDocument/2006/relationships/image" Target="../media/image156.png"/><Relationship Id="rId23" Type="http://schemas.openxmlformats.org/officeDocument/2006/relationships/image" Target="../media/image164.jpg"/><Relationship Id="rId10" Type="http://schemas.openxmlformats.org/officeDocument/2006/relationships/image" Target="../media/image151.jpeg"/><Relationship Id="rId19" Type="http://schemas.openxmlformats.org/officeDocument/2006/relationships/image" Target="../media/image160.png"/><Relationship Id="rId4" Type="http://schemas.openxmlformats.org/officeDocument/2006/relationships/image" Target="../media/image145.jpg"/><Relationship Id="rId9" Type="http://schemas.openxmlformats.org/officeDocument/2006/relationships/image" Target="../media/image150.png"/><Relationship Id="rId14" Type="http://schemas.openxmlformats.org/officeDocument/2006/relationships/image" Target="../media/image155.gif"/><Relationship Id="rId22" Type="http://schemas.openxmlformats.org/officeDocument/2006/relationships/image" Target="../media/image163.png"/><Relationship Id="rId27" Type="http://schemas.microsoft.com/office/2007/relationships/hdphoto" Target="../media/hdphoto2.wdp"/></Relationships>
</file>

<file path=ppt/slides/_rels/slide92.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71.png"/><Relationship Id="rId5" Type="http://schemas.openxmlformats.org/officeDocument/2006/relationships/image" Target="../media/image170.png"/><Relationship Id="rId4" Type="http://schemas.openxmlformats.org/officeDocument/2006/relationships/image" Target="../media/image169.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75.png"/><Relationship Id="rId5" Type="http://schemas.openxmlformats.org/officeDocument/2006/relationships/image" Target="../media/image174.png"/><Relationship Id="rId4" Type="http://schemas.openxmlformats.org/officeDocument/2006/relationships/image" Target="../media/image173.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77.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80.png"/><Relationship Id="rId4" Type="http://schemas.openxmlformats.org/officeDocument/2006/relationships/image" Target="../media/image179.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990" name="Rectangle 6"/>
          <p:cNvSpPr>
            <a:spLocks noGrp="1" noChangeArrowheads="1"/>
          </p:cNvSpPr>
          <p:nvPr>
            <p:ph type="ctrTitle"/>
          </p:nvPr>
        </p:nvSpPr>
        <p:spPr>
          <a:xfrm>
            <a:off x="286870" y="447587"/>
            <a:ext cx="11618259" cy="629579"/>
          </a:xfrm>
        </p:spPr>
        <p:txBody>
          <a:bodyPr>
            <a:noAutofit/>
          </a:bodyPr>
          <a:lstStyle/>
          <a:p>
            <a:pPr>
              <a:defRPr/>
            </a:pPr>
            <a:r>
              <a:rPr lang="en-US" sz="4800" b="1" dirty="0">
                <a:solidFill>
                  <a:srgbClr val="4472C4"/>
                </a:solidFill>
                <a:latin typeface="+mn-lt"/>
              </a:rPr>
              <a:t>Alabama Commission on Higher Education  </a:t>
            </a:r>
          </a:p>
        </p:txBody>
      </p:sp>
      <p:sp>
        <p:nvSpPr>
          <p:cNvPr id="553986" name="Rectangle 2"/>
          <p:cNvSpPr>
            <a:spLocks noGrp="1" noChangeArrowheads="1"/>
          </p:cNvSpPr>
          <p:nvPr>
            <p:ph type="subTitle" idx="1"/>
          </p:nvPr>
        </p:nvSpPr>
        <p:spPr>
          <a:xfrm>
            <a:off x="2514597" y="5228359"/>
            <a:ext cx="7162800" cy="1257300"/>
          </a:xfrm>
        </p:spPr>
        <p:txBody>
          <a:bodyPr>
            <a:noAutofit/>
          </a:bodyPr>
          <a:lstStyle/>
          <a:p>
            <a:pPr algn="ctr">
              <a:defRPr/>
            </a:pPr>
            <a:r>
              <a:rPr lang="en-US" sz="4400" b="1" dirty="0">
                <a:solidFill>
                  <a:srgbClr val="4472C4"/>
                </a:solidFill>
              </a:rPr>
              <a:t>Commission Meeting</a:t>
            </a:r>
          </a:p>
          <a:p>
            <a:pPr algn="ctr">
              <a:defRPr/>
            </a:pPr>
            <a:r>
              <a:rPr lang="en-US" sz="4400" b="1" dirty="0">
                <a:solidFill>
                  <a:srgbClr val="4472C4"/>
                </a:solidFill>
              </a:rPr>
              <a:t>June 9, 2023</a:t>
            </a:r>
          </a:p>
        </p:txBody>
      </p:sp>
      <p:pic>
        <p:nvPicPr>
          <p:cNvPr id="3" name="Picture 2">
            <a:extLst>
              <a:ext uri="{FF2B5EF4-FFF2-40B4-BE49-F238E27FC236}">
                <a16:creationId xmlns:a16="http://schemas.microsoft.com/office/drawing/2014/main" id="{EE0CE706-1CE4-4346-8DA0-911ED09F62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1488" y="1453857"/>
            <a:ext cx="3389019" cy="3389019"/>
          </a:xfrm>
          <a:prstGeom prst="rect">
            <a:avLst/>
          </a:prstGeom>
        </p:spPr>
      </p:pic>
    </p:spTree>
    <p:extLst>
      <p:ext uri="{BB962C8B-B14F-4D97-AF65-F5344CB8AC3E}">
        <p14:creationId xmlns:p14="http://schemas.microsoft.com/office/powerpoint/2010/main" val="27942692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524000" y="4471542"/>
            <a:ext cx="9144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857250" indent="-857250">
              <a:buAutoNum type="romanUcPeriod"/>
              <a:tabLst>
                <a:tab pos="688975" algn="l"/>
              </a:tabLst>
            </a:pPr>
            <a:r>
              <a:rPr lang="en-US" b="1" dirty="0">
                <a:solidFill>
                  <a:srgbClr val="4472C4"/>
                </a:solidFill>
                <a:latin typeface="+mn-lt"/>
              </a:rPr>
              <a:t>CALL TO ORDER, PRAYER, AND PLEDGE OF ALLEGIANCE </a:t>
            </a:r>
          </a:p>
          <a:p>
            <a:pPr>
              <a:tabLst>
                <a:tab pos="688975" algn="l"/>
              </a:tabLst>
            </a:pPr>
            <a:endParaRPr lang="en-US" b="1" dirty="0"/>
          </a:p>
        </p:txBody>
      </p:sp>
      <p:pic>
        <p:nvPicPr>
          <p:cNvPr id="5" name="Picture 4">
            <a:extLst>
              <a:ext uri="{FF2B5EF4-FFF2-40B4-BE49-F238E27FC236}">
                <a16:creationId xmlns:a16="http://schemas.microsoft.com/office/drawing/2014/main" id="{442C4258-7DF6-4D44-8F33-A24A92D6D4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495851"/>
            <a:ext cx="5116929" cy="2674448"/>
          </a:xfrm>
          <a:prstGeom prst="rect">
            <a:avLst/>
          </a:prstGeom>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EE37BBF2-90D4-44D3-A673-9E3B588364CF}"/>
              </a:ext>
            </a:extLst>
          </p:cNvPr>
          <p:cNvPicPr>
            <a:picLocks noChangeAspect="1"/>
          </p:cNvPicPr>
          <p:nvPr/>
        </p:nvPicPr>
        <p:blipFill>
          <a:blip r:embed="rId3"/>
          <a:stretch>
            <a:fillRect/>
          </a:stretch>
        </p:blipFill>
        <p:spPr>
          <a:xfrm>
            <a:off x="1696869" y="1201479"/>
            <a:ext cx="3390074" cy="1968820"/>
          </a:xfrm>
          <a:prstGeom prst="rect">
            <a:avLst/>
          </a:prstGeom>
        </p:spPr>
      </p:pic>
    </p:spTree>
    <p:extLst>
      <p:ext uri="{BB962C8B-B14F-4D97-AF65-F5344CB8AC3E}">
        <p14:creationId xmlns:p14="http://schemas.microsoft.com/office/powerpoint/2010/main" val="6891462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524000" y="612561"/>
            <a:ext cx="9144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tabLst>
                <a:tab pos="688975" algn="l"/>
              </a:tabLst>
            </a:pPr>
            <a:r>
              <a:rPr lang="en-US" b="1" dirty="0">
                <a:solidFill>
                  <a:srgbClr val="4472C4"/>
                </a:solidFill>
                <a:latin typeface="+mn-lt"/>
              </a:rPr>
              <a:t>II.  ROLL CALL and </a:t>
            </a:r>
            <a:br>
              <a:rPr lang="en-US" b="1" dirty="0">
                <a:solidFill>
                  <a:srgbClr val="4472C4"/>
                </a:solidFill>
                <a:latin typeface="+mn-lt"/>
              </a:rPr>
            </a:br>
            <a:r>
              <a:rPr lang="en-US" b="1" dirty="0">
                <a:solidFill>
                  <a:srgbClr val="4472C4"/>
                </a:solidFill>
                <a:latin typeface="+mn-lt"/>
              </a:rPr>
              <a:t>QUORUM DETERMINATION	</a:t>
            </a:r>
          </a:p>
        </p:txBody>
      </p:sp>
      <p:pic>
        <p:nvPicPr>
          <p:cNvPr id="6" name="Picture 5">
            <a:extLst>
              <a:ext uri="{FF2B5EF4-FFF2-40B4-BE49-F238E27FC236}">
                <a16:creationId xmlns:a16="http://schemas.microsoft.com/office/drawing/2014/main" id="{023E37BE-F31B-459F-991E-CA26BBB9744D}"/>
              </a:ext>
            </a:extLst>
          </p:cNvPr>
          <p:cNvPicPr>
            <a:picLocks noChangeAspect="1"/>
          </p:cNvPicPr>
          <p:nvPr/>
        </p:nvPicPr>
        <p:blipFill>
          <a:blip r:embed="rId2"/>
          <a:stretch>
            <a:fillRect/>
          </a:stretch>
        </p:blipFill>
        <p:spPr>
          <a:xfrm>
            <a:off x="2354817" y="2020810"/>
            <a:ext cx="7482366" cy="4208831"/>
          </a:xfrm>
          <a:prstGeom prst="rect">
            <a:avLst/>
          </a:prstGeom>
        </p:spPr>
      </p:pic>
    </p:spTree>
    <p:extLst>
      <p:ext uri="{BB962C8B-B14F-4D97-AF65-F5344CB8AC3E}">
        <p14:creationId xmlns:p14="http://schemas.microsoft.com/office/powerpoint/2010/main" val="28185363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897546" y="2890391"/>
            <a:ext cx="5973788" cy="1077218"/>
          </a:xfrm>
          <a:prstGeom prst="rect">
            <a:avLst/>
          </a:prstGeom>
        </p:spPr>
        <p:txBody>
          <a:bodyPr wrap="square">
            <a:spAutoFit/>
          </a:bodyPr>
          <a:lstStyle/>
          <a:p>
            <a:r>
              <a:rPr lang="en-US" sz="3200" b="1" kern="1400" dirty="0">
                <a:solidFill>
                  <a:srgbClr val="000000"/>
                </a:solidFill>
              </a:rPr>
              <a:t>Commission Meeting Agenda </a:t>
            </a:r>
          </a:p>
          <a:p>
            <a:r>
              <a:rPr lang="en-US" sz="3200" b="1" kern="1400" dirty="0">
                <a:solidFill>
                  <a:srgbClr val="000000"/>
                </a:solidFill>
              </a:rPr>
              <a:t>of June 9, 2023</a:t>
            </a:r>
            <a:endParaRPr lang="en-US" sz="3200" dirty="0"/>
          </a:p>
        </p:txBody>
      </p:sp>
      <p:pic>
        <p:nvPicPr>
          <p:cNvPr id="3" name="Picture 2">
            <a:extLst>
              <a:ext uri="{FF2B5EF4-FFF2-40B4-BE49-F238E27FC236}">
                <a16:creationId xmlns:a16="http://schemas.microsoft.com/office/drawing/2014/main" id="{5E951EEE-1914-4387-943F-4BFEEE6D8CC2}"/>
              </a:ext>
            </a:extLst>
          </p:cNvPr>
          <p:cNvPicPr>
            <a:picLocks noChangeAspect="1"/>
          </p:cNvPicPr>
          <p:nvPr/>
        </p:nvPicPr>
        <p:blipFill>
          <a:blip r:embed="rId2"/>
          <a:stretch>
            <a:fillRect/>
          </a:stretch>
        </p:blipFill>
        <p:spPr>
          <a:xfrm>
            <a:off x="2245256" y="2041452"/>
            <a:ext cx="2652290" cy="3309837"/>
          </a:xfrm>
          <a:prstGeom prst="rect">
            <a:avLst/>
          </a:prstGeom>
        </p:spPr>
      </p:pic>
      <p:sp>
        <p:nvSpPr>
          <p:cNvPr id="8" name="Title 1">
            <a:extLst>
              <a:ext uri="{FF2B5EF4-FFF2-40B4-BE49-F238E27FC236}">
                <a16:creationId xmlns:a16="http://schemas.microsoft.com/office/drawing/2014/main" id="{0F6D41CE-EDA1-453C-82AF-E4117F7F3EDF}"/>
              </a:ext>
            </a:extLst>
          </p:cNvPr>
          <p:cNvSpPr txBox="1">
            <a:spLocks/>
          </p:cNvSpPr>
          <p:nvPr/>
        </p:nvSpPr>
        <p:spPr>
          <a:xfrm>
            <a:off x="1524000" y="276911"/>
            <a:ext cx="9144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tabLst>
                <a:tab pos="688975" algn="l"/>
              </a:tabLst>
            </a:pPr>
            <a:r>
              <a:rPr lang="en-US" b="1" dirty="0">
                <a:solidFill>
                  <a:srgbClr val="4472C4"/>
                </a:solidFill>
                <a:latin typeface="+mn-lt"/>
              </a:rPr>
              <a:t>III.	  APPROVAL OF AGENDA</a:t>
            </a:r>
          </a:p>
        </p:txBody>
      </p:sp>
    </p:spTree>
    <p:extLst>
      <p:ext uri="{BB962C8B-B14F-4D97-AF65-F5344CB8AC3E}">
        <p14:creationId xmlns:p14="http://schemas.microsoft.com/office/powerpoint/2010/main" val="35455760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noGrp="1"/>
          </p:cNvSpPr>
          <p:nvPr>
            <p:ph type="title"/>
          </p:nvPr>
        </p:nvSpPr>
        <p:spPr>
          <a:xfrm>
            <a:off x="838200" y="226585"/>
            <a:ext cx="10515600" cy="132556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tabLst>
                <a:tab pos="688975" algn="l"/>
              </a:tabLst>
            </a:pPr>
            <a:r>
              <a:rPr lang="en-US" b="1" dirty="0">
                <a:solidFill>
                  <a:srgbClr val="4472C4"/>
                </a:solidFill>
                <a:latin typeface="+mn-lt"/>
              </a:rPr>
              <a:t>IV.	  CONSIDERATION OF MINUTES</a:t>
            </a:r>
          </a:p>
        </p:txBody>
      </p:sp>
      <p:sp>
        <p:nvSpPr>
          <p:cNvPr id="6" name="Rectangle 5"/>
          <p:cNvSpPr/>
          <p:nvPr/>
        </p:nvSpPr>
        <p:spPr>
          <a:xfrm>
            <a:off x="4806208" y="2890391"/>
            <a:ext cx="5585481" cy="1077218"/>
          </a:xfrm>
          <a:prstGeom prst="rect">
            <a:avLst/>
          </a:prstGeom>
        </p:spPr>
        <p:txBody>
          <a:bodyPr wrap="square">
            <a:spAutoFit/>
          </a:bodyPr>
          <a:lstStyle/>
          <a:p>
            <a:r>
              <a:rPr lang="en-US" sz="3200" b="1" kern="1400" dirty="0">
                <a:solidFill>
                  <a:srgbClr val="000000"/>
                </a:solidFill>
              </a:rPr>
              <a:t>Commission Meeting Minutes of March 10, 2023</a:t>
            </a:r>
            <a:endParaRPr lang="en-US" sz="3200" dirty="0"/>
          </a:p>
        </p:txBody>
      </p:sp>
      <p:pic>
        <p:nvPicPr>
          <p:cNvPr id="2" name="Picture 1">
            <a:extLst>
              <a:ext uri="{FF2B5EF4-FFF2-40B4-BE49-F238E27FC236}">
                <a16:creationId xmlns:a16="http://schemas.microsoft.com/office/drawing/2014/main" id="{3FE46DBF-97A3-4563-9CDA-3E89AE78D0E6}"/>
              </a:ext>
            </a:extLst>
          </p:cNvPr>
          <p:cNvPicPr>
            <a:picLocks noChangeAspect="1"/>
          </p:cNvPicPr>
          <p:nvPr/>
        </p:nvPicPr>
        <p:blipFill>
          <a:blip r:embed="rId2"/>
          <a:stretch>
            <a:fillRect/>
          </a:stretch>
        </p:blipFill>
        <p:spPr>
          <a:xfrm>
            <a:off x="1618083" y="2070691"/>
            <a:ext cx="3188125" cy="3188125"/>
          </a:xfrm>
          <a:prstGeom prst="rect">
            <a:avLst/>
          </a:prstGeom>
        </p:spPr>
      </p:pic>
    </p:spTree>
    <p:extLst>
      <p:ext uri="{BB962C8B-B14F-4D97-AF65-F5344CB8AC3E}">
        <p14:creationId xmlns:p14="http://schemas.microsoft.com/office/powerpoint/2010/main" val="31651410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524000" y="295164"/>
            <a:ext cx="9144000" cy="111046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solidFill>
                  <a:srgbClr val="4472C4"/>
                </a:solidFill>
                <a:latin typeface="+mn-lt"/>
              </a:rPr>
              <a:t>V.   CHAIRMAN’S REPORT</a:t>
            </a:r>
            <a:r>
              <a:rPr lang="en-US" b="1" spc="300" dirty="0">
                <a:solidFill>
                  <a:srgbClr val="4472C4"/>
                </a:solidFill>
                <a:latin typeface="+mn-lt"/>
              </a:rPr>
              <a:t>  </a:t>
            </a:r>
            <a:endParaRPr lang="en-US" b="1" dirty="0">
              <a:solidFill>
                <a:srgbClr val="4472C4"/>
              </a:solidFill>
              <a:latin typeface="+mn-lt"/>
            </a:endParaRPr>
          </a:p>
        </p:txBody>
      </p:sp>
      <p:pic>
        <p:nvPicPr>
          <p:cNvPr id="4098" name="Picture 2" descr="See the source image">
            <a:extLst>
              <a:ext uri="{FF2B5EF4-FFF2-40B4-BE49-F238E27FC236}">
                <a16:creationId xmlns:a16="http://schemas.microsoft.com/office/drawing/2014/main" id="{F0B503F0-C87A-4FA7-99AA-31CBEB45E77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82308" y="1897693"/>
            <a:ext cx="3814089" cy="3062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61942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6789561-BB86-4776-91B4-04F0F29A6BE7}"/>
              </a:ext>
            </a:extLst>
          </p:cNvPr>
          <p:cNvSpPr txBox="1">
            <a:spLocks noGrp="1"/>
          </p:cNvSpPr>
          <p:nvPr>
            <p:ph type="title"/>
          </p:nvPr>
        </p:nvSpPr>
        <p:spPr>
          <a:xfrm>
            <a:off x="838200" y="245055"/>
            <a:ext cx="10515600" cy="132556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solidFill>
                  <a:srgbClr val="4472C4"/>
                </a:solidFill>
                <a:latin typeface="+mn-lt"/>
              </a:rPr>
              <a:t>Appoint Nominating Committee</a:t>
            </a:r>
            <a:r>
              <a:rPr lang="en-US" b="1" spc="300" dirty="0">
                <a:solidFill>
                  <a:srgbClr val="4472C4"/>
                </a:solidFill>
                <a:latin typeface="+mn-lt"/>
              </a:rPr>
              <a:t>  </a:t>
            </a:r>
            <a:endParaRPr lang="en-US" b="1" dirty="0">
              <a:solidFill>
                <a:srgbClr val="4472C4"/>
              </a:solidFill>
              <a:latin typeface="+mn-lt"/>
            </a:endParaRPr>
          </a:p>
        </p:txBody>
      </p:sp>
      <p:pic>
        <p:nvPicPr>
          <p:cNvPr id="8" name="Content Placeholder 7">
            <a:extLst>
              <a:ext uri="{FF2B5EF4-FFF2-40B4-BE49-F238E27FC236}">
                <a16:creationId xmlns:a16="http://schemas.microsoft.com/office/drawing/2014/main" id="{59829E5D-235C-4183-831A-D6C79B4E569B}"/>
              </a:ext>
            </a:extLst>
          </p:cNvPr>
          <p:cNvPicPr>
            <a:picLocks noGrp="1" noChangeAspect="1"/>
          </p:cNvPicPr>
          <p:nvPr>
            <p:ph idx="1"/>
          </p:nvPr>
        </p:nvPicPr>
        <p:blipFill>
          <a:blip r:embed="rId2"/>
          <a:stretch>
            <a:fillRect/>
          </a:stretch>
        </p:blipFill>
        <p:spPr>
          <a:xfrm>
            <a:off x="3939848" y="2007512"/>
            <a:ext cx="4312303" cy="3649534"/>
          </a:xfrm>
          <a:prstGeom prst="rect">
            <a:avLst/>
          </a:prstGeom>
        </p:spPr>
      </p:pic>
    </p:spTree>
    <p:extLst>
      <p:ext uri="{BB962C8B-B14F-4D97-AF65-F5344CB8AC3E}">
        <p14:creationId xmlns:p14="http://schemas.microsoft.com/office/powerpoint/2010/main" val="30264883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8D48BD8-8215-4D10-9B49-35BF1E244027}"/>
              </a:ext>
            </a:extLst>
          </p:cNvPr>
          <p:cNvSpPr txBox="1">
            <a:spLocks noGrp="1"/>
          </p:cNvSpPr>
          <p:nvPr>
            <p:ph type="title"/>
          </p:nvPr>
        </p:nvSpPr>
        <p:spPr>
          <a:xfrm>
            <a:off x="838200" y="245055"/>
            <a:ext cx="10515600" cy="132556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solidFill>
                  <a:srgbClr val="4472C4"/>
                </a:solidFill>
                <a:latin typeface="+mn-lt"/>
              </a:rPr>
              <a:t>Commissioner Stan R. Pylant</a:t>
            </a:r>
            <a:r>
              <a:rPr lang="en-US" b="1" spc="300" dirty="0">
                <a:solidFill>
                  <a:srgbClr val="4472C4"/>
                </a:solidFill>
                <a:latin typeface="+mn-lt"/>
              </a:rPr>
              <a:t>  </a:t>
            </a:r>
            <a:endParaRPr lang="en-US" b="1" dirty="0">
              <a:solidFill>
                <a:srgbClr val="4472C4"/>
              </a:solidFill>
              <a:latin typeface="+mn-lt"/>
            </a:endParaRPr>
          </a:p>
        </p:txBody>
      </p:sp>
      <p:pic>
        <p:nvPicPr>
          <p:cNvPr id="7" name="Picture 6">
            <a:extLst>
              <a:ext uri="{FF2B5EF4-FFF2-40B4-BE49-F238E27FC236}">
                <a16:creationId xmlns:a16="http://schemas.microsoft.com/office/drawing/2014/main" id="{82C99936-C886-4BE3-A4E5-B371D91C5D8B}"/>
              </a:ext>
            </a:extLst>
          </p:cNvPr>
          <p:cNvPicPr>
            <a:picLocks noChangeAspect="1"/>
          </p:cNvPicPr>
          <p:nvPr/>
        </p:nvPicPr>
        <p:blipFill rotWithShape="1">
          <a:blip r:embed="rId2">
            <a:extLst>
              <a:ext uri="{28A0092B-C50C-407E-A947-70E740481C1C}">
                <a14:useLocalDpi xmlns:a14="http://schemas.microsoft.com/office/drawing/2010/main" val="0"/>
              </a:ext>
            </a:extLst>
          </a:blip>
          <a:srcRect b="5324"/>
          <a:stretch/>
        </p:blipFill>
        <p:spPr>
          <a:xfrm>
            <a:off x="4323941" y="1415561"/>
            <a:ext cx="3544119" cy="5029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6640452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523998" y="295950"/>
            <a:ext cx="9144000" cy="111046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solidFill>
                  <a:srgbClr val="4472C4"/>
                </a:solidFill>
                <a:latin typeface="+mn-lt"/>
              </a:rPr>
              <a:t>VI.   EXECUTIVE DIRECTOR’S REPORT  </a:t>
            </a:r>
          </a:p>
        </p:txBody>
      </p:sp>
      <p:pic>
        <p:nvPicPr>
          <p:cNvPr id="5124" name="Picture 4" descr="See the source image">
            <a:extLst>
              <a:ext uri="{FF2B5EF4-FFF2-40B4-BE49-F238E27FC236}">
                <a16:creationId xmlns:a16="http://schemas.microsoft.com/office/drawing/2014/main" id="{802D2955-8DEB-4B87-89B6-01C60E5668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4838" y="1942531"/>
            <a:ext cx="3362325" cy="3362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57764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922A27D-5791-48AC-8DC8-2DEDA36607F2}"/>
              </a:ext>
            </a:extLst>
          </p:cNvPr>
          <p:cNvSpPr txBox="1"/>
          <p:nvPr/>
        </p:nvSpPr>
        <p:spPr>
          <a:xfrm>
            <a:off x="0" y="266640"/>
            <a:ext cx="12192000"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70C0"/>
                </a:solidFill>
                <a:effectLst/>
                <a:uLnTx/>
                <a:uFillTx/>
                <a:latin typeface="Calibri" panose="020F0502020204030204"/>
                <a:ea typeface="+mn-ea"/>
                <a:cs typeface="+mn-cs"/>
              </a:rPr>
              <a:t>Returning ACHE Summer Interns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pic>
        <p:nvPicPr>
          <p:cNvPr id="5" name="Content Placeholder 8">
            <a:extLst>
              <a:ext uri="{FF2B5EF4-FFF2-40B4-BE49-F238E27FC236}">
                <a16:creationId xmlns:a16="http://schemas.microsoft.com/office/drawing/2014/main" id="{3AA88B05-8A29-4F0D-BCE5-CD0C190D9C62}"/>
              </a:ext>
            </a:extLst>
          </p:cNvPr>
          <p:cNvPicPr>
            <a:picLocks noChangeAspect="1"/>
          </p:cNvPicPr>
          <p:nvPr/>
        </p:nvPicPr>
        <p:blipFill rotWithShape="1">
          <a:blip r:embed="rId2"/>
          <a:srcRect l="25393" t="13590" r="15217" b="17110"/>
          <a:stretch/>
        </p:blipFill>
        <p:spPr>
          <a:xfrm>
            <a:off x="998222" y="1015996"/>
            <a:ext cx="2651760" cy="3788702"/>
          </a:xfrm>
          <a:prstGeom prst="rect">
            <a:avLst/>
          </a:prstGeom>
          <a:effectLst>
            <a:softEdge rad="127000"/>
          </a:effectLst>
        </p:spPr>
      </p:pic>
      <p:pic>
        <p:nvPicPr>
          <p:cNvPr id="6" name="Content Placeholder 4">
            <a:extLst>
              <a:ext uri="{FF2B5EF4-FFF2-40B4-BE49-F238E27FC236}">
                <a16:creationId xmlns:a16="http://schemas.microsoft.com/office/drawing/2014/main" id="{4F60B0E6-15BD-4E96-9D20-0ECD48FC9A91}"/>
              </a:ext>
            </a:extLst>
          </p:cNvPr>
          <p:cNvPicPr>
            <a:picLocks noChangeAspect="1"/>
          </p:cNvPicPr>
          <p:nvPr/>
        </p:nvPicPr>
        <p:blipFill rotWithShape="1">
          <a:blip r:embed="rId3"/>
          <a:srcRect l="10158" t="9039" r="-136" b="1284"/>
          <a:stretch/>
        </p:blipFill>
        <p:spPr>
          <a:xfrm>
            <a:off x="4724400" y="1007530"/>
            <a:ext cx="2743200" cy="3807571"/>
          </a:xfrm>
          <a:prstGeom prst="rect">
            <a:avLst/>
          </a:prstGeom>
          <a:effectLst>
            <a:softEdge rad="127000"/>
          </a:effectLst>
        </p:spPr>
      </p:pic>
      <p:pic>
        <p:nvPicPr>
          <p:cNvPr id="7" name="Picture 6">
            <a:extLst>
              <a:ext uri="{FF2B5EF4-FFF2-40B4-BE49-F238E27FC236}">
                <a16:creationId xmlns:a16="http://schemas.microsoft.com/office/drawing/2014/main" id="{C7E58C2E-9580-4FBC-87DB-2857CD1808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7993379" y="1479122"/>
            <a:ext cx="3840480" cy="2880360"/>
          </a:xfrm>
          <a:prstGeom prst="rect">
            <a:avLst/>
          </a:prstGeom>
          <a:effectLst>
            <a:softEdge rad="127000"/>
          </a:effectLst>
        </p:spPr>
      </p:pic>
      <p:sp>
        <p:nvSpPr>
          <p:cNvPr id="8" name="TextBox 7">
            <a:extLst>
              <a:ext uri="{FF2B5EF4-FFF2-40B4-BE49-F238E27FC236}">
                <a16:creationId xmlns:a16="http://schemas.microsoft.com/office/drawing/2014/main" id="{A61E7D55-E9BA-4EA5-B909-3C410BBF4A59}"/>
              </a:ext>
            </a:extLst>
          </p:cNvPr>
          <p:cNvSpPr txBox="1"/>
          <p:nvPr/>
        </p:nvSpPr>
        <p:spPr>
          <a:xfrm>
            <a:off x="838201" y="4727487"/>
            <a:ext cx="3290080" cy="1785104"/>
          </a:xfrm>
          <a:prstGeom prst="rect">
            <a:avLst/>
          </a:prstGeom>
          <a:noFill/>
        </p:spPr>
        <p:txBody>
          <a:bodyPr wrap="square" rtlCol="0">
            <a:spAutoFit/>
          </a:bodyPr>
          <a:lstStyle/>
          <a:p>
            <a:pPr marR="0" lvl="0" algn="ctr" defTabSz="457200" rtl="0" eaLnBrk="1" fontAlgn="auto" latinLnBrk="0" hangingPunct="1">
              <a:lnSpc>
                <a:spcPct val="100000"/>
              </a:lnSpc>
              <a:spcBef>
                <a:spcPts val="0"/>
              </a:spcBef>
              <a:spcAft>
                <a:spcPts val="0"/>
              </a:spcAft>
              <a:buClrTx/>
              <a:buSzTx/>
              <a:tabLst/>
              <a:defRPr/>
            </a:pPr>
            <a:r>
              <a:rPr kumimoji="0" lang="en-US" sz="3000" b="1" i="0" u="none" strike="noStrike" kern="1200" cap="none" spc="0" normalizeH="0" baseline="0" noProof="0" dirty="0">
                <a:ln>
                  <a:noFill/>
                </a:ln>
                <a:solidFill>
                  <a:srgbClr val="0070C0"/>
                </a:solidFill>
                <a:effectLst/>
                <a:uLnTx/>
                <a:uFillTx/>
                <a:ea typeface="+mn-ea"/>
                <a:cs typeface="+mn-cs"/>
              </a:rPr>
              <a:t>Arnecia Smith</a:t>
            </a: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effectLst/>
                <a:uLnTx/>
                <a:uFillTx/>
                <a:ea typeface="+mn-ea"/>
                <a:cs typeface="+mn-cs"/>
              </a:rPr>
              <a:t>2023 Graduate of Brewbaker Technology Magnet High School</a:t>
            </a: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t>Entering Freshman at</a:t>
            </a:r>
            <a:r>
              <a:rPr kumimoji="0" lang="en-US" sz="1600" b="0" i="0" u="none" strike="noStrike" kern="1200" cap="none" spc="0" normalizeH="0" baseline="0" noProof="0" dirty="0">
                <a:ln>
                  <a:noFill/>
                </a:ln>
                <a:effectLst/>
                <a:uLnTx/>
                <a:uFillTx/>
                <a:ea typeface="+mn-ea"/>
                <a:cs typeface="+mn-cs"/>
              </a:rPr>
              <a:t> Auburn University at Montgomery, majoring in Nursing</a:t>
            </a:r>
          </a:p>
        </p:txBody>
      </p:sp>
      <p:sp>
        <p:nvSpPr>
          <p:cNvPr id="9" name="TextBox 8">
            <a:extLst>
              <a:ext uri="{FF2B5EF4-FFF2-40B4-BE49-F238E27FC236}">
                <a16:creationId xmlns:a16="http://schemas.microsoft.com/office/drawing/2014/main" id="{5C2FEFB0-9A14-432B-9D4C-8FB7076F0625}"/>
              </a:ext>
            </a:extLst>
          </p:cNvPr>
          <p:cNvSpPr txBox="1"/>
          <p:nvPr/>
        </p:nvSpPr>
        <p:spPr>
          <a:xfrm>
            <a:off x="4352193" y="4727487"/>
            <a:ext cx="3490546" cy="1785104"/>
          </a:xfrm>
          <a:prstGeom prst="rect">
            <a:avLst/>
          </a:prstGeom>
          <a:noFill/>
        </p:spPr>
        <p:txBody>
          <a:bodyPr wrap="square" rtlCol="0">
            <a:spAutoFit/>
          </a:bodyPr>
          <a:lstStyle/>
          <a:p>
            <a:pPr marR="0" lvl="0" algn="ctr" defTabSz="457200" rtl="0" eaLnBrk="1" fontAlgn="auto" latinLnBrk="0" hangingPunct="1">
              <a:lnSpc>
                <a:spcPct val="100000"/>
              </a:lnSpc>
              <a:spcBef>
                <a:spcPts val="0"/>
              </a:spcBef>
              <a:spcAft>
                <a:spcPts val="0"/>
              </a:spcAft>
              <a:buClrTx/>
              <a:buSzTx/>
              <a:tabLst/>
              <a:defRPr/>
            </a:pPr>
            <a:r>
              <a:rPr kumimoji="0" lang="en-US" sz="3000" b="1" i="0" u="none" strike="noStrike" kern="1200" cap="none" spc="0" normalizeH="0" baseline="0" noProof="0" dirty="0">
                <a:ln>
                  <a:noFill/>
                </a:ln>
                <a:solidFill>
                  <a:srgbClr val="0070C0"/>
                </a:solidFill>
                <a:effectLst/>
                <a:uLnTx/>
                <a:uFillTx/>
                <a:ea typeface="+mn-ea"/>
                <a:cs typeface="+mn-cs"/>
              </a:rPr>
              <a:t>Duane Jon Harris</a:t>
            </a: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effectLst/>
                <a:uLnTx/>
                <a:uFillTx/>
                <a:ea typeface="+mn-ea"/>
                <a:cs typeface="+mn-cs"/>
              </a:rPr>
              <a:t>2023 Graduate of Brewbaker Technology Magnet High School</a:t>
            </a: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t>Entering Freshman at</a:t>
            </a:r>
            <a:r>
              <a:rPr kumimoji="0" lang="en-US" sz="1600" b="0" i="0" u="none" strike="noStrike" kern="1200" cap="none" spc="0" normalizeH="0" baseline="0" noProof="0" dirty="0">
                <a:ln>
                  <a:noFill/>
                </a:ln>
                <a:effectLst/>
                <a:uLnTx/>
                <a:uFillTx/>
                <a:ea typeface="+mn-ea"/>
                <a:cs typeface="+mn-cs"/>
              </a:rPr>
              <a:t> Auburn University at Montgomery, majoring in Computer Science</a:t>
            </a:r>
          </a:p>
        </p:txBody>
      </p:sp>
      <p:sp>
        <p:nvSpPr>
          <p:cNvPr id="10" name="TextBox 9">
            <a:extLst>
              <a:ext uri="{FF2B5EF4-FFF2-40B4-BE49-F238E27FC236}">
                <a16:creationId xmlns:a16="http://schemas.microsoft.com/office/drawing/2014/main" id="{83B89671-D5A5-4B60-8F45-FD110EA68410}"/>
              </a:ext>
            </a:extLst>
          </p:cNvPr>
          <p:cNvSpPr txBox="1"/>
          <p:nvPr/>
        </p:nvSpPr>
        <p:spPr>
          <a:xfrm>
            <a:off x="8374381" y="4723313"/>
            <a:ext cx="3231465" cy="1785104"/>
          </a:xfrm>
          <a:prstGeom prst="rect">
            <a:avLst/>
          </a:prstGeom>
          <a:noFill/>
        </p:spPr>
        <p:txBody>
          <a:bodyPr wrap="square" rtlCol="0">
            <a:spAutoFit/>
          </a:bodyPr>
          <a:lstStyle/>
          <a:p>
            <a:pPr marR="0" lvl="0" algn="ctr" defTabSz="457200" rtl="0" eaLnBrk="1" fontAlgn="auto" latinLnBrk="0" hangingPunct="1">
              <a:lnSpc>
                <a:spcPct val="100000"/>
              </a:lnSpc>
              <a:spcBef>
                <a:spcPts val="0"/>
              </a:spcBef>
              <a:spcAft>
                <a:spcPts val="0"/>
              </a:spcAft>
              <a:buClrTx/>
              <a:buSzTx/>
              <a:tabLst/>
              <a:defRPr/>
            </a:pPr>
            <a:r>
              <a:rPr kumimoji="0" lang="en-US" sz="3000" b="1" i="0" u="none" strike="noStrike" kern="1200" cap="none" spc="0" normalizeH="0" baseline="0" noProof="0" dirty="0">
                <a:ln>
                  <a:noFill/>
                </a:ln>
                <a:solidFill>
                  <a:srgbClr val="0070C0"/>
                </a:solidFill>
                <a:effectLst/>
                <a:uLnTx/>
                <a:uFillTx/>
                <a:ea typeface="+mn-ea"/>
                <a:cs typeface="+mn-cs"/>
              </a:rPr>
              <a:t>Taigan Cabble</a:t>
            </a: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effectLst/>
                <a:uLnTx/>
                <a:uFillTx/>
                <a:ea typeface="+mn-ea"/>
                <a:cs typeface="+mn-cs"/>
              </a:rPr>
              <a:t>2023 Graduate of Brewbaker Technology Magnet High School</a:t>
            </a: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t>Sophomore at</a:t>
            </a:r>
            <a:r>
              <a:rPr kumimoji="0" lang="en-US" sz="1600" b="0" i="0" u="none" strike="noStrike" kern="1200" cap="none" spc="0" normalizeH="0" baseline="0" noProof="0" dirty="0">
                <a:ln>
                  <a:noFill/>
                </a:ln>
                <a:effectLst/>
                <a:uLnTx/>
                <a:uFillTx/>
                <a:ea typeface="+mn-ea"/>
                <a:cs typeface="+mn-cs"/>
              </a:rPr>
              <a:t> Tuskegee University, majoring in Architecture</a:t>
            </a:r>
          </a:p>
        </p:txBody>
      </p:sp>
      <p:sp>
        <p:nvSpPr>
          <p:cNvPr id="11" name="Slide Number Placeholder 16">
            <a:extLst>
              <a:ext uri="{FF2B5EF4-FFF2-40B4-BE49-F238E27FC236}">
                <a16:creationId xmlns:a16="http://schemas.microsoft.com/office/drawing/2014/main" id="{7FCD2638-ADCE-41E9-9FEA-8A5B69CBB71D}"/>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10</a:t>
            </a:fld>
            <a:endParaRPr lang="en-US" dirty="0">
              <a:solidFill>
                <a:schemeClr val="tx1"/>
              </a:solidFill>
            </a:endParaRPr>
          </a:p>
        </p:txBody>
      </p:sp>
    </p:spTree>
    <p:extLst>
      <p:ext uri="{BB962C8B-B14F-4D97-AF65-F5344CB8AC3E}">
        <p14:creationId xmlns:p14="http://schemas.microsoft.com/office/powerpoint/2010/main" val="40140596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922A27D-5791-48AC-8DC8-2DEDA36607F2}"/>
              </a:ext>
            </a:extLst>
          </p:cNvPr>
          <p:cNvSpPr txBox="1"/>
          <p:nvPr/>
        </p:nvSpPr>
        <p:spPr>
          <a:xfrm>
            <a:off x="0" y="298771"/>
            <a:ext cx="12192000" cy="1323439"/>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70C0"/>
                </a:solidFill>
                <a:effectLst/>
                <a:uLnTx/>
                <a:uFillTx/>
                <a:latin typeface="Calibri" panose="020F0502020204030204"/>
                <a:ea typeface="+mn-ea"/>
                <a:cs typeface="+mn-cs"/>
              </a:rPr>
              <a:t>ACHE Research Fellows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pic>
        <p:nvPicPr>
          <p:cNvPr id="2054" name="Picture 6" descr="Books competing with TV, internet for our attention | Stuff.co.nz">
            <a:extLst>
              <a:ext uri="{FF2B5EF4-FFF2-40B4-BE49-F238E27FC236}">
                <a16:creationId xmlns:a16="http://schemas.microsoft.com/office/drawing/2014/main" id="{A01002BC-DCC7-4E0A-8ACA-00BFC989E6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7613" y="1476121"/>
            <a:ext cx="6464554" cy="3647139"/>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16">
            <a:extLst>
              <a:ext uri="{FF2B5EF4-FFF2-40B4-BE49-F238E27FC236}">
                <a16:creationId xmlns:a16="http://schemas.microsoft.com/office/drawing/2014/main" id="{156BEA5D-7F88-4C1A-AE53-FFE536FF3F5C}"/>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11</a:t>
            </a:fld>
            <a:endParaRPr lang="en-US" dirty="0">
              <a:solidFill>
                <a:schemeClr val="tx1"/>
              </a:solidFill>
            </a:endParaRPr>
          </a:p>
        </p:txBody>
      </p:sp>
    </p:spTree>
    <p:extLst>
      <p:ext uri="{BB962C8B-B14F-4D97-AF65-F5344CB8AC3E}">
        <p14:creationId xmlns:p14="http://schemas.microsoft.com/office/powerpoint/2010/main" val="15584022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A49CEA5D-3486-4A9F-8AEE-3E636680A519}"/>
              </a:ext>
            </a:extLst>
          </p:cNvPr>
          <p:cNvSpPr txBox="1">
            <a:spLocks/>
          </p:cNvSpPr>
          <p:nvPr/>
        </p:nvSpPr>
        <p:spPr>
          <a:xfrm>
            <a:off x="495171" y="1257227"/>
            <a:ext cx="7251829" cy="523905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Deana Goodwine is currently a Ph.D. student at Auburn University majoring in Adult Education.  She has a M.S. in Instructional Leadership from Samford and a M.S. in Postsecondary Education from Troy.  </a:t>
            </a:r>
          </a:p>
          <a:p>
            <a:pPr marL="0" indent="0">
              <a:buNone/>
            </a:pPr>
            <a:r>
              <a:rPr lang="en-US" sz="2400" dirty="0"/>
              <a:t>She currently serves as Director of Workforce Development for the Sylacauga City Schools where she is a National Board-Certified Teacher and was named the Southern Regional Business Education Teacher of the Year in 2016.  </a:t>
            </a:r>
          </a:p>
          <a:p>
            <a:pPr marL="0" indent="0">
              <a:buNone/>
            </a:pPr>
            <a:r>
              <a:rPr lang="en-US" sz="2400" dirty="0"/>
              <a:t>Her research interests include adult education with an emphasis on credentialing.</a:t>
            </a:r>
          </a:p>
          <a:p>
            <a:pPr marL="0" indent="0">
              <a:buNone/>
            </a:pPr>
            <a:r>
              <a:rPr lang="en-US" sz="2400" dirty="0"/>
              <a:t>Deana currently resides in Birmingham with her husband, Allen. They have two adult children.</a:t>
            </a:r>
          </a:p>
        </p:txBody>
      </p:sp>
      <p:pic>
        <p:nvPicPr>
          <p:cNvPr id="10" name="Picture 9">
            <a:extLst>
              <a:ext uri="{FF2B5EF4-FFF2-40B4-BE49-F238E27FC236}">
                <a16:creationId xmlns:a16="http://schemas.microsoft.com/office/drawing/2014/main" id="{2E281B5C-A121-4768-B4F7-C0D535AEBCE6}"/>
              </a:ext>
            </a:extLst>
          </p:cNvPr>
          <p:cNvPicPr>
            <a:picLocks noChangeAspect="1"/>
          </p:cNvPicPr>
          <p:nvPr/>
        </p:nvPicPr>
        <p:blipFill>
          <a:blip r:embed="rId2"/>
          <a:stretch>
            <a:fillRect/>
          </a:stretch>
        </p:blipFill>
        <p:spPr>
          <a:xfrm>
            <a:off x="8212796" y="1227866"/>
            <a:ext cx="3086100" cy="4600575"/>
          </a:xfrm>
          <a:prstGeom prst="rect">
            <a:avLst/>
          </a:prstGeom>
          <a:effectLst>
            <a:outerShdw blurRad="50800" dist="38100" dir="2700000" algn="tl" rotWithShape="0">
              <a:prstClr val="black">
                <a:alpha val="40000"/>
              </a:prstClr>
            </a:outerShdw>
          </a:effectLst>
        </p:spPr>
      </p:pic>
      <p:sp>
        <p:nvSpPr>
          <p:cNvPr id="5" name="Title 1">
            <a:extLst>
              <a:ext uri="{FF2B5EF4-FFF2-40B4-BE49-F238E27FC236}">
                <a16:creationId xmlns:a16="http://schemas.microsoft.com/office/drawing/2014/main" id="{B0E0337B-DB65-4C26-9ADC-027E7BCCCA68}"/>
              </a:ext>
            </a:extLst>
          </p:cNvPr>
          <p:cNvSpPr txBox="1">
            <a:spLocks/>
          </p:cNvSpPr>
          <p:nvPr/>
        </p:nvSpPr>
        <p:spPr>
          <a:xfrm>
            <a:off x="495171" y="361719"/>
            <a:ext cx="10437288" cy="866147"/>
          </a:xfrm>
          <a:prstGeom prst="rect">
            <a:avLst/>
          </a:prstGeom>
        </p:spPr>
        <p:txBody>
          <a:bodyPr vert="horz" lIns="91440" tIns="45720" rIns="91440" bIns="45720" rtlCol="0" anchor="ctr">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US" sz="4000" b="1" dirty="0">
                <a:solidFill>
                  <a:srgbClr val="0070C0"/>
                </a:solidFill>
                <a:latin typeface="+mn-lt"/>
              </a:rPr>
            </a:br>
            <a:r>
              <a:rPr lang="en-US" sz="7000" b="1" dirty="0">
                <a:solidFill>
                  <a:srgbClr val="0070C0"/>
                </a:solidFill>
                <a:latin typeface="+mn-lt"/>
              </a:rPr>
              <a:t>Deana Goodwine</a:t>
            </a:r>
          </a:p>
        </p:txBody>
      </p:sp>
      <p:sp>
        <p:nvSpPr>
          <p:cNvPr id="6" name="Slide Number Placeholder 16">
            <a:extLst>
              <a:ext uri="{FF2B5EF4-FFF2-40B4-BE49-F238E27FC236}">
                <a16:creationId xmlns:a16="http://schemas.microsoft.com/office/drawing/2014/main" id="{526AE4E1-3A9C-4358-9CB1-F3D3DC7DAC09}"/>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12</a:t>
            </a:fld>
            <a:endParaRPr lang="en-US" dirty="0">
              <a:solidFill>
                <a:schemeClr val="tx1"/>
              </a:solidFill>
            </a:endParaRPr>
          </a:p>
        </p:txBody>
      </p:sp>
    </p:spTree>
    <p:extLst>
      <p:ext uri="{BB962C8B-B14F-4D97-AF65-F5344CB8AC3E}">
        <p14:creationId xmlns:p14="http://schemas.microsoft.com/office/powerpoint/2010/main" val="21030794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2968D48-2469-4A7D-8048-BCB938A53B31}"/>
              </a:ext>
            </a:extLst>
          </p:cNvPr>
          <p:cNvSpPr txBox="1">
            <a:spLocks/>
          </p:cNvSpPr>
          <p:nvPr/>
        </p:nvSpPr>
        <p:spPr>
          <a:xfrm>
            <a:off x="495171" y="361719"/>
            <a:ext cx="10437288" cy="866147"/>
          </a:xfrm>
          <a:prstGeom prst="rect">
            <a:avLst/>
          </a:prstGeom>
        </p:spPr>
        <p:txBody>
          <a:bodyPr vert="horz" lIns="91440" tIns="45720" rIns="91440" bIns="45720" rtlCol="0" anchor="ctr">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US" sz="4000" b="1" dirty="0">
                <a:solidFill>
                  <a:srgbClr val="0070C0"/>
                </a:solidFill>
                <a:latin typeface="+mn-lt"/>
              </a:rPr>
            </a:br>
            <a:r>
              <a:rPr lang="en-US" sz="7000" b="1" dirty="0">
                <a:solidFill>
                  <a:srgbClr val="0070C0"/>
                </a:solidFill>
                <a:latin typeface="+mn-lt"/>
              </a:rPr>
              <a:t>Jessie Lynn Nichols</a:t>
            </a:r>
          </a:p>
        </p:txBody>
      </p:sp>
      <p:sp>
        <p:nvSpPr>
          <p:cNvPr id="7" name="Content Placeholder 2">
            <a:extLst>
              <a:ext uri="{FF2B5EF4-FFF2-40B4-BE49-F238E27FC236}">
                <a16:creationId xmlns:a16="http://schemas.microsoft.com/office/drawing/2014/main" id="{A49CEA5D-3486-4A9F-8AEE-3E636680A519}"/>
              </a:ext>
            </a:extLst>
          </p:cNvPr>
          <p:cNvSpPr txBox="1">
            <a:spLocks/>
          </p:cNvSpPr>
          <p:nvPr/>
        </p:nvSpPr>
        <p:spPr>
          <a:xfrm>
            <a:off x="495171" y="1259165"/>
            <a:ext cx="7180514" cy="45583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Jessie Lynn Nichols, a resident of Prattville, is currently   a PhD candidate at Auburn University in Career and Technical Education. She has a BS in Agriculture Communications and a MS in Agri-Science Education. </a:t>
            </a:r>
          </a:p>
          <a:p>
            <a:pPr marL="0" indent="0">
              <a:buNone/>
            </a:pPr>
            <a:r>
              <a:rPr lang="en-US" sz="2400" dirty="0"/>
              <a:t>In 2022, Jessie Lynn was crowned Miss Rodeo USA and    is known as “America’s Singing Cowgirl”. She is an ACM, CMA, and Grammy Recording Artist, who also loves coaching and mentoring young equestrians. Another one of her passions is helping others reach their full potential by catching their dreams as the host,  producer, and creator of </a:t>
            </a:r>
            <a:r>
              <a:rPr lang="en-US" sz="2400" i="1" dirty="0"/>
              <a:t>Be A Dreamcatcher</a:t>
            </a:r>
            <a:r>
              <a:rPr lang="en-US" sz="2400" dirty="0"/>
              <a:t> podcast. </a:t>
            </a:r>
          </a:p>
          <a:p>
            <a:pPr marL="0" indent="0">
              <a:buNone/>
            </a:pPr>
            <a:r>
              <a:rPr lang="en-US" sz="2400" dirty="0"/>
              <a:t>In the future, Jessie Lynn aims to be a full-time professor and continue her work in education to promote, invest, and encourage students of all ages to set and achieve goals they thought would never be possible.  </a:t>
            </a:r>
          </a:p>
        </p:txBody>
      </p:sp>
      <p:pic>
        <p:nvPicPr>
          <p:cNvPr id="4" name="Picture 3">
            <a:extLst>
              <a:ext uri="{FF2B5EF4-FFF2-40B4-BE49-F238E27FC236}">
                <a16:creationId xmlns:a16="http://schemas.microsoft.com/office/drawing/2014/main" id="{9683AF9E-DEDD-40C4-93C1-A6DECE682602}"/>
              </a:ext>
            </a:extLst>
          </p:cNvPr>
          <p:cNvPicPr>
            <a:picLocks noChangeAspect="1"/>
          </p:cNvPicPr>
          <p:nvPr/>
        </p:nvPicPr>
        <p:blipFill rotWithShape="1">
          <a:blip r:embed="rId2">
            <a:extLst>
              <a:ext uri="{28A0092B-C50C-407E-A947-70E740481C1C}">
                <a14:useLocalDpi xmlns:a14="http://schemas.microsoft.com/office/drawing/2010/main" val="0"/>
              </a:ext>
            </a:extLst>
          </a:blip>
          <a:srcRect l="2257"/>
          <a:stretch/>
        </p:blipFill>
        <p:spPr>
          <a:xfrm rot="5400000">
            <a:off x="7055788" y="991904"/>
            <a:ext cx="4086595" cy="3135719"/>
          </a:xfrm>
          <a:prstGeom prst="rect">
            <a:avLst/>
          </a:prstGeom>
          <a:effectLst>
            <a:outerShdw blurRad="50800" dist="38100" dir="2700000" algn="tl" rotWithShape="0">
              <a:prstClr val="black">
                <a:alpha val="40000"/>
              </a:prstClr>
            </a:outerShdw>
          </a:effectLst>
        </p:spPr>
      </p:pic>
      <p:pic>
        <p:nvPicPr>
          <p:cNvPr id="5" name="Picture 2" descr="Jessie Lynn® (@JessieLynnJL) / Twitter">
            <a:extLst>
              <a:ext uri="{FF2B5EF4-FFF2-40B4-BE49-F238E27FC236}">
                <a16:creationId xmlns:a16="http://schemas.microsoft.com/office/drawing/2014/main" id="{D221BE2A-9C0D-436D-B3B5-4CB9E5718DC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007"/>
          <a:stretch/>
        </p:blipFill>
        <p:spPr bwMode="auto">
          <a:xfrm>
            <a:off x="8609106" y="3314700"/>
            <a:ext cx="3164541" cy="3101041"/>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8" name="Slide Number Placeholder 16">
            <a:extLst>
              <a:ext uri="{FF2B5EF4-FFF2-40B4-BE49-F238E27FC236}">
                <a16:creationId xmlns:a16="http://schemas.microsoft.com/office/drawing/2014/main" id="{65BFD0F1-A577-40DC-AB9C-A75174CFA5EA}"/>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13</a:t>
            </a:fld>
            <a:endParaRPr lang="en-US" dirty="0">
              <a:solidFill>
                <a:schemeClr val="tx1"/>
              </a:solidFill>
            </a:endParaRPr>
          </a:p>
        </p:txBody>
      </p:sp>
    </p:spTree>
    <p:extLst>
      <p:ext uri="{BB962C8B-B14F-4D97-AF65-F5344CB8AC3E}">
        <p14:creationId xmlns:p14="http://schemas.microsoft.com/office/powerpoint/2010/main" val="26468658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2968D48-2469-4A7D-8048-BCB938A53B31}"/>
              </a:ext>
            </a:extLst>
          </p:cNvPr>
          <p:cNvSpPr txBox="1">
            <a:spLocks/>
          </p:cNvSpPr>
          <p:nvPr/>
        </p:nvSpPr>
        <p:spPr>
          <a:xfrm>
            <a:off x="495171" y="361719"/>
            <a:ext cx="10437288" cy="866147"/>
          </a:xfrm>
          <a:prstGeom prst="rect">
            <a:avLst/>
          </a:prstGeom>
        </p:spPr>
        <p:txBody>
          <a:bodyPr vert="horz" lIns="91440" tIns="45720" rIns="91440" bIns="45720" rtlCol="0" anchor="ctr">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US" sz="4000" b="1" dirty="0">
                <a:solidFill>
                  <a:srgbClr val="0070C0"/>
                </a:solidFill>
                <a:latin typeface="+mn-lt"/>
              </a:rPr>
            </a:br>
            <a:r>
              <a:rPr lang="en-US" sz="7000" b="1" dirty="0">
                <a:solidFill>
                  <a:srgbClr val="0070C0"/>
                </a:solidFill>
                <a:latin typeface="+mn-lt"/>
              </a:rPr>
              <a:t>Brett Thompson</a:t>
            </a:r>
          </a:p>
        </p:txBody>
      </p:sp>
      <p:sp>
        <p:nvSpPr>
          <p:cNvPr id="7" name="Content Placeholder 2">
            <a:extLst>
              <a:ext uri="{FF2B5EF4-FFF2-40B4-BE49-F238E27FC236}">
                <a16:creationId xmlns:a16="http://schemas.microsoft.com/office/drawing/2014/main" id="{A49CEA5D-3486-4A9F-8AEE-3E636680A519}"/>
              </a:ext>
            </a:extLst>
          </p:cNvPr>
          <p:cNvSpPr txBox="1">
            <a:spLocks/>
          </p:cNvSpPr>
          <p:nvPr/>
        </p:nvSpPr>
        <p:spPr>
          <a:xfrm>
            <a:off x="495172" y="1459800"/>
            <a:ext cx="6784860" cy="45583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600" dirty="0"/>
              <a:t>Brett Thompson has a Bachelor’s degree in Education with an emphasis in Health and Fitness and will soon complete his Master’s degree in Educational Leadership and Administration from Pittsburg State University. </a:t>
            </a:r>
          </a:p>
          <a:p>
            <a:pPr marL="0" indent="0">
              <a:buNone/>
            </a:pPr>
            <a:r>
              <a:rPr lang="en-US" sz="2600" dirty="0"/>
              <a:t>He is a 3x All Academic All American, 3x NCAA Division 2 All American Javelin Thrower, and a 2021 Olympics Trial Finalist. </a:t>
            </a:r>
          </a:p>
          <a:p>
            <a:pPr marL="0" indent="0">
              <a:buNone/>
            </a:pPr>
            <a:r>
              <a:rPr lang="en-US" sz="2600" dirty="0"/>
              <a:t>Brett is currently residing in Birmingham as he is training for the upcoming Olympic Trials as a javelin thrower.    </a:t>
            </a:r>
          </a:p>
        </p:txBody>
      </p:sp>
      <p:pic>
        <p:nvPicPr>
          <p:cNvPr id="5122" name="Picture 6" descr="Brett Thompson - 2020-2021 - Men's Track and Field - Pittsburg State  University Athletics">
            <a:extLst>
              <a:ext uri="{FF2B5EF4-FFF2-40B4-BE49-F238E27FC236}">
                <a16:creationId xmlns:a16="http://schemas.microsoft.com/office/drawing/2014/main" id="{16FEB5B1-8936-415D-A4FF-1F3B317150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47000" y="522646"/>
            <a:ext cx="2793404" cy="4196821"/>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9AC86947-7A9A-4904-B2F6-6D0BF6A28AF7}"/>
              </a:ext>
            </a:extLst>
          </p:cNvPr>
          <p:cNvPicPr>
            <a:picLocks noChangeAspect="1"/>
          </p:cNvPicPr>
          <p:nvPr/>
        </p:nvPicPr>
        <p:blipFill rotWithShape="1">
          <a:blip r:embed="rId3"/>
          <a:srcRect l="28880" t="5376" r="5282" b="12780"/>
          <a:stretch/>
        </p:blipFill>
        <p:spPr>
          <a:xfrm>
            <a:off x="8425252" y="3199699"/>
            <a:ext cx="3453482" cy="3005667"/>
          </a:xfrm>
          <a:prstGeom prst="rect">
            <a:avLst/>
          </a:prstGeom>
          <a:effectLst>
            <a:outerShdw blurRad="50800" dist="38100" dir="2700000" algn="tl" rotWithShape="0">
              <a:prstClr val="black">
                <a:alpha val="40000"/>
              </a:prstClr>
            </a:outerShdw>
          </a:effectLst>
        </p:spPr>
      </p:pic>
      <p:sp>
        <p:nvSpPr>
          <p:cNvPr id="8" name="Slide Number Placeholder 16">
            <a:extLst>
              <a:ext uri="{FF2B5EF4-FFF2-40B4-BE49-F238E27FC236}">
                <a16:creationId xmlns:a16="http://schemas.microsoft.com/office/drawing/2014/main" id="{7E68B76B-BD00-47B9-A9A9-C024EA222D75}"/>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14</a:t>
            </a:fld>
            <a:endParaRPr lang="en-US" dirty="0">
              <a:solidFill>
                <a:schemeClr val="tx1"/>
              </a:solidFill>
            </a:endParaRPr>
          </a:p>
        </p:txBody>
      </p:sp>
    </p:spTree>
    <p:extLst>
      <p:ext uri="{BB962C8B-B14F-4D97-AF65-F5344CB8AC3E}">
        <p14:creationId xmlns:p14="http://schemas.microsoft.com/office/powerpoint/2010/main" val="27532720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C6FFA3BD-4E64-4233-B2EA-A1A57CF0DEE7" descr="IMG_0332.jpg">
            <a:extLst>
              <a:ext uri="{FF2B5EF4-FFF2-40B4-BE49-F238E27FC236}">
                <a16:creationId xmlns:a16="http://schemas.microsoft.com/office/drawing/2014/main" id="{7F443F30-A713-4D5D-9151-D401537C9C8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5751"/>
          <a:stretch/>
        </p:blipFill>
        <p:spPr bwMode="auto">
          <a:xfrm>
            <a:off x="7518094" y="1376082"/>
            <a:ext cx="3122623" cy="349623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B75202BB-C5FB-45E2-BE65-1DC250543FAA" descr="IMG_4796.JPG">
            <a:extLst>
              <a:ext uri="{FF2B5EF4-FFF2-40B4-BE49-F238E27FC236}">
                <a16:creationId xmlns:a16="http://schemas.microsoft.com/office/drawing/2014/main" id="{FA979807-8020-4756-AB87-642BCD99481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4802" b="41908"/>
          <a:stretch/>
        </p:blipFill>
        <p:spPr bwMode="auto">
          <a:xfrm>
            <a:off x="1336596" y="1376082"/>
            <a:ext cx="5958149" cy="3496236"/>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a:extLst>
              <a:ext uri="{FF2B5EF4-FFF2-40B4-BE49-F238E27FC236}">
                <a16:creationId xmlns:a16="http://schemas.microsoft.com/office/drawing/2014/main" id="{3EDDE315-ABB7-4AE9-8D18-9D1D0C13B554}"/>
              </a:ext>
            </a:extLst>
          </p:cNvPr>
          <p:cNvSpPr txBox="1">
            <a:spLocks/>
          </p:cNvSpPr>
          <p:nvPr/>
        </p:nvSpPr>
        <p:spPr>
          <a:xfrm>
            <a:off x="495171" y="361719"/>
            <a:ext cx="10437288" cy="866147"/>
          </a:xfrm>
          <a:prstGeom prst="rect">
            <a:avLst/>
          </a:prstGeom>
        </p:spPr>
        <p:txBody>
          <a:bodyPr vert="horz" lIns="91440" tIns="45720" rIns="91440" bIns="45720" rtlCol="0" anchor="ctr">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US" sz="4000" b="1" dirty="0">
                <a:solidFill>
                  <a:srgbClr val="0070C0"/>
                </a:solidFill>
                <a:latin typeface="+mn-lt"/>
              </a:rPr>
            </a:br>
            <a:r>
              <a:rPr lang="en-US" sz="7000" b="1" dirty="0">
                <a:solidFill>
                  <a:srgbClr val="0070C0"/>
                </a:solidFill>
                <a:latin typeface="+mn-lt"/>
              </a:rPr>
              <a:t>Dawna Nelson, ACHE Fellow</a:t>
            </a:r>
          </a:p>
        </p:txBody>
      </p:sp>
      <p:sp>
        <p:nvSpPr>
          <p:cNvPr id="6" name="TextBox 5">
            <a:extLst>
              <a:ext uri="{FF2B5EF4-FFF2-40B4-BE49-F238E27FC236}">
                <a16:creationId xmlns:a16="http://schemas.microsoft.com/office/drawing/2014/main" id="{A5A65C4E-197B-4CAE-960D-E7A480E8E942}"/>
              </a:ext>
            </a:extLst>
          </p:cNvPr>
          <p:cNvSpPr txBox="1"/>
          <p:nvPr/>
        </p:nvSpPr>
        <p:spPr>
          <a:xfrm>
            <a:off x="1347473" y="4965455"/>
            <a:ext cx="9395450" cy="1723549"/>
          </a:xfrm>
          <a:prstGeom prst="rect">
            <a:avLst/>
          </a:prstGeom>
          <a:noFill/>
        </p:spPr>
        <p:txBody>
          <a:bodyPr wrap="square" rtlCol="0">
            <a:spAutoFit/>
          </a:bodyPr>
          <a:lstStyle/>
          <a:p>
            <a:pPr algn="ctr"/>
            <a:r>
              <a:rPr lang="en-US" sz="3200" dirty="0"/>
              <a:t>Passing of HB56: Scope of Practice of Licensees of</a:t>
            </a:r>
          </a:p>
          <a:p>
            <a:pPr algn="ctr"/>
            <a:r>
              <a:rPr lang="en-US" sz="3200" dirty="0"/>
              <a:t>Alabama Board of Social Work Examiners</a:t>
            </a:r>
          </a:p>
          <a:p>
            <a:pPr algn="ctr"/>
            <a:endParaRPr lang="en-US" sz="700" dirty="0"/>
          </a:p>
          <a:p>
            <a:pPr algn="ctr"/>
            <a:r>
              <a:rPr lang="en-US" sz="3200" dirty="0"/>
              <a:t>Rep Holk-Jones (R) and Senator Coleman (D) </a:t>
            </a:r>
          </a:p>
        </p:txBody>
      </p:sp>
      <p:sp>
        <p:nvSpPr>
          <p:cNvPr id="7" name="Slide Number Placeholder 16">
            <a:extLst>
              <a:ext uri="{FF2B5EF4-FFF2-40B4-BE49-F238E27FC236}">
                <a16:creationId xmlns:a16="http://schemas.microsoft.com/office/drawing/2014/main" id="{E3DBE26B-00B4-497C-82FD-4036EC4380F4}"/>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15</a:t>
            </a:fld>
            <a:endParaRPr lang="en-US" dirty="0">
              <a:solidFill>
                <a:schemeClr val="tx1"/>
              </a:solidFill>
            </a:endParaRPr>
          </a:p>
        </p:txBody>
      </p:sp>
    </p:spTree>
    <p:extLst>
      <p:ext uri="{BB962C8B-B14F-4D97-AF65-F5344CB8AC3E}">
        <p14:creationId xmlns:p14="http://schemas.microsoft.com/office/powerpoint/2010/main" val="12797069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C69D9DA-CBC3-4EAD-BBC9-95D2DA3D8876}"/>
              </a:ext>
            </a:extLst>
          </p:cNvPr>
          <p:cNvPicPr>
            <a:picLocks noChangeAspect="1"/>
          </p:cNvPicPr>
          <p:nvPr/>
        </p:nvPicPr>
        <p:blipFill>
          <a:blip r:embed="rId2"/>
          <a:stretch>
            <a:fillRect/>
          </a:stretch>
        </p:blipFill>
        <p:spPr>
          <a:xfrm>
            <a:off x="2972214" y="189953"/>
            <a:ext cx="6247573" cy="6139425"/>
          </a:xfrm>
          <a:prstGeom prst="rect">
            <a:avLst/>
          </a:prstGeom>
        </p:spPr>
      </p:pic>
      <p:sp>
        <p:nvSpPr>
          <p:cNvPr id="3" name="Slide Number Placeholder 16">
            <a:extLst>
              <a:ext uri="{FF2B5EF4-FFF2-40B4-BE49-F238E27FC236}">
                <a16:creationId xmlns:a16="http://schemas.microsoft.com/office/drawing/2014/main" id="{8F2C5E85-E8A2-46FC-9828-56D7DF722650}"/>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16</a:t>
            </a:fld>
            <a:endParaRPr lang="en-US" dirty="0">
              <a:solidFill>
                <a:schemeClr val="tx1"/>
              </a:solidFill>
            </a:endParaRPr>
          </a:p>
        </p:txBody>
      </p:sp>
    </p:spTree>
    <p:extLst>
      <p:ext uri="{BB962C8B-B14F-4D97-AF65-F5344CB8AC3E}">
        <p14:creationId xmlns:p14="http://schemas.microsoft.com/office/powerpoint/2010/main" val="34765391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CE99403-431A-4AFB-88C8-17B2CB27349C}"/>
              </a:ext>
            </a:extLst>
          </p:cNvPr>
          <p:cNvGrpSpPr/>
          <p:nvPr/>
        </p:nvGrpSpPr>
        <p:grpSpPr>
          <a:xfrm>
            <a:off x="629250" y="1523009"/>
            <a:ext cx="3683833" cy="3959779"/>
            <a:chOff x="383068" y="934600"/>
            <a:chExt cx="3683833" cy="3959779"/>
          </a:xfrm>
        </p:grpSpPr>
        <p:pic>
          <p:nvPicPr>
            <p:cNvPr id="3" name="Picture 2">
              <a:extLst>
                <a:ext uri="{FF2B5EF4-FFF2-40B4-BE49-F238E27FC236}">
                  <a16:creationId xmlns:a16="http://schemas.microsoft.com/office/drawing/2014/main" id="{070180F2-560E-4451-88E4-22F6C44B3674}"/>
                </a:ext>
              </a:extLst>
            </p:cNvPr>
            <p:cNvPicPr>
              <a:picLocks noChangeAspect="1"/>
            </p:cNvPicPr>
            <p:nvPr/>
          </p:nvPicPr>
          <p:blipFill>
            <a:blip r:embed="rId2"/>
            <a:stretch>
              <a:fillRect/>
            </a:stretch>
          </p:blipFill>
          <p:spPr>
            <a:xfrm>
              <a:off x="393743" y="934600"/>
              <a:ext cx="3673158" cy="1341236"/>
            </a:xfrm>
            <a:prstGeom prst="rect">
              <a:avLst/>
            </a:prstGeom>
          </p:spPr>
        </p:pic>
        <p:pic>
          <p:nvPicPr>
            <p:cNvPr id="3074" name="Picture 2" descr="Instagrammable Cleveland script signs like this one in Tremont are also located at Edgewater Park, North Coast Harbor, Euclid Beach, the Foundry on Flats West Bank and Cleveland Hopkins International Airport">
              <a:extLst>
                <a:ext uri="{FF2B5EF4-FFF2-40B4-BE49-F238E27FC236}">
                  <a16:creationId xmlns:a16="http://schemas.microsoft.com/office/drawing/2014/main" id="{2DE891EA-9B23-41E6-A9B2-F80669E154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3068" y="2445608"/>
              <a:ext cx="3673157" cy="2448771"/>
            </a:xfrm>
            <a:prstGeom prst="rect">
              <a:avLst/>
            </a:prstGeom>
            <a:noFill/>
            <a:extLst>
              <a:ext uri="{909E8E84-426E-40DD-AFC4-6F175D3DCCD1}">
                <a14:hiddenFill xmlns:a14="http://schemas.microsoft.com/office/drawing/2010/main">
                  <a:solidFill>
                    <a:srgbClr val="FFFFFF"/>
                  </a:solidFill>
                </a14:hiddenFill>
              </a:ext>
            </a:extLst>
          </p:spPr>
        </p:pic>
      </p:grpSp>
      <p:pic>
        <p:nvPicPr>
          <p:cNvPr id="5" name="Picture 4">
            <a:extLst>
              <a:ext uri="{FF2B5EF4-FFF2-40B4-BE49-F238E27FC236}">
                <a16:creationId xmlns:a16="http://schemas.microsoft.com/office/drawing/2014/main" id="{C52A30D5-FA1B-4491-BE90-71F91E7E6C5F}"/>
              </a:ext>
            </a:extLst>
          </p:cNvPr>
          <p:cNvPicPr>
            <a:picLocks noChangeAspect="1"/>
          </p:cNvPicPr>
          <p:nvPr/>
        </p:nvPicPr>
        <p:blipFill rotWithShape="1">
          <a:blip r:embed="rId4"/>
          <a:srcRect t="7724"/>
          <a:stretch/>
        </p:blipFill>
        <p:spPr>
          <a:xfrm>
            <a:off x="4794927" y="1523009"/>
            <a:ext cx="3667818" cy="1426933"/>
          </a:xfrm>
          <a:prstGeom prst="rect">
            <a:avLst/>
          </a:prstGeom>
        </p:spPr>
      </p:pic>
      <p:pic>
        <p:nvPicPr>
          <p:cNvPr id="3076" name="Picture 4" descr="What exactly is Redstone Arsenal?">
            <a:extLst>
              <a:ext uri="{FF2B5EF4-FFF2-40B4-BE49-F238E27FC236}">
                <a16:creationId xmlns:a16="http://schemas.microsoft.com/office/drawing/2014/main" id="{616E0ECB-BED0-4950-8C1F-5FE259D92B6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5776" r="5776" b="2304"/>
          <a:stretch/>
        </p:blipFill>
        <p:spPr bwMode="auto">
          <a:xfrm>
            <a:off x="4789589" y="3117324"/>
            <a:ext cx="3667818" cy="2365464"/>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a:extLst>
              <a:ext uri="{FF2B5EF4-FFF2-40B4-BE49-F238E27FC236}">
                <a16:creationId xmlns:a16="http://schemas.microsoft.com/office/drawing/2014/main" id="{4944B665-C7AC-49C4-9763-535B22D996D8}"/>
              </a:ext>
            </a:extLst>
          </p:cNvPr>
          <p:cNvGrpSpPr/>
          <p:nvPr/>
        </p:nvGrpSpPr>
        <p:grpSpPr>
          <a:xfrm>
            <a:off x="8939251" y="1545116"/>
            <a:ext cx="2514600" cy="3959779"/>
            <a:chOff x="8341377" y="1030643"/>
            <a:chExt cx="2514600" cy="3959779"/>
          </a:xfrm>
        </p:grpSpPr>
        <p:pic>
          <p:nvPicPr>
            <p:cNvPr id="3078" name="Picture 6" descr="Top 10 Best Shopping in Jasper, AL - June 2023 - Yelp">
              <a:extLst>
                <a:ext uri="{FF2B5EF4-FFF2-40B4-BE49-F238E27FC236}">
                  <a16:creationId xmlns:a16="http://schemas.microsoft.com/office/drawing/2014/main" id="{961A5914-9E63-44C5-A127-75C7009E4868}"/>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8510"/>
            <a:stretch/>
          </p:blipFill>
          <p:spPr bwMode="auto">
            <a:xfrm>
              <a:off x="8341377" y="1030643"/>
              <a:ext cx="2514600" cy="2300594"/>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Visit Jasper AL - It's All Jazzed Up! - There Goes Connie">
              <a:extLst>
                <a:ext uri="{FF2B5EF4-FFF2-40B4-BE49-F238E27FC236}">
                  <a16:creationId xmlns:a16="http://schemas.microsoft.com/office/drawing/2014/main" id="{E162841F-EEA2-4A4F-B310-68601303116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41377" y="3381879"/>
              <a:ext cx="2514600" cy="1608543"/>
            </a:xfrm>
            <a:prstGeom prst="rect">
              <a:avLst/>
            </a:prstGeom>
            <a:noFill/>
            <a:extLst>
              <a:ext uri="{909E8E84-426E-40DD-AFC4-6F175D3DCCD1}">
                <a14:hiddenFill xmlns:a14="http://schemas.microsoft.com/office/drawing/2010/main">
                  <a:solidFill>
                    <a:srgbClr val="FFFFFF"/>
                  </a:solidFill>
                </a14:hiddenFill>
              </a:ext>
            </a:extLst>
          </p:spPr>
        </p:pic>
      </p:grpSp>
      <p:sp>
        <p:nvSpPr>
          <p:cNvPr id="11" name="Title 1">
            <a:extLst>
              <a:ext uri="{FF2B5EF4-FFF2-40B4-BE49-F238E27FC236}">
                <a16:creationId xmlns:a16="http://schemas.microsoft.com/office/drawing/2014/main" id="{7A0D093D-B084-4EF6-9962-8F343437F18F}"/>
              </a:ext>
            </a:extLst>
          </p:cNvPr>
          <p:cNvSpPr txBox="1">
            <a:spLocks/>
          </p:cNvSpPr>
          <p:nvPr/>
        </p:nvSpPr>
        <p:spPr>
          <a:xfrm>
            <a:off x="495171" y="361719"/>
            <a:ext cx="10437288" cy="866147"/>
          </a:xfrm>
          <a:prstGeom prst="rect">
            <a:avLst/>
          </a:prstGeom>
        </p:spPr>
        <p:txBody>
          <a:bodyPr vert="horz" lIns="91440" tIns="45720" rIns="91440" bIns="45720" rtlCol="0" anchor="ctr">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US" sz="4000" b="1" dirty="0">
                <a:solidFill>
                  <a:srgbClr val="0070C0"/>
                </a:solidFill>
                <a:latin typeface="+mn-lt"/>
              </a:rPr>
            </a:br>
            <a:r>
              <a:rPr lang="en-US" sz="7000" b="1" dirty="0">
                <a:solidFill>
                  <a:srgbClr val="0070C0"/>
                </a:solidFill>
                <a:latin typeface="+mn-lt"/>
              </a:rPr>
              <a:t>Opportunities of Outreach and Engagement</a:t>
            </a:r>
          </a:p>
        </p:txBody>
      </p:sp>
    </p:spTree>
    <p:extLst>
      <p:ext uri="{BB962C8B-B14F-4D97-AF65-F5344CB8AC3E}">
        <p14:creationId xmlns:p14="http://schemas.microsoft.com/office/powerpoint/2010/main" val="3319205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76"/>
                                        </p:tgtEl>
                                        <p:attrNameLst>
                                          <p:attrName>style.visibility</p:attrName>
                                        </p:attrNameLst>
                                      </p:cBhvr>
                                      <p:to>
                                        <p:strVal val="visible"/>
                                      </p:to>
                                    </p:set>
                                    <p:animEffect transition="in" filter="fade">
                                      <p:cBhvr>
                                        <p:cTn id="17" dur="500"/>
                                        <p:tgtEl>
                                          <p:spTgt spid="307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d1byvvo791gp2e.cloudfront.net/public/assets/media/images/000/103/839/images/size_550x415_Talladega%20Natl%20Forest%20Scenic%20View%20-%20what%20we're%20protecting.png?1326944763">
            <a:extLst>
              <a:ext uri="{FF2B5EF4-FFF2-40B4-BE49-F238E27FC236}">
                <a16:creationId xmlns:a16="http://schemas.microsoft.com/office/drawing/2014/main" id="{8CBFE5CC-3A86-406D-8ADB-54C94F779D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1971" y="5201264"/>
            <a:ext cx="2907219" cy="186062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See the source image">
            <a:extLst>
              <a:ext uri="{FF2B5EF4-FFF2-40B4-BE49-F238E27FC236}">
                <a16:creationId xmlns:a16="http://schemas.microsoft.com/office/drawing/2014/main" id="{4AF81687-6B40-4339-A162-72F41024603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201264"/>
            <a:ext cx="2681971" cy="1793089"/>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id="{9C62E044-44FB-418B-A057-789F953EB301}"/>
              </a:ext>
            </a:extLst>
          </p:cNvPr>
          <p:cNvGrpSpPr/>
          <p:nvPr/>
        </p:nvGrpSpPr>
        <p:grpSpPr>
          <a:xfrm>
            <a:off x="-13095" y="3393918"/>
            <a:ext cx="12205095" cy="1942944"/>
            <a:chOff x="111053" y="3393918"/>
            <a:chExt cx="12080947" cy="1824594"/>
          </a:xfrm>
        </p:grpSpPr>
        <p:pic>
          <p:nvPicPr>
            <p:cNvPr id="15" name="Picture 12" descr="Destination: Mobile, Alabama">
              <a:extLst>
                <a:ext uri="{FF2B5EF4-FFF2-40B4-BE49-F238E27FC236}">
                  <a16:creationId xmlns:a16="http://schemas.microsoft.com/office/drawing/2014/main" id="{9E5DEC7F-685A-45D4-8DD8-1C5D711192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18968" y="3393918"/>
              <a:ext cx="3216646" cy="1807346"/>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D8FC5D56-1668-4EB3-91BC-FE84E2AD44A7}"/>
                </a:ext>
              </a:extLst>
            </p:cNvPr>
            <p:cNvGrpSpPr/>
            <p:nvPr/>
          </p:nvGrpSpPr>
          <p:grpSpPr>
            <a:xfrm>
              <a:off x="111053" y="3393918"/>
              <a:ext cx="12080947" cy="1824594"/>
              <a:chOff x="111053" y="3393918"/>
              <a:chExt cx="12080947" cy="1824594"/>
            </a:xfrm>
          </p:grpSpPr>
          <p:pic>
            <p:nvPicPr>
              <p:cNvPr id="12" name="Picture 8" descr="Downtown Birmingham, AL Skyline from Railroad Park. Alabama ...">
                <a:extLst>
                  <a:ext uri="{FF2B5EF4-FFF2-40B4-BE49-F238E27FC236}">
                    <a16:creationId xmlns:a16="http://schemas.microsoft.com/office/drawing/2014/main" id="{512BA29F-25F7-4CCB-AF6F-BBD89E855AD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1053" y="3393918"/>
                <a:ext cx="3433001" cy="180734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0" descr="https://henrytile.com/wp-content/uploads/2019/11/Montgomery-Skyline-header.jpg">
                <a:extLst>
                  <a:ext uri="{FF2B5EF4-FFF2-40B4-BE49-F238E27FC236}">
                    <a16:creationId xmlns:a16="http://schemas.microsoft.com/office/drawing/2014/main" id="{4BAB53FD-507C-4FCE-BEBE-C8CA3064FDA4}"/>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45778" y="3393918"/>
                <a:ext cx="3650820" cy="180734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City of Decatur, Alabama - Government - Home | Facebook">
                <a:extLst>
                  <a:ext uri="{FF2B5EF4-FFF2-40B4-BE49-F238E27FC236}">
                    <a16:creationId xmlns:a16="http://schemas.microsoft.com/office/drawing/2014/main" id="{9D810329-51CF-4F33-9FCC-DC54B496A303}"/>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15233"/>
              <a:stretch/>
            </p:blipFill>
            <p:spPr bwMode="auto">
              <a:xfrm>
                <a:off x="9252383" y="3393918"/>
                <a:ext cx="2939617" cy="1824594"/>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5" name="Rectangle 4">
            <a:extLst>
              <a:ext uri="{FF2B5EF4-FFF2-40B4-BE49-F238E27FC236}">
                <a16:creationId xmlns:a16="http://schemas.microsoft.com/office/drawing/2014/main" id="{D8E6B149-EECC-4C6E-80F6-D47DC359F53A}"/>
              </a:ext>
            </a:extLst>
          </p:cNvPr>
          <p:cNvSpPr/>
          <p:nvPr/>
        </p:nvSpPr>
        <p:spPr>
          <a:xfrm>
            <a:off x="66429" y="1518594"/>
            <a:ext cx="12059143" cy="1128835"/>
          </a:xfrm>
          <a:prstGeom prst="rect">
            <a:avLst/>
          </a:prstGeom>
        </p:spPr>
        <p:txBody>
          <a:bodyPr wrap="square">
            <a:spAutoFit/>
          </a:bodyPr>
          <a:lstStyle/>
          <a:p>
            <a:pPr algn="ctr">
              <a:lnSpc>
                <a:spcPts val="4000"/>
              </a:lnSpc>
            </a:pPr>
            <a:r>
              <a:rPr lang="en-US" sz="4400" b="1" i="1" dirty="0">
                <a:solidFill>
                  <a:srgbClr val="0070C0"/>
                </a:solidFill>
              </a:rPr>
              <a:t>Higher Education</a:t>
            </a:r>
          </a:p>
          <a:p>
            <a:pPr algn="ctr">
              <a:lnSpc>
                <a:spcPts val="4000"/>
              </a:lnSpc>
            </a:pPr>
            <a:r>
              <a:rPr lang="en-US" sz="4400" b="1" i="1" dirty="0">
                <a:solidFill>
                  <a:srgbClr val="0070C0"/>
                </a:solidFill>
              </a:rPr>
              <a:t>and Workforce Development in Alabama </a:t>
            </a:r>
            <a:r>
              <a:rPr lang="en-US" sz="4400" b="1" i="1" dirty="0">
                <a:solidFill>
                  <a:srgbClr val="0070C0"/>
                </a:solidFill>
                <a:latin typeface="Times New Roman" panose="02020603050405020304" pitchFamily="18" charset="0"/>
                <a:ea typeface="Calibri" panose="020F0502020204030204" pitchFamily="34" charset="0"/>
              </a:rPr>
              <a:t> </a:t>
            </a:r>
          </a:p>
        </p:txBody>
      </p:sp>
      <p:sp>
        <p:nvSpPr>
          <p:cNvPr id="2" name="TextBox 1">
            <a:extLst>
              <a:ext uri="{FF2B5EF4-FFF2-40B4-BE49-F238E27FC236}">
                <a16:creationId xmlns:a16="http://schemas.microsoft.com/office/drawing/2014/main" id="{70E3A6B4-DC08-4EDD-AE7E-9E6935989A6D}"/>
              </a:ext>
            </a:extLst>
          </p:cNvPr>
          <p:cNvSpPr txBox="1"/>
          <p:nvPr/>
        </p:nvSpPr>
        <p:spPr>
          <a:xfrm>
            <a:off x="3073815" y="2615526"/>
            <a:ext cx="6044368" cy="830997"/>
          </a:xfrm>
          <a:prstGeom prst="rect">
            <a:avLst/>
          </a:prstGeom>
          <a:noFill/>
        </p:spPr>
        <p:txBody>
          <a:bodyPr wrap="square" rtlCol="0">
            <a:spAutoFit/>
          </a:bodyPr>
          <a:lstStyle/>
          <a:p>
            <a:pPr algn="ctr"/>
            <a:r>
              <a:rPr lang="en-US" sz="2300" dirty="0"/>
              <a:t>Jim Purcell, Executive Director</a:t>
            </a:r>
          </a:p>
          <a:p>
            <a:pPr algn="ctr"/>
            <a:r>
              <a:rPr lang="en-US" sz="2300" dirty="0"/>
              <a:t>Alabama Commission on Higher Education </a:t>
            </a:r>
          </a:p>
        </p:txBody>
      </p:sp>
      <p:pic>
        <p:nvPicPr>
          <p:cNvPr id="16" name="Picture 15" descr="ACHE LOGO">
            <a:extLst>
              <a:ext uri="{FF2B5EF4-FFF2-40B4-BE49-F238E27FC236}">
                <a16:creationId xmlns:a16="http://schemas.microsoft.com/office/drawing/2014/main" id="{145C9FF0-793F-42E1-93C4-FB711566D307}"/>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51290" y="115531"/>
            <a:ext cx="1289421" cy="1323439"/>
          </a:xfrm>
          <a:prstGeom prst="rect">
            <a:avLst/>
          </a:prstGeom>
          <a:noFill/>
        </p:spPr>
      </p:pic>
      <p:pic>
        <p:nvPicPr>
          <p:cNvPr id="3080" name="Picture 8" descr="Land for sale, Property for sale in Alabama | Lands of America">
            <a:extLst>
              <a:ext uri="{FF2B5EF4-FFF2-40B4-BE49-F238E27FC236}">
                <a16:creationId xmlns:a16="http://schemas.microsoft.com/office/drawing/2014/main" id="{A97BE1D7-5AFF-445E-A0F0-0AB2C128C652}"/>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t="31758" b="1"/>
          <a:stretch/>
        </p:blipFill>
        <p:spPr bwMode="auto">
          <a:xfrm>
            <a:off x="5544503" y="5318494"/>
            <a:ext cx="4823518" cy="2190462"/>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See the source image">
            <a:extLst>
              <a:ext uri="{FF2B5EF4-FFF2-40B4-BE49-F238E27FC236}">
                <a16:creationId xmlns:a16="http://schemas.microsoft.com/office/drawing/2014/main" id="{BFBFAA1D-DC78-4001-8F17-2DE29AC93D3B}"/>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222174" y="5318494"/>
            <a:ext cx="3207842" cy="2004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64417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A9F0F0DB-AE75-4521-A163-77A303D0CA46}"/>
              </a:ext>
            </a:extLst>
          </p:cNvPr>
          <p:cNvPicPr>
            <a:picLocks noGrp="1" noChangeAspect="1"/>
          </p:cNvPicPr>
          <p:nvPr>
            <p:ph idx="1"/>
          </p:nvPr>
        </p:nvPicPr>
        <p:blipFill rotWithShape="1">
          <a:blip r:embed="rId2"/>
          <a:srcRect l="17563" t="4615" r="9182"/>
          <a:stretch/>
        </p:blipFill>
        <p:spPr>
          <a:xfrm>
            <a:off x="4501765" y="501167"/>
            <a:ext cx="7690234" cy="5857875"/>
          </a:xfrm>
          <a:prstGeom prst="rect">
            <a:avLst/>
          </a:prstGeom>
        </p:spPr>
      </p:pic>
      <p:pic>
        <p:nvPicPr>
          <p:cNvPr id="5" name="Picture 4">
            <a:extLst>
              <a:ext uri="{FF2B5EF4-FFF2-40B4-BE49-F238E27FC236}">
                <a16:creationId xmlns:a16="http://schemas.microsoft.com/office/drawing/2014/main" id="{B7026C4F-F1AC-4187-831E-7F64BE4A3405}"/>
              </a:ext>
            </a:extLst>
          </p:cNvPr>
          <p:cNvPicPr>
            <a:picLocks noChangeAspect="1"/>
          </p:cNvPicPr>
          <p:nvPr/>
        </p:nvPicPr>
        <p:blipFill rotWithShape="1">
          <a:blip r:embed="rId3"/>
          <a:srcRect r="42196" b="86818"/>
          <a:stretch/>
        </p:blipFill>
        <p:spPr>
          <a:xfrm>
            <a:off x="0" y="501167"/>
            <a:ext cx="4527031" cy="1027906"/>
          </a:xfrm>
          <a:prstGeom prst="rect">
            <a:avLst/>
          </a:prstGeom>
        </p:spPr>
      </p:pic>
      <p:pic>
        <p:nvPicPr>
          <p:cNvPr id="8" name="Picture 7">
            <a:extLst>
              <a:ext uri="{FF2B5EF4-FFF2-40B4-BE49-F238E27FC236}">
                <a16:creationId xmlns:a16="http://schemas.microsoft.com/office/drawing/2014/main" id="{BD0FD2A6-4D9E-43DF-B4F1-A52BEAB54E1B}"/>
              </a:ext>
            </a:extLst>
          </p:cNvPr>
          <p:cNvPicPr>
            <a:picLocks noChangeAspect="1"/>
          </p:cNvPicPr>
          <p:nvPr/>
        </p:nvPicPr>
        <p:blipFill rotWithShape="1">
          <a:blip r:embed="rId3"/>
          <a:srcRect t="42799" b="16296"/>
          <a:stretch/>
        </p:blipFill>
        <p:spPr>
          <a:xfrm>
            <a:off x="1" y="1473689"/>
            <a:ext cx="4527030" cy="1669183"/>
          </a:xfrm>
          <a:prstGeom prst="rect">
            <a:avLst/>
          </a:prstGeom>
        </p:spPr>
      </p:pic>
      <p:pic>
        <p:nvPicPr>
          <p:cNvPr id="9" name="Picture 8">
            <a:extLst>
              <a:ext uri="{FF2B5EF4-FFF2-40B4-BE49-F238E27FC236}">
                <a16:creationId xmlns:a16="http://schemas.microsoft.com/office/drawing/2014/main" id="{6D897F0E-EE3D-4B87-AE01-A9A68A7738A8}"/>
              </a:ext>
            </a:extLst>
          </p:cNvPr>
          <p:cNvPicPr>
            <a:picLocks noChangeAspect="1"/>
          </p:cNvPicPr>
          <p:nvPr/>
        </p:nvPicPr>
        <p:blipFill rotWithShape="1">
          <a:blip r:embed="rId4"/>
          <a:srcRect t="-4478" b="75272"/>
          <a:stretch/>
        </p:blipFill>
        <p:spPr>
          <a:xfrm>
            <a:off x="164894" y="2980947"/>
            <a:ext cx="4362138" cy="1058296"/>
          </a:xfrm>
          <a:prstGeom prst="rect">
            <a:avLst/>
          </a:prstGeom>
        </p:spPr>
      </p:pic>
      <p:pic>
        <p:nvPicPr>
          <p:cNvPr id="10" name="Picture 9">
            <a:extLst>
              <a:ext uri="{FF2B5EF4-FFF2-40B4-BE49-F238E27FC236}">
                <a16:creationId xmlns:a16="http://schemas.microsoft.com/office/drawing/2014/main" id="{DD645EF4-BD87-4DE1-97CD-7DA808EF337F}"/>
              </a:ext>
            </a:extLst>
          </p:cNvPr>
          <p:cNvPicPr>
            <a:picLocks noChangeAspect="1"/>
          </p:cNvPicPr>
          <p:nvPr/>
        </p:nvPicPr>
        <p:blipFill rotWithShape="1">
          <a:blip r:embed="rId4"/>
          <a:srcRect t="63930" r="41379"/>
          <a:stretch/>
        </p:blipFill>
        <p:spPr>
          <a:xfrm>
            <a:off x="164894" y="4008853"/>
            <a:ext cx="4598192" cy="2350189"/>
          </a:xfrm>
          <a:prstGeom prst="rect">
            <a:avLst/>
          </a:prstGeom>
        </p:spPr>
      </p:pic>
      <p:sp>
        <p:nvSpPr>
          <p:cNvPr id="7" name="Slide Number Placeholder 16">
            <a:extLst>
              <a:ext uri="{FF2B5EF4-FFF2-40B4-BE49-F238E27FC236}">
                <a16:creationId xmlns:a16="http://schemas.microsoft.com/office/drawing/2014/main" id="{D1354D85-324F-4B4C-8996-2E3D7EDC6F91}"/>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19</a:t>
            </a:fld>
            <a:endParaRPr lang="en-US" dirty="0">
              <a:solidFill>
                <a:schemeClr val="tx1"/>
              </a:solidFill>
            </a:endParaRPr>
          </a:p>
        </p:txBody>
      </p:sp>
      <p:cxnSp>
        <p:nvCxnSpPr>
          <p:cNvPr id="3" name="Straight Arrow Connector 2">
            <a:extLst>
              <a:ext uri="{FF2B5EF4-FFF2-40B4-BE49-F238E27FC236}">
                <a16:creationId xmlns:a16="http://schemas.microsoft.com/office/drawing/2014/main" id="{A7CA7DE3-D09A-4B23-9B91-E5EAF8B01B3E}"/>
              </a:ext>
            </a:extLst>
          </p:cNvPr>
          <p:cNvCxnSpPr>
            <a:cxnSpLocks/>
          </p:cNvCxnSpPr>
          <p:nvPr/>
        </p:nvCxnSpPr>
        <p:spPr>
          <a:xfrm flipV="1">
            <a:off x="9448800" y="4523786"/>
            <a:ext cx="323273" cy="1394209"/>
          </a:xfrm>
          <a:prstGeom prst="straightConnector1">
            <a:avLst/>
          </a:prstGeom>
          <a:ln w="5715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9939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down)">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08AD529E-0825-4651-8C26-7B6D405E55B0}"/>
              </a:ext>
            </a:extLst>
          </p:cNvPr>
          <p:cNvSpPr txBox="1"/>
          <p:nvPr/>
        </p:nvSpPr>
        <p:spPr>
          <a:xfrm>
            <a:off x="3393831" y="155027"/>
            <a:ext cx="8687113" cy="6547946"/>
          </a:xfrm>
          <a:prstGeom prst="rect">
            <a:avLst/>
          </a:prstGeom>
          <a:noFill/>
        </p:spPr>
        <p:txBody>
          <a:bodyPr wrap="square">
            <a:spAutoFit/>
          </a:bodyPr>
          <a:lstStyle/>
          <a:p>
            <a:pPr marL="742950" lvl="1" indent="-285750">
              <a:buFont typeface="Wingdings" panose="05000000000000000000" pitchFamily="2" charset="2"/>
              <a:buChar char="§"/>
            </a:pPr>
            <a:r>
              <a:rPr lang="en-US" sz="1500" b="1" dirty="0">
                <a:solidFill>
                  <a:srgbClr val="000000"/>
                </a:solidFill>
                <a:latin typeface="source sans pro" panose="020B0503030403020204" pitchFamily="34" charset="0"/>
              </a:rPr>
              <a:t>Career Technical Education growth of “for-credit” in areas of high/in-demand needs   </a:t>
            </a:r>
          </a:p>
          <a:p>
            <a:pPr marL="747713" lvl="2"/>
            <a:r>
              <a:rPr lang="en-US" sz="1450" dirty="0">
                <a:solidFill>
                  <a:srgbClr val="000000"/>
                </a:solidFill>
                <a:latin typeface="source sans pro" panose="020B0503030403020204" pitchFamily="34" charset="0"/>
              </a:rPr>
              <a:t>Currently have four colleges with completed, announced, or under construction, modernized workforce training centers to be equipped with advanced training equipment and learning spaces, focusing on degreed CTE programs, short and long-term certificates, non-credit, and incumbent workforce training needs that are in demand.</a:t>
            </a:r>
          </a:p>
          <a:p>
            <a:pPr marL="857250" lvl="2" indent="-171450">
              <a:buFont typeface="Wingdings" panose="05000000000000000000" pitchFamily="2" charset="2"/>
              <a:buChar char="§"/>
            </a:pPr>
            <a:endParaRPr lang="en-US" sz="500" dirty="0">
              <a:solidFill>
                <a:srgbClr val="000000"/>
              </a:solidFill>
              <a:latin typeface="source sans pro" panose="020B0503030403020204" pitchFamily="34" charset="0"/>
            </a:endParaRPr>
          </a:p>
          <a:p>
            <a:pPr marL="742950" lvl="1" indent="-285750">
              <a:buFont typeface="Wingdings" panose="05000000000000000000" pitchFamily="2" charset="2"/>
              <a:buChar char="§"/>
            </a:pPr>
            <a:r>
              <a:rPr lang="en-US" sz="1500" b="1" dirty="0">
                <a:solidFill>
                  <a:srgbClr val="000000"/>
                </a:solidFill>
                <a:latin typeface="source sans pro" panose="020B0503030403020204" pitchFamily="34" charset="0"/>
              </a:rPr>
              <a:t>Innovation Center Skills for Success </a:t>
            </a:r>
            <a:r>
              <a:rPr lang="en-US" sz="1450" dirty="0">
                <a:solidFill>
                  <a:srgbClr val="000000"/>
                </a:solidFill>
                <a:latin typeface="source sans pro" panose="020B0503030403020204" pitchFamily="34" charset="0"/>
              </a:rPr>
              <a:t>Offers rapid, non-credit training courses built in partnership with business and industry to serve the workforce needs of jobs/occupations requiring less than a short-term certificate/semester-based programs or courses. Participating students may or may not have a high school diploma. </a:t>
            </a:r>
          </a:p>
          <a:p>
            <a:pPr marL="685800" lvl="1" indent="-228600">
              <a:buFont typeface="Wingdings" panose="05000000000000000000" pitchFamily="2" charset="2"/>
              <a:buChar char="§"/>
            </a:pPr>
            <a:endParaRPr lang="en-US" sz="500" dirty="0">
              <a:solidFill>
                <a:srgbClr val="000000"/>
              </a:solidFill>
              <a:latin typeface="source sans pro" panose="020B0503030403020204" pitchFamily="34" charset="0"/>
            </a:endParaRPr>
          </a:p>
          <a:p>
            <a:pPr marL="742950" lvl="1" indent="-285750">
              <a:buFont typeface="Wingdings" panose="05000000000000000000" pitchFamily="2" charset="2"/>
              <a:buChar char="§"/>
            </a:pPr>
            <a:r>
              <a:rPr lang="en-US" sz="1500" b="1" dirty="0">
                <a:solidFill>
                  <a:srgbClr val="000000"/>
                </a:solidFill>
                <a:latin typeface="source sans pro" panose="020B0503030403020204" pitchFamily="34" charset="0"/>
              </a:rPr>
              <a:t>Work Based Learning (WBL)</a:t>
            </a:r>
            <a:r>
              <a:rPr lang="en-US" sz="1500" dirty="0">
                <a:solidFill>
                  <a:srgbClr val="000000"/>
                </a:solidFill>
                <a:latin typeface="source sans pro" panose="020B0503030403020204" pitchFamily="34" charset="0"/>
              </a:rPr>
              <a:t> – </a:t>
            </a:r>
            <a:r>
              <a:rPr lang="en-US" sz="1450" dirty="0">
                <a:solidFill>
                  <a:srgbClr val="000000"/>
                </a:solidFill>
                <a:latin typeface="source sans pro" panose="020B0503030403020204" pitchFamily="34" charset="0"/>
              </a:rPr>
              <a:t>Partnering with businesses and industry to promote and extend student WBL opportunities, including pre-apprenticeships and registered apprenticeships. Their colleges’ Federation of Advanced Manufacturing Education (FAME) programs around the state are producing great opportunities for employers to recruit, train, and retain a highly skilled workforce as students earn and learn while participating in the FAME program with a sponsoring company.</a:t>
            </a:r>
          </a:p>
          <a:p>
            <a:pPr marL="685800" lvl="1" indent="-228600">
              <a:buFont typeface="Wingdings" panose="05000000000000000000" pitchFamily="2" charset="2"/>
              <a:buChar char="§"/>
            </a:pPr>
            <a:endParaRPr lang="en-US" sz="500" dirty="0">
              <a:solidFill>
                <a:srgbClr val="000000"/>
              </a:solidFill>
              <a:latin typeface="source sans pro" panose="020B0503030403020204" pitchFamily="34" charset="0"/>
            </a:endParaRPr>
          </a:p>
          <a:p>
            <a:pPr marL="742950" lvl="1" indent="-285750">
              <a:buFont typeface="Wingdings" panose="05000000000000000000" pitchFamily="2" charset="2"/>
              <a:buChar char="§"/>
            </a:pPr>
            <a:r>
              <a:rPr lang="en-US" sz="1500" b="1" dirty="0">
                <a:solidFill>
                  <a:srgbClr val="000000"/>
                </a:solidFill>
                <a:latin typeface="source sans pro" panose="020B0503030403020204" pitchFamily="34" charset="0"/>
              </a:rPr>
              <a:t>Alabama Career Essentials (ACE)</a:t>
            </a:r>
            <a:r>
              <a:rPr lang="en-US" sz="1500" dirty="0">
                <a:solidFill>
                  <a:srgbClr val="000000"/>
                </a:solidFill>
                <a:latin typeface="source sans pro" panose="020B0503030403020204" pitchFamily="34" charset="0"/>
              </a:rPr>
              <a:t> </a:t>
            </a:r>
            <a:r>
              <a:rPr lang="en-US" sz="1450" dirty="0">
                <a:solidFill>
                  <a:srgbClr val="000000"/>
                </a:solidFill>
                <a:latin typeface="source sans pro" panose="020B0503030403020204" pitchFamily="34" charset="0"/>
              </a:rPr>
              <a:t>is the ACCS Adult Education replacement of the old Ready to Work (RTW) curriculum.  ACE can be delivered in a hybrid format and includes modern career essential course topics/curriculum, at the request of business and industry, that includes digital literacy and financial literacy to complement other essential foundational career skills.</a:t>
            </a:r>
          </a:p>
          <a:p>
            <a:pPr marL="685800" lvl="1" indent="-228600">
              <a:buFont typeface="Wingdings" panose="05000000000000000000" pitchFamily="2" charset="2"/>
              <a:buChar char="§"/>
            </a:pPr>
            <a:endParaRPr lang="en-US" sz="500" dirty="0">
              <a:solidFill>
                <a:srgbClr val="000000"/>
              </a:solidFill>
              <a:latin typeface="source sans pro" panose="020B0503030403020204" pitchFamily="34" charset="0"/>
            </a:endParaRPr>
          </a:p>
          <a:p>
            <a:pPr marL="742950" lvl="1" indent="-285750">
              <a:buFont typeface="Wingdings" panose="05000000000000000000" pitchFamily="2" charset="2"/>
              <a:buChar char="§"/>
            </a:pPr>
            <a:r>
              <a:rPr lang="en-US" sz="1500" b="1" dirty="0">
                <a:solidFill>
                  <a:srgbClr val="000000"/>
                </a:solidFill>
                <a:latin typeface="source sans pro" panose="020B0503030403020204" pitchFamily="34" charset="0"/>
              </a:rPr>
              <a:t>Professional Development for CTE Instructors </a:t>
            </a:r>
            <a:r>
              <a:rPr lang="en-US" sz="1450" dirty="0">
                <a:solidFill>
                  <a:srgbClr val="000000"/>
                </a:solidFill>
                <a:latin typeface="source sans pro" panose="020B0503030403020204" pitchFamily="34" charset="0"/>
              </a:rPr>
              <a:t>Through several partnerships, ACCS instructors have experienced summer externships with employers in the state to experience the practical on-the-job application of knowledge, skills, and abilities they teach in the classroom. This exposure helps keep our instructors up to date on technology in the field and maintains industry relationships that are beneficial to our programs, instructors, and students.</a:t>
            </a:r>
          </a:p>
          <a:p>
            <a:pPr marL="685800" lvl="1" indent="-228600">
              <a:buFont typeface="Wingdings" panose="05000000000000000000" pitchFamily="2" charset="2"/>
              <a:buChar char="§"/>
            </a:pPr>
            <a:endParaRPr lang="en-US" sz="500" dirty="0">
              <a:solidFill>
                <a:srgbClr val="000000"/>
              </a:solidFill>
              <a:latin typeface="source sans pro" panose="020B0503030403020204" pitchFamily="34" charset="0"/>
            </a:endParaRPr>
          </a:p>
          <a:p>
            <a:pPr marL="742950" lvl="1" indent="-285750">
              <a:buFont typeface="Wingdings" panose="05000000000000000000" pitchFamily="2" charset="2"/>
              <a:buChar char="§"/>
            </a:pPr>
            <a:r>
              <a:rPr lang="en-US" sz="1500" b="1" dirty="0">
                <a:solidFill>
                  <a:srgbClr val="000000"/>
                </a:solidFill>
                <a:latin typeface="source sans pro" panose="020B0503030403020204" pitchFamily="34" charset="0"/>
              </a:rPr>
              <a:t>Paths for Success Foundation </a:t>
            </a:r>
            <a:r>
              <a:rPr lang="en-US" sz="1450" dirty="0">
                <a:solidFill>
                  <a:srgbClr val="000000"/>
                </a:solidFill>
                <a:latin typeface="source sans pro" panose="020B0503030403020204" pitchFamily="34" charset="0"/>
              </a:rPr>
              <a:t>(501c3 organization)  With the many barriers that exist for students, their colleges are working closely with the Paths for Success Foundation to identify potential students who have barriers and challenges preventing them from training and/or employment to help them succeed in Alabama’s economy.  </a:t>
            </a:r>
          </a:p>
        </p:txBody>
      </p:sp>
      <p:pic>
        <p:nvPicPr>
          <p:cNvPr id="6" name="Picture 5">
            <a:extLst>
              <a:ext uri="{FF2B5EF4-FFF2-40B4-BE49-F238E27FC236}">
                <a16:creationId xmlns:a16="http://schemas.microsoft.com/office/drawing/2014/main" id="{0B635D85-5038-4504-90F5-F7F54F8646B5}"/>
              </a:ext>
            </a:extLst>
          </p:cNvPr>
          <p:cNvPicPr>
            <a:picLocks noChangeAspect="1"/>
          </p:cNvPicPr>
          <p:nvPr/>
        </p:nvPicPr>
        <p:blipFill rotWithShape="1">
          <a:blip r:embed="rId2">
            <a:clrChange>
              <a:clrFrom>
                <a:srgbClr val="FFFFFF"/>
              </a:clrFrom>
              <a:clrTo>
                <a:srgbClr val="FFFFFF">
                  <a:alpha val="0"/>
                </a:srgbClr>
              </a:clrTo>
            </a:clrChange>
          </a:blip>
          <a:srcRect t="3129" b="857"/>
          <a:stretch/>
        </p:blipFill>
        <p:spPr>
          <a:xfrm>
            <a:off x="111056" y="729761"/>
            <a:ext cx="3819767" cy="4431324"/>
          </a:xfrm>
          <a:prstGeom prst="rect">
            <a:avLst/>
          </a:prstGeom>
        </p:spPr>
      </p:pic>
      <p:sp>
        <p:nvSpPr>
          <p:cNvPr id="12" name="Slide Number Placeholder 16">
            <a:extLst>
              <a:ext uri="{FF2B5EF4-FFF2-40B4-BE49-F238E27FC236}">
                <a16:creationId xmlns:a16="http://schemas.microsoft.com/office/drawing/2014/main" id="{ED41DAA6-35D6-4977-89D5-4F4FAE675935}"/>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20</a:t>
            </a:fld>
            <a:endParaRPr lang="en-US" dirty="0">
              <a:solidFill>
                <a:schemeClr val="tx1"/>
              </a:solidFill>
            </a:endParaRPr>
          </a:p>
        </p:txBody>
      </p:sp>
      <p:cxnSp>
        <p:nvCxnSpPr>
          <p:cNvPr id="8" name="Straight Arrow Connector 7">
            <a:extLst>
              <a:ext uri="{FF2B5EF4-FFF2-40B4-BE49-F238E27FC236}">
                <a16:creationId xmlns:a16="http://schemas.microsoft.com/office/drawing/2014/main" id="{160A051C-63A5-455B-9DFC-CABE79D74FE8}"/>
              </a:ext>
            </a:extLst>
          </p:cNvPr>
          <p:cNvCxnSpPr>
            <a:cxnSpLocks/>
          </p:cNvCxnSpPr>
          <p:nvPr/>
        </p:nvCxnSpPr>
        <p:spPr>
          <a:xfrm flipV="1">
            <a:off x="2020939" y="4500785"/>
            <a:ext cx="560693" cy="46131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ED719427-EAC0-4547-927E-D187B33FA1D7}"/>
              </a:ext>
            </a:extLst>
          </p:cNvPr>
          <p:cNvPicPr>
            <a:picLocks noChangeAspect="1"/>
          </p:cNvPicPr>
          <p:nvPr/>
        </p:nvPicPr>
        <p:blipFill rotWithShape="1">
          <a:blip r:embed="rId3"/>
          <a:srcRect t="1606" r="4336"/>
          <a:stretch/>
        </p:blipFill>
        <p:spPr>
          <a:xfrm>
            <a:off x="2599216" y="2242038"/>
            <a:ext cx="1163891" cy="2154116"/>
          </a:xfrm>
          <a:prstGeom prst="rect">
            <a:avLst/>
          </a:prstGeom>
          <a:ln w="28575">
            <a:solidFill>
              <a:schemeClr val="tx1"/>
            </a:solidFill>
          </a:ln>
        </p:spPr>
      </p:pic>
    </p:spTree>
    <p:extLst>
      <p:ext uri="{BB962C8B-B14F-4D97-AF65-F5344CB8AC3E}">
        <p14:creationId xmlns:p14="http://schemas.microsoft.com/office/powerpoint/2010/main" val="577619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8"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FDCFFA1-84D3-467D-9CB9-6003C2FC0906}"/>
              </a:ext>
            </a:extLst>
          </p:cNvPr>
          <p:cNvPicPr>
            <a:picLocks noChangeAspect="1"/>
          </p:cNvPicPr>
          <p:nvPr/>
        </p:nvPicPr>
        <p:blipFill>
          <a:blip r:embed="rId2"/>
          <a:stretch>
            <a:fillRect/>
          </a:stretch>
        </p:blipFill>
        <p:spPr>
          <a:xfrm>
            <a:off x="851326" y="0"/>
            <a:ext cx="10489348" cy="6858000"/>
          </a:xfrm>
          <a:prstGeom prst="rect">
            <a:avLst/>
          </a:prstGeom>
        </p:spPr>
      </p:pic>
    </p:spTree>
    <p:extLst>
      <p:ext uri="{BB962C8B-B14F-4D97-AF65-F5344CB8AC3E}">
        <p14:creationId xmlns:p14="http://schemas.microsoft.com/office/powerpoint/2010/main" val="41177018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34C4000B-70C1-4520-ADB3-92EFE0AD4D2D}"/>
              </a:ext>
            </a:extLst>
          </p:cNvPr>
          <p:cNvGrpSpPr>
            <a:grpSpLocks noChangeAspect="1"/>
          </p:cNvGrpSpPr>
          <p:nvPr/>
        </p:nvGrpSpPr>
        <p:grpSpPr>
          <a:xfrm>
            <a:off x="6497465" y="274759"/>
            <a:ext cx="4412930" cy="6400800"/>
            <a:chOff x="474783" y="360485"/>
            <a:chExt cx="4012856" cy="5820507"/>
          </a:xfrm>
        </p:grpSpPr>
        <p:pic>
          <p:nvPicPr>
            <p:cNvPr id="5" name="Picture 4">
              <a:extLst>
                <a:ext uri="{FF2B5EF4-FFF2-40B4-BE49-F238E27FC236}">
                  <a16:creationId xmlns:a16="http://schemas.microsoft.com/office/drawing/2014/main" id="{BE23DF2E-5DCD-424B-874A-3A448F48C2CD}"/>
                </a:ext>
              </a:extLst>
            </p:cNvPr>
            <p:cNvPicPr>
              <a:picLocks noChangeAspect="1"/>
            </p:cNvPicPr>
            <p:nvPr/>
          </p:nvPicPr>
          <p:blipFill rotWithShape="1">
            <a:blip r:embed="rId2"/>
            <a:srcRect l="21500" t="6658" r="1287" b="3116"/>
            <a:stretch/>
          </p:blipFill>
          <p:spPr>
            <a:xfrm>
              <a:off x="474783" y="694592"/>
              <a:ext cx="4012856" cy="5486400"/>
            </a:xfrm>
            <a:prstGeom prst="rect">
              <a:avLst/>
            </a:prstGeom>
          </p:spPr>
        </p:pic>
        <p:sp>
          <p:nvSpPr>
            <p:cNvPr id="8" name="TextBox 7">
              <a:extLst>
                <a:ext uri="{FF2B5EF4-FFF2-40B4-BE49-F238E27FC236}">
                  <a16:creationId xmlns:a16="http://schemas.microsoft.com/office/drawing/2014/main" id="{FBA6CC4A-61FD-4C32-97D5-290119293E10}"/>
                </a:ext>
              </a:extLst>
            </p:cNvPr>
            <p:cNvSpPr txBox="1"/>
            <p:nvPr/>
          </p:nvSpPr>
          <p:spPr>
            <a:xfrm>
              <a:off x="1063868" y="360485"/>
              <a:ext cx="2725615" cy="323165"/>
            </a:xfrm>
            <a:prstGeom prst="rect">
              <a:avLst/>
            </a:prstGeom>
            <a:noFill/>
          </p:spPr>
          <p:txBody>
            <a:bodyPr wrap="square" rtlCol="0">
              <a:spAutoFit/>
            </a:bodyPr>
            <a:lstStyle/>
            <a:p>
              <a:pPr algn="ctr"/>
              <a:r>
                <a:rPr lang="en-US" sz="1500" b="1" dirty="0"/>
                <a:t>2021-2022 FAFSA Completions</a:t>
              </a:r>
            </a:p>
          </p:txBody>
        </p:sp>
      </p:grpSp>
      <p:grpSp>
        <p:nvGrpSpPr>
          <p:cNvPr id="21" name="Group 20">
            <a:extLst>
              <a:ext uri="{FF2B5EF4-FFF2-40B4-BE49-F238E27FC236}">
                <a16:creationId xmlns:a16="http://schemas.microsoft.com/office/drawing/2014/main" id="{76F836B0-7157-4C49-8CC2-8F2378B311FA}"/>
              </a:ext>
            </a:extLst>
          </p:cNvPr>
          <p:cNvGrpSpPr>
            <a:grpSpLocks noChangeAspect="1"/>
          </p:cNvGrpSpPr>
          <p:nvPr/>
        </p:nvGrpSpPr>
        <p:grpSpPr>
          <a:xfrm>
            <a:off x="6721087" y="274000"/>
            <a:ext cx="4198184" cy="6400800"/>
            <a:chOff x="4108387" y="363319"/>
            <a:chExt cx="3815784" cy="5817770"/>
          </a:xfrm>
        </p:grpSpPr>
        <p:pic>
          <p:nvPicPr>
            <p:cNvPr id="22" name="Picture 21">
              <a:extLst>
                <a:ext uri="{FF2B5EF4-FFF2-40B4-BE49-F238E27FC236}">
                  <a16:creationId xmlns:a16="http://schemas.microsoft.com/office/drawing/2014/main" id="{D37DD220-E0E9-4113-9F10-6C7D85E09669}"/>
                </a:ext>
              </a:extLst>
            </p:cNvPr>
            <p:cNvPicPr>
              <a:picLocks noChangeAspect="1"/>
            </p:cNvPicPr>
            <p:nvPr/>
          </p:nvPicPr>
          <p:blipFill rotWithShape="1">
            <a:blip r:embed="rId3"/>
            <a:srcRect l="26218" t="9742" b="-1530"/>
            <a:stretch/>
          </p:blipFill>
          <p:spPr>
            <a:xfrm>
              <a:off x="4108387" y="694689"/>
              <a:ext cx="3815784" cy="5486400"/>
            </a:xfrm>
            <a:prstGeom prst="rect">
              <a:avLst/>
            </a:prstGeom>
          </p:spPr>
        </p:pic>
        <p:sp>
          <p:nvSpPr>
            <p:cNvPr id="23" name="TextBox 22">
              <a:extLst>
                <a:ext uri="{FF2B5EF4-FFF2-40B4-BE49-F238E27FC236}">
                  <a16:creationId xmlns:a16="http://schemas.microsoft.com/office/drawing/2014/main" id="{E1C1C5C2-DA97-44F7-BD2F-5CCE4CF819C1}"/>
                </a:ext>
              </a:extLst>
            </p:cNvPr>
            <p:cNvSpPr txBox="1"/>
            <p:nvPr/>
          </p:nvSpPr>
          <p:spPr>
            <a:xfrm>
              <a:off x="4487639" y="363319"/>
              <a:ext cx="2725615" cy="323165"/>
            </a:xfrm>
            <a:prstGeom prst="rect">
              <a:avLst/>
            </a:prstGeom>
            <a:noFill/>
          </p:spPr>
          <p:txBody>
            <a:bodyPr wrap="square" rtlCol="0">
              <a:spAutoFit/>
            </a:bodyPr>
            <a:lstStyle/>
            <a:p>
              <a:pPr algn="ctr"/>
              <a:r>
                <a:rPr lang="en-US" sz="1500" b="1" dirty="0"/>
                <a:t>2022-2023 FAFSA Completions</a:t>
              </a:r>
            </a:p>
          </p:txBody>
        </p:sp>
      </p:grpSp>
      <p:sp>
        <p:nvSpPr>
          <p:cNvPr id="11" name="Title 1">
            <a:extLst>
              <a:ext uri="{FF2B5EF4-FFF2-40B4-BE49-F238E27FC236}">
                <a16:creationId xmlns:a16="http://schemas.microsoft.com/office/drawing/2014/main" id="{67681C18-6090-4C81-B53F-B6A81D416D83}"/>
              </a:ext>
            </a:extLst>
          </p:cNvPr>
          <p:cNvSpPr txBox="1">
            <a:spLocks/>
          </p:cNvSpPr>
          <p:nvPr/>
        </p:nvSpPr>
        <p:spPr>
          <a:xfrm>
            <a:off x="396813" y="0"/>
            <a:ext cx="1182969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070C0"/>
                </a:solidFill>
                <a:latin typeface="+mn-lt"/>
              </a:rPr>
              <a:t>FAFSA’s 3-Year Progression</a:t>
            </a:r>
          </a:p>
        </p:txBody>
      </p:sp>
      <p:grpSp>
        <p:nvGrpSpPr>
          <p:cNvPr id="6" name="Group 5">
            <a:extLst>
              <a:ext uri="{FF2B5EF4-FFF2-40B4-BE49-F238E27FC236}">
                <a16:creationId xmlns:a16="http://schemas.microsoft.com/office/drawing/2014/main" id="{D6D8B1D8-4238-40F7-907A-0CADB1BA38D1}"/>
              </a:ext>
            </a:extLst>
          </p:cNvPr>
          <p:cNvGrpSpPr/>
          <p:nvPr/>
        </p:nvGrpSpPr>
        <p:grpSpPr>
          <a:xfrm>
            <a:off x="488484" y="1480915"/>
            <a:ext cx="6150335" cy="1518627"/>
            <a:chOff x="474991" y="958850"/>
            <a:chExt cx="6150335" cy="1518627"/>
          </a:xfrm>
        </p:grpSpPr>
        <p:pic>
          <p:nvPicPr>
            <p:cNvPr id="3" name="Picture 2">
              <a:extLst>
                <a:ext uri="{FF2B5EF4-FFF2-40B4-BE49-F238E27FC236}">
                  <a16:creationId xmlns:a16="http://schemas.microsoft.com/office/drawing/2014/main" id="{6A6A8581-5A13-48A3-A6DE-F5AC5A60EC0E}"/>
                </a:ext>
              </a:extLst>
            </p:cNvPr>
            <p:cNvPicPr>
              <a:picLocks noChangeAspect="1"/>
            </p:cNvPicPr>
            <p:nvPr/>
          </p:nvPicPr>
          <p:blipFill rotWithShape="1">
            <a:blip r:embed="rId4"/>
            <a:srcRect t="5541" b="1357"/>
            <a:stretch/>
          </p:blipFill>
          <p:spPr>
            <a:xfrm>
              <a:off x="474991" y="1285631"/>
              <a:ext cx="6150335" cy="1191846"/>
            </a:xfrm>
            <a:prstGeom prst="rect">
              <a:avLst/>
            </a:prstGeom>
          </p:spPr>
        </p:pic>
        <p:sp>
          <p:nvSpPr>
            <p:cNvPr id="4" name="TextBox 3">
              <a:extLst>
                <a:ext uri="{FF2B5EF4-FFF2-40B4-BE49-F238E27FC236}">
                  <a16:creationId xmlns:a16="http://schemas.microsoft.com/office/drawing/2014/main" id="{A45DF523-C951-49C1-8894-28076CE605E0}"/>
                </a:ext>
              </a:extLst>
            </p:cNvPr>
            <p:cNvSpPr txBox="1"/>
            <p:nvPr/>
          </p:nvSpPr>
          <p:spPr>
            <a:xfrm>
              <a:off x="520700" y="958850"/>
              <a:ext cx="6030930" cy="338554"/>
            </a:xfrm>
            <a:prstGeom prst="rect">
              <a:avLst/>
            </a:prstGeom>
            <a:noFill/>
          </p:spPr>
          <p:txBody>
            <a:bodyPr wrap="square" rtlCol="0" anchor="ctr">
              <a:spAutoFit/>
            </a:bodyPr>
            <a:lstStyle/>
            <a:p>
              <a:pPr algn="ctr"/>
              <a:r>
                <a:rPr lang="en-US" sz="1600" b="1" dirty="0"/>
                <a:t>2021-2022 FAFSA Completions</a:t>
              </a:r>
            </a:p>
          </p:txBody>
        </p:sp>
      </p:grpSp>
      <p:grpSp>
        <p:nvGrpSpPr>
          <p:cNvPr id="30" name="Group 29">
            <a:extLst>
              <a:ext uri="{FF2B5EF4-FFF2-40B4-BE49-F238E27FC236}">
                <a16:creationId xmlns:a16="http://schemas.microsoft.com/office/drawing/2014/main" id="{D1E87797-4622-41A2-B889-8C7A5D3EB0F5}"/>
              </a:ext>
            </a:extLst>
          </p:cNvPr>
          <p:cNvGrpSpPr/>
          <p:nvPr/>
        </p:nvGrpSpPr>
        <p:grpSpPr>
          <a:xfrm>
            <a:off x="484618" y="1480915"/>
            <a:ext cx="6154201" cy="1527554"/>
            <a:chOff x="467117" y="2964395"/>
            <a:chExt cx="6154201" cy="1527554"/>
          </a:xfrm>
        </p:grpSpPr>
        <p:sp>
          <p:nvSpPr>
            <p:cNvPr id="31" name="TextBox 30">
              <a:extLst>
                <a:ext uri="{FF2B5EF4-FFF2-40B4-BE49-F238E27FC236}">
                  <a16:creationId xmlns:a16="http://schemas.microsoft.com/office/drawing/2014/main" id="{5C7E0987-C5EE-4069-8A07-9096047E54BB}"/>
                </a:ext>
              </a:extLst>
            </p:cNvPr>
            <p:cNvSpPr txBox="1"/>
            <p:nvPr/>
          </p:nvSpPr>
          <p:spPr>
            <a:xfrm>
              <a:off x="509851" y="2964395"/>
              <a:ext cx="6030930" cy="338554"/>
            </a:xfrm>
            <a:prstGeom prst="rect">
              <a:avLst/>
            </a:prstGeom>
            <a:noFill/>
          </p:spPr>
          <p:txBody>
            <a:bodyPr wrap="square" rtlCol="0" anchor="ctr">
              <a:spAutoFit/>
            </a:bodyPr>
            <a:lstStyle/>
            <a:p>
              <a:pPr algn="ctr"/>
              <a:r>
                <a:rPr lang="en-US" sz="1600" b="1" dirty="0"/>
                <a:t>2022-2023 FAFSA Completions</a:t>
              </a:r>
            </a:p>
          </p:txBody>
        </p:sp>
        <p:pic>
          <p:nvPicPr>
            <p:cNvPr id="32" name="Picture 31">
              <a:extLst>
                <a:ext uri="{FF2B5EF4-FFF2-40B4-BE49-F238E27FC236}">
                  <a16:creationId xmlns:a16="http://schemas.microsoft.com/office/drawing/2014/main" id="{DF56A8E6-857F-4804-9ABE-D4DE3190E2DE}"/>
                </a:ext>
              </a:extLst>
            </p:cNvPr>
            <p:cNvPicPr>
              <a:picLocks noChangeAspect="1"/>
            </p:cNvPicPr>
            <p:nvPr/>
          </p:nvPicPr>
          <p:blipFill rotWithShape="1">
            <a:blip r:embed="rId5"/>
            <a:srcRect t="3092" b="1939"/>
            <a:stretch/>
          </p:blipFill>
          <p:spPr>
            <a:xfrm>
              <a:off x="467117" y="3303229"/>
              <a:ext cx="6154201" cy="1188720"/>
            </a:xfrm>
            <a:prstGeom prst="rect">
              <a:avLst/>
            </a:prstGeom>
          </p:spPr>
        </p:pic>
      </p:grpSp>
      <p:grpSp>
        <p:nvGrpSpPr>
          <p:cNvPr id="38" name="Group 37">
            <a:extLst>
              <a:ext uri="{FF2B5EF4-FFF2-40B4-BE49-F238E27FC236}">
                <a16:creationId xmlns:a16="http://schemas.microsoft.com/office/drawing/2014/main" id="{4A335104-742C-4E5F-81BB-47FFC65E7F0B}"/>
              </a:ext>
            </a:extLst>
          </p:cNvPr>
          <p:cNvGrpSpPr/>
          <p:nvPr/>
        </p:nvGrpSpPr>
        <p:grpSpPr>
          <a:xfrm>
            <a:off x="479776" y="1478620"/>
            <a:ext cx="6154201" cy="1518832"/>
            <a:chOff x="343263" y="5083371"/>
            <a:chExt cx="6154201" cy="1518832"/>
          </a:xfrm>
        </p:grpSpPr>
        <p:sp>
          <p:nvSpPr>
            <p:cNvPr id="24" name="TextBox 23">
              <a:extLst>
                <a:ext uri="{FF2B5EF4-FFF2-40B4-BE49-F238E27FC236}">
                  <a16:creationId xmlns:a16="http://schemas.microsoft.com/office/drawing/2014/main" id="{38D7B88A-788B-4ACB-A2F8-72BB1644FDA2}"/>
                </a:ext>
              </a:extLst>
            </p:cNvPr>
            <p:cNvSpPr txBox="1"/>
            <p:nvPr/>
          </p:nvSpPr>
          <p:spPr>
            <a:xfrm>
              <a:off x="389587" y="5083371"/>
              <a:ext cx="6030930" cy="345414"/>
            </a:xfrm>
            <a:prstGeom prst="rect">
              <a:avLst/>
            </a:prstGeom>
            <a:noFill/>
          </p:spPr>
          <p:txBody>
            <a:bodyPr wrap="square" rtlCol="0" anchor="ctr">
              <a:spAutoFit/>
            </a:bodyPr>
            <a:lstStyle/>
            <a:p>
              <a:pPr algn="ctr"/>
              <a:r>
                <a:rPr lang="en-US" sz="1600" b="1" dirty="0"/>
                <a:t>2023-2024 FAFSA Completions</a:t>
              </a:r>
            </a:p>
          </p:txBody>
        </p:sp>
        <p:pic>
          <p:nvPicPr>
            <p:cNvPr id="25" name="Picture 24">
              <a:extLst>
                <a:ext uri="{FF2B5EF4-FFF2-40B4-BE49-F238E27FC236}">
                  <a16:creationId xmlns:a16="http://schemas.microsoft.com/office/drawing/2014/main" id="{02542D82-5712-4A0D-BDEF-A902062F9008}"/>
                </a:ext>
              </a:extLst>
            </p:cNvPr>
            <p:cNvPicPr>
              <a:picLocks noChangeAspect="1"/>
            </p:cNvPicPr>
            <p:nvPr/>
          </p:nvPicPr>
          <p:blipFill rotWithShape="1">
            <a:blip r:embed="rId5"/>
            <a:srcRect t="3092" b="1939"/>
            <a:stretch/>
          </p:blipFill>
          <p:spPr>
            <a:xfrm>
              <a:off x="343263" y="5413483"/>
              <a:ext cx="6154201" cy="1188720"/>
            </a:xfrm>
            <a:prstGeom prst="rect">
              <a:avLst/>
            </a:prstGeom>
          </p:spPr>
        </p:pic>
        <p:pic>
          <p:nvPicPr>
            <p:cNvPr id="10" name="Picture 9">
              <a:extLst>
                <a:ext uri="{FF2B5EF4-FFF2-40B4-BE49-F238E27FC236}">
                  <a16:creationId xmlns:a16="http://schemas.microsoft.com/office/drawing/2014/main" id="{C5C05FC4-EF2A-424D-B898-6B84056CABDD}"/>
                </a:ext>
              </a:extLst>
            </p:cNvPr>
            <p:cNvPicPr>
              <a:picLocks noChangeAspect="1"/>
            </p:cNvPicPr>
            <p:nvPr/>
          </p:nvPicPr>
          <p:blipFill>
            <a:blip r:embed="rId6"/>
            <a:stretch>
              <a:fillRect/>
            </a:stretch>
          </p:blipFill>
          <p:spPr>
            <a:xfrm>
              <a:off x="559971" y="5820554"/>
              <a:ext cx="716888" cy="219456"/>
            </a:xfrm>
            <a:prstGeom prst="rect">
              <a:avLst/>
            </a:prstGeom>
          </p:spPr>
        </p:pic>
        <p:pic>
          <p:nvPicPr>
            <p:cNvPr id="16" name="Picture 15">
              <a:extLst>
                <a:ext uri="{FF2B5EF4-FFF2-40B4-BE49-F238E27FC236}">
                  <a16:creationId xmlns:a16="http://schemas.microsoft.com/office/drawing/2014/main" id="{129ABA31-CCDA-4D7F-9F21-909FB09A8639}"/>
                </a:ext>
              </a:extLst>
            </p:cNvPr>
            <p:cNvPicPr>
              <a:picLocks noChangeAspect="1"/>
            </p:cNvPicPr>
            <p:nvPr/>
          </p:nvPicPr>
          <p:blipFill>
            <a:blip r:embed="rId7"/>
            <a:stretch>
              <a:fillRect/>
            </a:stretch>
          </p:blipFill>
          <p:spPr>
            <a:xfrm>
              <a:off x="3274885" y="5797486"/>
              <a:ext cx="332072" cy="210312"/>
            </a:xfrm>
            <a:prstGeom prst="rect">
              <a:avLst/>
            </a:prstGeom>
          </p:spPr>
        </p:pic>
        <p:pic>
          <p:nvPicPr>
            <p:cNvPr id="18" name="Picture 17">
              <a:extLst>
                <a:ext uri="{FF2B5EF4-FFF2-40B4-BE49-F238E27FC236}">
                  <a16:creationId xmlns:a16="http://schemas.microsoft.com/office/drawing/2014/main" id="{F1ED8A31-A19C-475A-8F78-4C297C3926E7}"/>
                </a:ext>
              </a:extLst>
            </p:cNvPr>
            <p:cNvPicPr>
              <a:picLocks noChangeAspect="1"/>
            </p:cNvPicPr>
            <p:nvPr/>
          </p:nvPicPr>
          <p:blipFill rotWithShape="1">
            <a:blip r:embed="rId8"/>
            <a:srcRect l="1" r="16366" b="71379"/>
            <a:stretch/>
          </p:blipFill>
          <p:spPr>
            <a:xfrm>
              <a:off x="4466960" y="5984925"/>
              <a:ext cx="501157" cy="201168"/>
            </a:xfrm>
            <a:prstGeom prst="rect">
              <a:avLst/>
            </a:prstGeom>
          </p:spPr>
        </p:pic>
        <p:pic>
          <p:nvPicPr>
            <p:cNvPr id="20" name="Picture 19">
              <a:extLst>
                <a:ext uri="{FF2B5EF4-FFF2-40B4-BE49-F238E27FC236}">
                  <a16:creationId xmlns:a16="http://schemas.microsoft.com/office/drawing/2014/main" id="{8B84DACF-902D-490B-BE21-FD865AB82EB8}"/>
                </a:ext>
              </a:extLst>
            </p:cNvPr>
            <p:cNvPicPr>
              <a:picLocks noChangeAspect="1"/>
            </p:cNvPicPr>
            <p:nvPr/>
          </p:nvPicPr>
          <p:blipFill rotWithShape="1">
            <a:blip r:embed="rId9"/>
            <a:srcRect l="10791" t="-22222" r="13088"/>
            <a:stretch/>
          </p:blipFill>
          <p:spPr>
            <a:xfrm>
              <a:off x="4671153" y="6253587"/>
              <a:ext cx="478377" cy="192024"/>
            </a:xfrm>
            <a:prstGeom prst="rect">
              <a:avLst/>
            </a:prstGeom>
          </p:spPr>
        </p:pic>
        <p:pic>
          <p:nvPicPr>
            <p:cNvPr id="33" name="Picture 32">
              <a:extLst>
                <a:ext uri="{FF2B5EF4-FFF2-40B4-BE49-F238E27FC236}">
                  <a16:creationId xmlns:a16="http://schemas.microsoft.com/office/drawing/2014/main" id="{1F97880E-3ABD-4CE9-8657-2CB57BA2B2C2}"/>
                </a:ext>
              </a:extLst>
            </p:cNvPr>
            <p:cNvPicPr>
              <a:picLocks noChangeAspect="1"/>
            </p:cNvPicPr>
            <p:nvPr/>
          </p:nvPicPr>
          <p:blipFill>
            <a:blip r:embed="rId10"/>
            <a:stretch>
              <a:fillRect/>
            </a:stretch>
          </p:blipFill>
          <p:spPr>
            <a:xfrm>
              <a:off x="1957289" y="6281019"/>
              <a:ext cx="452213" cy="155448"/>
            </a:xfrm>
            <a:prstGeom prst="rect">
              <a:avLst/>
            </a:prstGeom>
          </p:spPr>
        </p:pic>
        <p:pic>
          <p:nvPicPr>
            <p:cNvPr id="35" name="Picture 34">
              <a:extLst>
                <a:ext uri="{FF2B5EF4-FFF2-40B4-BE49-F238E27FC236}">
                  <a16:creationId xmlns:a16="http://schemas.microsoft.com/office/drawing/2014/main" id="{B7961157-FDE1-4A3C-B551-0E7A6BA0AB3F}"/>
                </a:ext>
              </a:extLst>
            </p:cNvPr>
            <p:cNvPicPr>
              <a:picLocks noChangeAspect="1"/>
            </p:cNvPicPr>
            <p:nvPr/>
          </p:nvPicPr>
          <p:blipFill>
            <a:blip r:embed="rId11"/>
            <a:stretch>
              <a:fillRect/>
            </a:stretch>
          </p:blipFill>
          <p:spPr>
            <a:xfrm>
              <a:off x="3487907" y="6064326"/>
              <a:ext cx="354711" cy="173736"/>
            </a:xfrm>
            <a:prstGeom prst="rect">
              <a:avLst/>
            </a:prstGeom>
          </p:spPr>
        </p:pic>
        <p:pic>
          <p:nvPicPr>
            <p:cNvPr id="37" name="Picture 36">
              <a:extLst>
                <a:ext uri="{FF2B5EF4-FFF2-40B4-BE49-F238E27FC236}">
                  <a16:creationId xmlns:a16="http://schemas.microsoft.com/office/drawing/2014/main" id="{8AE7B709-5C69-4B8B-BE81-B22D540DCE32}"/>
                </a:ext>
              </a:extLst>
            </p:cNvPr>
            <p:cNvPicPr>
              <a:picLocks noChangeAspect="1"/>
            </p:cNvPicPr>
            <p:nvPr/>
          </p:nvPicPr>
          <p:blipFill>
            <a:blip r:embed="rId12"/>
            <a:stretch>
              <a:fillRect/>
            </a:stretch>
          </p:blipFill>
          <p:spPr>
            <a:xfrm>
              <a:off x="5549296" y="5990348"/>
              <a:ext cx="801859" cy="457200"/>
            </a:xfrm>
            <a:prstGeom prst="rect">
              <a:avLst/>
            </a:prstGeom>
          </p:spPr>
        </p:pic>
      </p:grpSp>
      <p:grpSp>
        <p:nvGrpSpPr>
          <p:cNvPr id="40" name="Group 39">
            <a:extLst>
              <a:ext uri="{FF2B5EF4-FFF2-40B4-BE49-F238E27FC236}">
                <a16:creationId xmlns:a16="http://schemas.microsoft.com/office/drawing/2014/main" id="{1AC0F749-625B-4328-BC43-46F92629AD2B}"/>
              </a:ext>
            </a:extLst>
          </p:cNvPr>
          <p:cNvGrpSpPr>
            <a:grpSpLocks noChangeAspect="1"/>
          </p:cNvGrpSpPr>
          <p:nvPr/>
        </p:nvGrpSpPr>
        <p:grpSpPr>
          <a:xfrm>
            <a:off x="6673008" y="274000"/>
            <a:ext cx="4107301" cy="6400800"/>
            <a:chOff x="5427951" y="371427"/>
            <a:chExt cx="3733666" cy="5818530"/>
          </a:xfrm>
        </p:grpSpPr>
        <p:pic>
          <p:nvPicPr>
            <p:cNvPr id="41" name="Picture 40">
              <a:extLst>
                <a:ext uri="{FF2B5EF4-FFF2-40B4-BE49-F238E27FC236}">
                  <a16:creationId xmlns:a16="http://schemas.microsoft.com/office/drawing/2014/main" id="{F6EAD801-65C6-4130-B78C-F328C38C359A}"/>
                </a:ext>
              </a:extLst>
            </p:cNvPr>
            <p:cNvPicPr>
              <a:picLocks noChangeAspect="1"/>
            </p:cNvPicPr>
            <p:nvPr/>
          </p:nvPicPr>
          <p:blipFill rotWithShape="1">
            <a:blip r:embed="rId13"/>
            <a:srcRect l="25539" t="9323" r="937"/>
            <a:stretch/>
          </p:blipFill>
          <p:spPr>
            <a:xfrm>
              <a:off x="5427951" y="703557"/>
              <a:ext cx="3733666" cy="5486400"/>
            </a:xfrm>
            <a:prstGeom prst="rect">
              <a:avLst/>
            </a:prstGeom>
          </p:spPr>
        </p:pic>
        <p:sp>
          <p:nvSpPr>
            <p:cNvPr id="42" name="TextBox 41">
              <a:extLst>
                <a:ext uri="{FF2B5EF4-FFF2-40B4-BE49-F238E27FC236}">
                  <a16:creationId xmlns:a16="http://schemas.microsoft.com/office/drawing/2014/main" id="{F4BEB73A-78BB-4B60-B9D3-06CAA68AB235}"/>
                </a:ext>
              </a:extLst>
            </p:cNvPr>
            <p:cNvSpPr txBox="1"/>
            <p:nvPr/>
          </p:nvSpPr>
          <p:spPr>
            <a:xfrm>
              <a:off x="5834379" y="371427"/>
              <a:ext cx="2725615" cy="323165"/>
            </a:xfrm>
            <a:prstGeom prst="rect">
              <a:avLst/>
            </a:prstGeom>
            <a:noFill/>
          </p:spPr>
          <p:txBody>
            <a:bodyPr wrap="square" rtlCol="0">
              <a:spAutoFit/>
            </a:bodyPr>
            <a:lstStyle/>
            <a:p>
              <a:pPr algn="ctr"/>
              <a:r>
                <a:rPr lang="en-US" sz="1500" b="1" dirty="0"/>
                <a:t>2023-2024 FAFSA Completions</a:t>
              </a:r>
            </a:p>
          </p:txBody>
        </p:sp>
      </p:grpSp>
    </p:spTree>
    <p:extLst>
      <p:ext uri="{BB962C8B-B14F-4D97-AF65-F5344CB8AC3E}">
        <p14:creationId xmlns:p14="http://schemas.microsoft.com/office/powerpoint/2010/main" val="2792200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12"/>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6"/>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21"/>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30"/>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38"/>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nodeType="afterEffect">
                                  <p:stCondLst>
                                    <p:cond delay="0"/>
                                  </p:stCondLst>
                                  <p:childTnLst>
                                    <p:set>
                                      <p:cBhvr>
                                        <p:cTn id="29"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E2541E9-C636-4B55-B5C8-2BD12EA707C3}"/>
              </a:ext>
            </a:extLst>
          </p:cNvPr>
          <p:cNvPicPr>
            <a:picLocks noChangeAspect="1"/>
          </p:cNvPicPr>
          <p:nvPr/>
        </p:nvPicPr>
        <p:blipFill rotWithShape="1">
          <a:blip r:embed="rId2"/>
          <a:srcRect b="52968"/>
          <a:stretch/>
        </p:blipFill>
        <p:spPr>
          <a:xfrm>
            <a:off x="-25372" y="1712306"/>
            <a:ext cx="12834413" cy="5145694"/>
          </a:xfrm>
          <a:prstGeom prst="rect">
            <a:avLst/>
          </a:prstGeom>
        </p:spPr>
      </p:pic>
      <p:pic>
        <p:nvPicPr>
          <p:cNvPr id="9" name="Picture 8">
            <a:extLst>
              <a:ext uri="{FF2B5EF4-FFF2-40B4-BE49-F238E27FC236}">
                <a16:creationId xmlns:a16="http://schemas.microsoft.com/office/drawing/2014/main" id="{303F36A8-37B4-4733-91AD-A1ACFEFCFE41}"/>
              </a:ext>
            </a:extLst>
          </p:cNvPr>
          <p:cNvPicPr>
            <a:picLocks noChangeAspect="1"/>
          </p:cNvPicPr>
          <p:nvPr/>
        </p:nvPicPr>
        <p:blipFill>
          <a:blip r:embed="rId3"/>
          <a:stretch>
            <a:fillRect/>
          </a:stretch>
        </p:blipFill>
        <p:spPr>
          <a:xfrm>
            <a:off x="-8966" y="-1768184"/>
            <a:ext cx="12834413" cy="3536367"/>
          </a:xfrm>
          <a:prstGeom prst="rect">
            <a:avLst/>
          </a:prstGeom>
        </p:spPr>
      </p:pic>
      <p:pic>
        <p:nvPicPr>
          <p:cNvPr id="16" name="Picture 15">
            <a:extLst>
              <a:ext uri="{FF2B5EF4-FFF2-40B4-BE49-F238E27FC236}">
                <a16:creationId xmlns:a16="http://schemas.microsoft.com/office/drawing/2014/main" id="{474626CA-7BF5-4CB8-8298-3DC7C3A2F678}"/>
              </a:ext>
            </a:extLst>
          </p:cNvPr>
          <p:cNvPicPr>
            <a:picLocks noChangeAspect="1"/>
          </p:cNvPicPr>
          <p:nvPr/>
        </p:nvPicPr>
        <p:blipFill>
          <a:blip r:embed="rId4"/>
          <a:stretch>
            <a:fillRect/>
          </a:stretch>
        </p:blipFill>
        <p:spPr>
          <a:xfrm>
            <a:off x="708216" y="1853650"/>
            <a:ext cx="6106413" cy="1839682"/>
          </a:xfrm>
          <a:prstGeom prst="rect">
            <a:avLst/>
          </a:prstGeom>
        </p:spPr>
      </p:pic>
      <p:pic>
        <p:nvPicPr>
          <p:cNvPr id="18" name="Picture 17">
            <a:extLst>
              <a:ext uri="{FF2B5EF4-FFF2-40B4-BE49-F238E27FC236}">
                <a16:creationId xmlns:a16="http://schemas.microsoft.com/office/drawing/2014/main" id="{FC98C950-225C-4812-BFC7-ED6D5C0D9160}"/>
              </a:ext>
            </a:extLst>
          </p:cNvPr>
          <p:cNvPicPr>
            <a:picLocks noChangeAspect="1"/>
          </p:cNvPicPr>
          <p:nvPr/>
        </p:nvPicPr>
        <p:blipFill>
          <a:blip r:embed="rId5"/>
          <a:stretch>
            <a:fillRect/>
          </a:stretch>
        </p:blipFill>
        <p:spPr>
          <a:xfrm>
            <a:off x="3168782" y="3112519"/>
            <a:ext cx="6517675" cy="2064531"/>
          </a:xfrm>
          <a:prstGeom prst="rect">
            <a:avLst/>
          </a:prstGeom>
        </p:spPr>
      </p:pic>
      <p:pic>
        <p:nvPicPr>
          <p:cNvPr id="11" name="Picture 10">
            <a:extLst>
              <a:ext uri="{FF2B5EF4-FFF2-40B4-BE49-F238E27FC236}">
                <a16:creationId xmlns:a16="http://schemas.microsoft.com/office/drawing/2014/main" id="{1852D0E3-F299-4800-8766-6B63B82582E7}"/>
              </a:ext>
            </a:extLst>
          </p:cNvPr>
          <p:cNvPicPr>
            <a:picLocks noChangeAspect="1"/>
          </p:cNvPicPr>
          <p:nvPr/>
        </p:nvPicPr>
        <p:blipFill>
          <a:blip r:embed="rId6"/>
          <a:stretch>
            <a:fillRect/>
          </a:stretch>
        </p:blipFill>
        <p:spPr>
          <a:xfrm>
            <a:off x="9119423" y="79152"/>
            <a:ext cx="2942671" cy="1767578"/>
          </a:xfrm>
          <a:prstGeom prst="rect">
            <a:avLst/>
          </a:prstGeom>
          <a:effectLst>
            <a:softEdge rad="12700"/>
          </a:effectLst>
        </p:spPr>
      </p:pic>
      <p:pic>
        <p:nvPicPr>
          <p:cNvPr id="8" name="Picture 7">
            <a:extLst>
              <a:ext uri="{FF2B5EF4-FFF2-40B4-BE49-F238E27FC236}">
                <a16:creationId xmlns:a16="http://schemas.microsoft.com/office/drawing/2014/main" id="{DB47D393-BD17-4BC7-AE9E-7897EB1FA6C9}"/>
              </a:ext>
            </a:extLst>
          </p:cNvPr>
          <p:cNvPicPr>
            <a:picLocks noChangeAspect="1"/>
          </p:cNvPicPr>
          <p:nvPr/>
        </p:nvPicPr>
        <p:blipFill rotWithShape="1">
          <a:blip r:embed="rId7"/>
          <a:srcRect r="40939" b="38869"/>
          <a:stretch/>
        </p:blipFill>
        <p:spPr>
          <a:xfrm>
            <a:off x="5392172" y="4679833"/>
            <a:ext cx="6753478" cy="2120954"/>
          </a:xfrm>
          <a:prstGeom prst="rect">
            <a:avLst/>
          </a:prstGeom>
        </p:spPr>
      </p:pic>
    </p:spTree>
    <p:extLst>
      <p:ext uri="{BB962C8B-B14F-4D97-AF65-F5344CB8AC3E}">
        <p14:creationId xmlns:p14="http://schemas.microsoft.com/office/powerpoint/2010/main" val="11445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left)">
                                      <p:cBhvr>
                                        <p:cTn id="11" dur="500"/>
                                        <p:tgtEl>
                                          <p:spTgt spid="1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8AD8B62D-66C5-4150-85A7-56B01163FBC0}"/>
              </a:ext>
            </a:extLst>
          </p:cNvPr>
          <p:cNvSpPr txBox="1"/>
          <p:nvPr/>
        </p:nvSpPr>
        <p:spPr>
          <a:xfrm>
            <a:off x="710485" y="2082469"/>
            <a:ext cx="2028423" cy="369332"/>
          </a:xfrm>
          <a:prstGeom prst="rect">
            <a:avLst/>
          </a:prstGeom>
          <a:noFill/>
        </p:spPr>
        <p:txBody>
          <a:bodyPr wrap="square" rtlCol="0">
            <a:spAutoFit/>
          </a:bodyPr>
          <a:lstStyle/>
          <a:p>
            <a:r>
              <a:rPr lang="en-US" dirty="0">
                <a:solidFill>
                  <a:schemeClr val="bg1"/>
                </a:solidFill>
                <a:latin typeface="Obviously Medi" panose="040D0606050403040306" pitchFamily="82" charset="0"/>
              </a:rPr>
              <a:t>allinal.org</a:t>
            </a:r>
          </a:p>
        </p:txBody>
      </p:sp>
      <p:grpSp>
        <p:nvGrpSpPr>
          <p:cNvPr id="31" name="Group 30">
            <a:extLst>
              <a:ext uri="{FF2B5EF4-FFF2-40B4-BE49-F238E27FC236}">
                <a16:creationId xmlns:a16="http://schemas.microsoft.com/office/drawing/2014/main" id="{1BA5B8B2-ACF2-4D93-BB96-5107A36D80D6}"/>
              </a:ext>
            </a:extLst>
          </p:cNvPr>
          <p:cNvGrpSpPr/>
          <p:nvPr/>
        </p:nvGrpSpPr>
        <p:grpSpPr>
          <a:xfrm>
            <a:off x="878161" y="1549365"/>
            <a:ext cx="3311181" cy="4544568"/>
            <a:chOff x="953022" y="1847419"/>
            <a:chExt cx="3311181" cy="4551959"/>
          </a:xfrm>
        </p:grpSpPr>
        <p:grpSp>
          <p:nvGrpSpPr>
            <p:cNvPr id="27" name="Group 26">
              <a:extLst>
                <a:ext uri="{FF2B5EF4-FFF2-40B4-BE49-F238E27FC236}">
                  <a16:creationId xmlns:a16="http://schemas.microsoft.com/office/drawing/2014/main" id="{2BDC05D8-13DD-48DE-A53E-96473BED6D4F}"/>
                </a:ext>
              </a:extLst>
            </p:cNvPr>
            <p:cNvGrpSpPr/>
            <p:nvPr/>
          </p:nvGrpSpPr>
          <p:grpSpPr>
            <a:xfrm>
              <a:off x="953022" y="1847419"/>
              <a:ext cx="3311181" cy="4551959"/>
              <a:chOff x="953022" y="1847419"/>
              <a:chExt cx="3311181" cy="4551959"/>
            </a:xfrm>
          </p:grpSpPr>
          <p:pic>
            <p:nvPicPr>
              <p:cNvPr id="17" name="Picture 16">
                <a:extLst>
                  <a:ext uri="{FF2B5EF4-FFF2-40B4-BE49-F238E27FC236}">
                    <a16:creationId xmlns:a16="http://schemas.microsoft.com/office/drawing/2014/main" id="{E0CFC063-770E-4971-8860-055880A8570E}"/>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t="10640" b="21190"/>
              <a:stretch/>
            </p:blipFill>
            <p:spPr>
              <a:xfrm>
                <a:off x="953022" y="1847419"/>
                <a:ext cx="3311181" cy="4551959"/>
              </a:xfrm>
              <a:prstGeom prst="rect">
                <a:avLst/>
              </a:prstGeom>
              <a:ln>
                <a:solidFill>
                  <a:schemeClr val="bg2">
                    <a:lumMod val="90000"/>
                  </a:schemeClr>
                </a:solidFill>
              </a:ln>
            </p:spPr>
          </p:pic>
          <p:sp>
            <p:nvSpPr>
              <p:cNvPr id="26" name="Rectangle 25">
                <a:extLst>
                  <a:ext uri="{FF2B5EF4-FFF2-40B4-BE49-F238E27FC236}">
                    <a16:creationId xmlns:a16="http://schemas.microsoft.com/office/drawing/2014/main" id="{1D3DF12C-05E2-4CA8-8FE0-C206976B310A}"/>
                  </a:ext>
                </a:extLst>
              </p:cNvPr>
              <p:cNvSpPr/>
              <p:nvPr/>
            </p:nvSpPr>
            <p:spPr>
              <a:xfrm>
                <a:off x="2375555" y="1945057"/>
                <a:ext cx="363353" cy="817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0" name="Rectangle 29">
              <a:extLst>
                <a:ext uri="{FF2B5EF4-FFF2-40B4-BE49-F238E27FC236}">
                  <a16:creationId xmlns:a16="http://schemas.microsoft.com/office/drawing/2014/main" id="{A65199CF-1DF6-4666-AD03-61E8C4A0E871}"/>
                </a:ext>
              </a:extLst>
            </p:cNvPr>
            <p:cNvSpPr/>
            <p:nvPr/>
          </p:nvSpPr>
          <p:spPr>
            <a:xfrm>
              <a:off x="3535052" y="2960016"/>
              <a:ext cx="556181" cy="21681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oup 24">
            <a:extLst>
              <a:ext uri="{FF2B5EF4-FFF2-40B4-BE49-F238E27FC236}">
                <a16:creationId xmlns:a16="http://schemas.microsoft.com/office/drawing/2014/main" id="{F0C3C32D-0999-496F-B64B-2E20984C7A2E}"/>
              </a:ext>
            </a:extLst>
          </p:cNvPr>
          <p:cNvGrpSpPr/>
          <p:nvPr/>
        </p:nvGrpSpPr>
        <p:grpSpPr>
          <a:xfrm>
            <a:off x="2126523" y="1981073"/>
            <a:ext cx="4045095" cy="3530687"/>
            <a:chOff x="2960733" y="2037990"/>
            <a:chExt cx="4045095" cy="3530687"/>
          </a:xfrm>
        </p:grpSpPr>
        <p:pic>
          <p:nvPicPr>
            <p:cNvPr id="11" name="Picture 10">
              <a:extLst>
                <a:ext uri="{FF2B5EF4-FFF2-40B4-BE49-F238E27FC236}">
                  <a16:creationId xmlns:a16="http://schemas.microsoft.com/office/drawing/2014/main" id="{95FA2485-BA53-4E33-8E33-AB9431C7FAF0}"/>
                </a:ext>
              </a:extLst>
            </p:cNvPr>
            <p:cNvPicPr>
              <a:picLocks noChangeAspect="1"/>
            </p:cNvPicPr>
            <p:nvPr/>
          </p:nvPicPr>
          <p:blipFill>
            <a:blip r:embed="rId4"/>
            <a:stretch>
              <a:fillRect/>
            </a:stretch>
          </p:blipFill>
          <p:spPr>
            <a:xfrm>
              <a:off x="2960733" y="2037990"/>
              <a:ext cx="4045095" cy="3530687"/>
            </a:xfrm>
            <a:prstGeom prst="rect">
              <a:avLst/>
            </a:prstGeom>
          </p:spPr>
        </p:pic>
        <p:sp>
          <p:nvSpPr>
            <p:cNvPr id="24" name="Rectangle 23">
              <a:extLst>
                <a:ext uri="{FF2B5EF4-FFF2-40B4-BE49-F238E27FC236}">
                  <a16:creationId xmlns:a16="http://schemas.microsoft.com/office/drawing/2014/main" id="{B73C647F-D12B-45C7-A9D4-BD5B770F6E5D}"/>
                </a:ext>
              </a:extLst>
            </p:cNvPr>
            <p:cNvSpPr/>
            <p:nvPr/>
          </p:nvSpPr>
          <p:spPr>
            <a:xfrm>
              <a:off x="3638746" y="2365270"/>
              <a:ext cx="587073" cy="1371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a:extLst>
              <a:ext uri="{FF2B5EF4-FFF2-40B4-BE49-F238E27FC236}">
                <a16:creationId xmlns:a16="http://schemas.microsoft.com/office/drawing/2014/main" id="{548DE771-8692-467A-9BEC-04EB742AC42B}"/>
              </a:ext>
            </a:extLst>
          </p:cNvPr>
          <p:cNvPicPr>
            <a:picLocks noChangeAspect="1"/>
          </p:cNvPicPr>
          <p:nvPr/>
        </p:nvPicPr>
        <p:blipFill>
          <a:blip r:embed="rId5"/>
          <a:stretch>
            <a:fillRect/>
          </a:stretch>
        </p:blipFill>
        <p:spPr>
          <a:xfrm>
            <a:off x="3821525" y="1543605"/>
            <a:ext cx="2925814" cy="4551384"/>
          </a:xfrm>
          <a:prstGeom prst="rect">
            <a:avLst/>
          </a:prstGeom>
          <a:ln>
            <a:solidFill>
              <a:schemeClr val="bg2">
                <a:lumMod val="90000"/>
              </a:schemeClr>
            </a:solidFill>
          </a:ln>
        </p:spPr>
      </p:pic>
      <p:pic>
        <p:nvPicPr>
          <p:cNvPr id="9" name="Picture 8">
            <a:extLst>
              <a:ext uri="{FF2B5EF4-FFF2-40B4-BE49-F238E27FC236}">
                <a16:creationId xmlns:a16="http://schemas.microsoft.com/office/drawing/2014/main" id="{DA62232E-2A82-4F92-AA6D-DDE238CC790C}"/>
              </a:ext>
            </a:extLst>
          </p:cNvPr>
          <p:cNvPicPr>
            <a:picLocks noChangeAspect="1"/>
          </p:cNvPicPr>
          <p:nvPr/>
        </p:nvPicPr>
        <p:blipFill>
          <a:blip r:embed="rId6"/>
          <a:stretch>
            <a:fillRect/>
          </a:stretch>
        </p:blipFill>
        <p:spPr>
          <a:xfrm>
            <a:off x="5037762" y="1543605"/>
            <a:ext cx="2907277" cy="4551384"/>
          </a:xfrm>
          <a:prstGeom prst="rect">
            <a:avLst/>
          </a:prstGeom>
          <a:ln>
            <a:solidFill>
              <a:schemeClr val="bg2">
                <a:lumMod val="90000"/>
              </a:schemeClr>
            </a:solidFill>
          </a:ln>
        </p:spPr>
      </p:pic>
      <p:pic>
        <p:nvPicPr>
          <p:cNvPr id="38" name="Picture 37">
            <a:extLst>
              <a:ext uri="{FF2B5EF4-FFF2-40B4-BE49-F238E27FC236}">
                <a16:creationId xmlns:a16="http://schemas.microsoft.com/office/drawing/2014/main" id="{14B54A30-CF28-4ADB-9D54-43F56CFAF36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43926" y="2548474"/>
            <a:ext cx="4572000" cy="3027698"/>
          </a:xfrm>
          <a:prstGeom prst="rect">
            <a:avLst/>
          </a:prstGeom>
          <a:effectLst>
            <a:outerShdw blurRad="50800" dist="38100" dir="2700000" algn="tl" rotWithShape="0">
              <a:prstClr val="black">
                <a:alpha val="40000"/>
              </a:prstClr>
            </a:outerShdw>
          </a:effectLst>
        </p:spPr>
      </p:pic>
      <p:sp>
        <p:nvSpPr>
          <p:cNvPr id="42" name="Title 1">
            <a:extLst>
              <a:ext uri="{FF2B5EF4-FFF2-40B4-BE49-F238E27FC236}">
                <a16:creationId xmlns:a16="http://schemas.microsoft.com/office/drawing/2014/main" id="{4C01C242-9B11-4376-A505-5DB12BCFEF0E}"/>
              </a:ext>
            </a:extLst>
          </p:cNvPr>
          <p:cNvSpPr txBox="1">
            <a:spLocks/>
          </p:cNvSpPr>
          <p:nvPr/>
        </p:nvSpPr>
        <p:spPr>
          <a:xfrm>
            <a:off x="396813" y="0"/>
            <a:ext cx="1182969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i="1" dirty="0">
                <a:solidFill>
                  <a:srgbClr val="0070C0"/>
                </a:solidFill>
                <a:latin typeface="+mn-lt"/>
              </a:rPr>
              <a:t>All in Alabama </a:t>
            </a:r>
            <a:r>
              <a:rPr lang="en-US" b="1" dirty="0">
                <a:solidFill>
                  <a:srgbClr val="0070C0"/>
                </a:solidFill>
                <a:latin typeface="+mn-lt"/>
              </a:rPr>
              <a:t>Campaign to Retain AL Graduates</a:t>
            </a:r>
          </a:p>
        </p:txBody>
      </p:sp>
      <p:grpSp>
        <p:nvGrpSpPr>
          <p:cNvPr id="6" name="Group 5">
            <a:extLst>
              <a:ext uri="{FF2B5EF4-FFF2-40B4-BE49-F238E27FC236}">
                <a16:creationId xmlns:a16="http://schemas.microsoft.com/office/drawing/2014/main" id="{6A42667E-5CB9-4EC5-9016-4DCB6D3D7827}"/>
              </a:ext>
            </a:extLst>
          </p:cNvPr>
          <p:cNvGrpSpPr/>
          <p:nvPr/>
        </p:nvGrpSpPr>
        <p:grpSpPr>
          <a:xfrm>
            <a:off x="7851531" y="1526020"/>
            <a:ext cx="3373926" cy="4572000"/>
            <a:chOff x="8299377" y="2260454"/>
            <a:chExt cx="2926080" cy="3760424"/>
          </a:xfrm>
        </p:grpSpPr>
        <p:grpSp>
          <p:nvGrpSpPr>
            <p:cNvPr id="3" name="Group 2">
              <a:extLst>
                <a:ext uri="{FF2B5EF4-FFF2-40B4-BE49-F238E27FC236}">
                  <a16:creationId xmlns:a16="http://schemas.microsoft.com/office/drawing/2014/main" id="{BAB5860A-2365-46A2-8F20-B6F93F4B4E50}"/>
                </a:ext>
              </a:extLst>
            </p:cNvPr>
            <p:cNvGrpSpPr/>
            <p:nvPr/>
          </p:nvGrpSpPr>
          <p:grpSpPr>
            <a:xfrm>
              <a:off x="8299377" y="2260454"/>
              <a:ext cx="2926080" cy="3760424"/>
              <a:chOff x="8299377" y="2260454"/>
              <a:chExt cx="2926080" cy="3760424"/>
            </a:xfrm>
          </p:grpSpPr>
          <p:pic>
            <p:nvPicPr>
              <p:cNvPr id="6146" name="Picture 2">
                <a:extLst>
                  <a:ext uri="{FF2B5EF4-FFF2-40B4-BE49-F238E27FC236}">
                    <a16:creationId xmlns:a16="http://schemas.microsoft.com/office/drawing/2014/main" id="{911B4F98-A181-4AB0-87E3-65F47E4E1DB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99377" y="2260454"/>
                <a:ext cx="2926080" cy="3760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DCDA6E0C-239D-4C3B-8D39-F2B9596A9CD5}"/>
                  </a:ext>
                </a:extLst>
              </p:cNvPr>
              <p:cNvSpPr/>
              <p:nvPr/>
            </p:nvSpPr>
            <p:spPr>
              <a:xfrm>
                <a:off x="8370856" y="3962400"/>
                <a:ext cx="654611" cy="19473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986ADA3-C1F9-4248-8CEE-903A9BCBDECE}"/>
                  </a:ext>
                </a:extLst>
              </p:cNvPr>
              <p:cNvSpPr/>
              <p:nvPr/>
            </p:nvSpPr>
            <p:spPr>
              <a:xfrm>
                <a:off x="8892926" y="2534895"/>
                <a:ext cx="548640" cy="19473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Rectangle 3">
              <a:extLst>
                <a:ext uri="{FF2B5EF4-FFF2-40B4-BE49-F238E27FC236}">
                  <a16:creationId xmlns:a16="http://schemas.microsoft.com/office/drawing/2014/main" id="{6DE6165F-97B4-4C7E-9932-FE592396C306}"/>
                </a:ext>
              </a:extLst>
            </p:cNvPr>
            <p:cNvSpPr/>
            <p:nvPr/>
          </p:nvSpPr>
          <p:spPr>
            <a:xfrm>
              <a:off x="9567333" y="3623733"/>
              <a:ext cx="1653391" cy="33866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9883934-4DB6-4846-94F1-46874E6D6CC5}"/>
                </a:ext>
              </a:extLst>
            </p:cNvPr>
            <p:cNvSpPr/>
            <p:nvPr/>
          </p:nvSpPr>
          <p:spPr>
            <a:xfrm>
              <a:off x="8318180" y="3793067"/>
              <a:ext cx="1249153" cy="16933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Slide Number Placeholder 16">
            <a:extLst>
              <a:ext uri="{FF2B5EF4-FFF2-40B4-BE49-F238E27FC236}">
                <a16:creationId xmlns:a16="http://schemas.microsoft.com/office/drawing/2014/main" id="{791B1F1C-E75A-4A86-8C4C-7C17068C938F}"/>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24</a:t>
            </a:fld>
            <a:endParaRPr lang="en-US" dirty="0">
              <a:solidFill>
                <a:schemeClr val="tx1"/>
              </a:solidFill>
            </a:endParaRPr>
          </a:p>
        </p:txBody>
      </p:sp>
    </p:spTree>
    <p:extLst>
      <p:ext uri="{BB962C8B-B14F-4D97-AF65-F5344CB8AC3E}">
        <p14:creationId xmlns:p14="http://schemas.microsoft.com/office/powerpoint/2010/main" val="3456352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left)">
                                      <p:cBhvr>
                                        <p:cTn id="11" dur="500"/>
                                        <p:tgtEl>
                                          <p:spTgt spid="25"/>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left)">
                                      <p:cBhvr>
                                        <p:cTn id="23" dur="500"/>
                                        <p:tgtEl>
                                          <p:spTgt spid="38"/>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4FB435A-610D-4A34-869C-5AA110AB6FEE}"/>
              </a:ext>
            </a:extLst>
          </p:cNvPr>
          <p:cNvPicPr>
            <a:picLocks noChangeAspect="1"/>
          </p:cNvPicPr>
          <p:nvPr/>
        </p:nvPicPr>
        <p:blipFill>
          <a:blip r:embed="rId2"/>
          <a:stretch>
            <a:fillRect/>
          </a:stretch>
        </p:blipFill>
        <p:spPr>
          <a:xfrm>
            <a:off x="0" y="0"/>
            <a:ext cx="5540225" cy="6858000"/>
          </a:xfrm>
          <a:prstGeom prst="rect">
            <a:avLst/>
          </a:prstGeom>
        </p:spPr>
      </p:pic>
      <p:pic>
        <p:nvPicPr>
          <p:cNvPr id="9" name="Picture 8">
            <a:extLst>
              <a:ext uri="{FF2B5EF4-FFF2-40B4-BE49-F238E27FC236}">
                <a16:creationId xmlns:a16="http://schemas.microsoft.com/office/drawing/2014/main" id="{03124C17-1AEC-4ACF-B171-E67A86BC7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7416" y="2805814"/>
            <a:ext cx="1371600" cy="1371600"/>
          </a:xfrm>
          <a:prstGeom prst="rect">
            <a:avLst/>
          </a:prstGeom>
        </p:spPr>
      </p:pic>
      <p:pic>
        <p:nvPicPr>
          <p:cNvPr id="4" name="Picture 3">
            <a:extLst>
              <a:ext uri="{FF2B5EF4-FFF2-40B4-BE49-F238E27FC236}">
                <a16:creationId xmlns:a16="http://schemas.microsoft.com/office/drawing/2014/main" id="{DF44A2A4-3660-4F70-ABBA-D77FF109FD00}"/>
              </a:ext>
            </a:extLst>
          </p:cNvPr>
          <p:cNvPicPr>
            <a:picLocks noChangeAspect="1"/>
          </p:cNvPicPr>
          <p:nvPr/>
        </p:nvPicPr>
        <p:blipFill>
          <a:blip r:embed="rId4"/>
          <a:stretch>
            <a:fillRect/>
          </a:stretch>
        </p:blipFill>
        <p:spPr>
          <a:xfrm>
            <a:off x="3442772" y="0"/>
            <a:ext cx="5306457" cy="6858000"/>
          </a:xfrm>
          <a:prstGeom prst="rect">
            <a:avLst/>
          </a:prstGeom>
          <a:ln>
            <a:solidFill>
              <a:srgbClr val="1F3863"/>
            </a:solidFill>
          </a:ln>
        </p:spPr>
      </p:pic>
      <p:pic>
        <p:nvPicPr>
          <p:cNvPr id="12" name="Picture 11">
            <a:extLst>
              <a:ext uri="{FF2B5EF4-FFF2-40B4-BE49-F238E27FC236}">
                <a16:creationId xmlns:a16="http://schemas.microsoft.com/office/drawing/2014/main" id="{3816D2B0-0157-4CA9-ABA7-59A67D6864F9}"/>
              </a:ext>
            </a:extLst>
          </p:cNvPr>
          <p:cNvPicPr>
            <a:picLocks noChangeAspect="1"/>
          </p:cNvPicPr>
          <p:nvPr/>
        </p:nvPicPr>
        <p:blipFill>
          <a:blip r:embed="rId5"/>
          <a:stretch>
            <a:fillRect/>
          </a:stretch>
        </p:blipFill>
        <p:spPr>
          <a:xfrm>
            <a:off x="6887622" y="0"/>
            <a:ext cx="5304378" cy="6858000"/>
          </a:xfrm>
          <a:prstGeom prst="rect">
            <a:avLst/>
          </a:prstGeom>
          <a:ln>
            <a:solidFill>
              <a:srgbClr val="1F3863"/>
            </a:solidFill>
          </a:ln>
        </p:spPr>
      </p:pic>
      <p:sp>
        <p:nvSpPr>
          <p:cNvPr id="13" name="TextBox 12">
            <a:extLst>
              <a:ext uri="{FF2B5EF4-FFF2-40B4-BE49-F238E27FC236}">
                <a16:creationId xmlns:a16="http://schemas.microsoft.com/office/drawing/2014/main" id="{F5FC96AF-3CF2-44F1-AD27-C45A1D80F6E1}"/>
              </a:ext>
            </a:extLst>
          </p:cNvPr>
          <p:cNvSpPr txBox="1"/>
          <p:nvPr/>
        </p:nvSpPr>
        <p:spPr>
          <a:xfrm>
            <a:off x="0" y="6479931"/>
            <a:ext cx="3727938" cy="246221"/>
          </a:xfrm>
          <a:prstGeom prst="rect">
            <a:avLst/>
          </a:prstGeom>
          <a:noFill/>
        </p:spPr>
        <p:txBody>
          <a:bodyPr wrap="square" rtlCol="0">
            <a:spAutoFit/>
          </a:bodyPr>
          <a:lstStyle/>
          <a:p>
            <a:r>
              <a:rPr lang="en-US" sz="950">
                <a:solidFill>
                  <a:schemeClr val="bg1"/>
                </a:solidFill>
              </a:rPr>
              <a:t>https://www.ache.edu/wp-content/Workforce/Regionalprofiles.pdf</a:t>
            </a:r>
            <a:endParaRPr lang="en-US" sz="950" dirty="0">
              <a:solidFill>
                <a:schemeClr val="bg1"/>
              </a:solidFill>
            </a:endParaRPr>
          </a:p>
        </p:txBody>
      </p:sp>
    </p:spTree>
    <p:extLst>
      <p:ext uri="{BB962C8B-B14F-4D97-AF65-F5344CB8AC3E}">
        <p14:creationId xmlns:p14="http://schemas.microsoft.com/office/powerpoint/2010/main" val="2504082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F3863"/>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E4FADF4-129B-48CD-9EBD-8AACCAFC1759}"/>
              </a:ext>
            </a:extLst>
          </p:cNvPr>
          <p:cNvPicPr>
            <a:picLocks noChangeAspect="1"/>
          </p:cNvPicPr>
          <p:nvPr/>
        </p:nvPicPr>
        <p:blipFill>
          <a:blip r:embed="rId2"/>
          <a:stretch>
            <a:fillRect/>
          </a:stretch>
        </p:blipFill>
        <p:spPr>
          <a:xfrm>
            <a:off x="2643254" y="0"/>
            <a:ext cx="6905493" cy="6858000"/>
          </a:xfrm>
          <a:prstGeom prst="rect">
            <a:avLst/>
          </a:prstGeom>
        </p:spPr>
      </p:pic>
      <p:sp>
        <p:nvSpPr>
          <p:cNvPr id="8" name="Rectangle 7">
            <a:extLst>
              <a:ext uri="{FF2B5EF4-FFF2-40B4-BE49-F238E27FC236}">
                <a16:creationId xmlns:a16="http://schemas.microsoft.com/office/drawing/2014/main" id="{5B57EDD2-B780-49AC-96E6-DE2141BF39C4}"/>
              </a:ext>
            </a:extLst>
          </p:cNvPr>
          <p:cNvSpPr/>
          <p:nvPr/>
        </p:nvSpPr>
        <p:spPr>
          <a:xfrm>
            <a:off x="2663720" y="26203"/>
            <a:ext cx="3489167" cy="3130062"/>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B7978AE-1623-4548-9E61-802590215924}"/>
              </a:ext>
            </a:extLst>
          </p:cNvPr>
          <p:cNvSpPr/>
          <p:nvPr/>
        </p:nvSpPr>
        <p:spPr>
          <a:xfrm>
            <a:off x="6152888" y="26203"/>
            <a:ext cx="3404644" cy="3130062"/>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F668E44-D85C-4AF9-BE23-311509BB5954}"/>
              </a:ext>
            </a:extLst>
          </p:cNvPr>
          <p:cNvSpPr/>
          <p:nvPr/>
        </p:nvSpPr>
        <p:spPr>
          <a:xfrm>
            <a:off x="2668675" y="3692770"/>
            <a:ext cx="3480202" cy="3130062"/>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F3AA434-C966-4B69-A778-B2CC9483AB79}"/>
              </a:ext>
            </a:extLst>
          </p:cNvPr>
          <p:cNvSpPr/>
          <p:nvPr/>
        </p:nvSpPr>
        <p:spPr>
          <a:xfrm>
            <a:off x="6148877" y="3692770"/>
            <a:ext cx="3385598" cy="3130062"/>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6C4086BF-9164-40F5-B0D9-B4AD8A9EF8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7416" y="2805814"/>
            <a:ext cx="1371600" cy="1371600"/>
          </a:xfrm>
          <a:prstGeom prst="rect">
            <a:avLst/>
          </a:prstGeom>
        </p:spPr>
      </p:pic>
    </p:spTree>
    <p:extLst>
      <p:ext uri="{BB962C8B-B14F-4D97-AF65-F5344CB8AC3E}">
        <p14:creationId xmlns:p14="http://schemas.microsoft.com/office/powerpoint/2010/main" val="4466953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6E00C6B-6CAF-46A8-886B-9EBB34B0CC0A}"/>
              </a:ext>
            </a:extLst>
          </p:cNvPr>
          <p:cNvPicPr>
            <a:picLocks noChangeAspect="1"/>
          </p:cNvPicPr>
          <p:nvPr/>
        </p:nvPicPr>
        <p:blipFill>
          <a:blip r:embed="rId2"/>
          <a:stretch>
            <a:fillRect/>
          </a:stretch>
        </p:blipFill>
        <p:spPr>
          <a:xfrm>
            <a:off x="602771" y="0"/>
            <a:ext cx="5266592" cy="6858000"/>
          </a:xfrm>
          <a:prstGeom prst="rect">
            <a:avLst/>
          </a:prstGeom>
          <a:ln>
            <a:solidFill>
              <a:srgbClr val="002060"/>
            </a:solidFill>
          </a:ln>
        </p:spPr>
      </p:pic>
      <p:pic>
        <p:nvPicPr>
          <p:cNvPr id="5" name="Picture 4">
            <a:extLst>
              <a:ext uri="{FF2B5EF4-FFF2-40B4-BE49-F238E27FC236}">
                <a16:creationId xmlns:a16="http://schemas.microsoft.com/office/drawing/2014/main" id="{865A4275-75EC-49A3-BE3B-92D84C06BDCC}"/>
              </a:ext>
            </a:extLst>
          </p:cNvPr>
          <p:cNvPicPr>
            <a:picLocks noChangeAspect="1"/>
          </p:cNvPicPr>
          <p:nvPr/>
        </p:nvPicPr>
        <p:blipFill>
          <a:blip r:embed="rId3"/>
          <a:stretch>
            <a:fillRect/>
          </a:stretch>
        </p:blipFill>
        <p:spPr>
          <a:xfrm>
            <a:off x="6322639" y="0"/>
            <a:ext cx="5310554" cy="6858000"/>
          </a:xfrm>
          <a:prstGeom prst="rect">
            <a:avLst/>
          </a:prstGeom>
          <a:ln>
            <a:solidFill>
              <a:srgbClr val="002060"/>
            </a:solidFill>
          </a:ln>
        </p:spPr>
      </p:pic>
      <p:sp>
        <p:nvSpPr>
          <p:cNvPr id="4" name="Slide Number Placeholder 16">
            <a:extLst>
              <a:ext uri="{FF2B5EF4-FFF2-40B4-BE49-F238E27FC236}">
                <a16:creationId xmlns:a16="http://schemas.microsoft.com/office/drawing/2014/main" id="{0CF42452-A168-41D8-8EC9-2686C13698A2}"/>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27</a:t>
            </a:fld>
            <a:endParaRPr lang="en-US" dirty="0">
              <a:solidFill>
                <a:schemeClr val="tx1"/>
              </a:solidFill>
            </a:endParaRPr>
          </a:p>
        </p:txBody>
      </p:sp>
      <p:sp>
        <p:nvSpPr>
          <p:cNvPr id="6" name="Rectangle 5">
            <a:extLst>
              <a:ext uri="{FF2B5EF4-FFF2-40B4-BE49-F238E27FC236}">
                <a16:creationId xmlns:a16="http://schemas.microsoft.com/office/drawing/2014/main" id="{FFED2CE2-7FF1-4739-800B-FD56FF1CB3BB}"/>
              </a:ext>
            </a:extLst>
          </p:cNvPr>
          <p:cNvSpPr/>
          <p:nvPr/>
        </p:nvSpPr>
        <p:spPr>
          <a:xfrm>
            <a:off x="6322639" y="3151307"/>
            <a:ext cx="5310554" cy="301752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53355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par>
                                <p:cTn id="8" presetID="22" presetClass="entr" presetSubtype="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C76DC-7395-E74C-AF59-8DB4041D2A24}"/>
              </a:ext>
            </a:extLst>
          </p:cNvPr>
          <p:cNvSpPr>
            <a:spLocks noGrp="1"/>
          </p:cNvSpPr>
          <p:nvPr>
            <p:ph type="title"/>
          </p:nvPr>
        </p:nvSpPr>
        <p:spPr>
          <a:xfrm>
            <a:off x="146552" y="352075"/>
            <a:ext cx="12964303" cy="1325563"/>
          </a:xfrm>
        </p:spPr>
        <p:txBody>
          <a:bodyPr>
            <a:noAutofit/>
          </a:bodyPr>
          <a:lstStyle/>
          <a:p>
            <a:r>
              <a:rPr lang="en-US" b="1" i="1" dirty="0">
                <a:solidFill>
                  <a:srgbClr val="0070C0"/>
                </a:solidFill>
              </a:rPr>
              <a:t>Strong Start, Strong Finish: </a:t>
            </a:r>
            <a:br>
              <a:rPr lang="en-US" b="1" i="1" dirty="0">
                <a:solidFill>
                  <a:srgbClr val="0070C0"/>
                </a:solidFill>
              </a:rPr>
            </a:br>
            <a:r>
              <a:rPr lang="en-US" b="1" i="1" dirty="0">
                <a:solidFill>
                  <a:srgbClr val="0070C0"/>
                </a:solidFill>
              </a:rPr>
              <a:t>An Education-to-Workforce Vision for Alabama </a:t>
            </a:r>
            <a:br>
              <a:rPr lang="en-US" b="1" dirty="0">
                <a:solidFill>
                  <a:srgbClr val="0070C0"/>
                </a:solidFill>
              </a:rPr>
            </a:br>
            <a:endParaRPr lang="en-US" b="1" dirty="0">
              <a:solidFill>
                <a:srgbClr val="0070C0"/>
              </a:solidFill>
            </a:endParaRPr>
          </a:p>
        </p:txBody>
      </p:sp>
      <p:pic>
        <p:nvPicPr>
          <p:cNvPr id="4" name="Content Placeholder 3">
            <a:extLst>
              <a:ext uri="{FF2B5EF4-FFF2-40B4-BE49-F238E27FC236}">
                <a16:creationId xmlns:a16="http://schemas.microsoft.com/office/drawing/2014/main" id="{10D8618F-F410-C14B-B55A-C4DF1D84B010}"/>
              </a:ext>
            </a:extLst>
          </p:cNvPr>
          <p:cNvPicPr>
            <a:picLocks/>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351817" y="1050617"/>
            <a:ext cx="3425957" cy="3425957"/>
          </a:xfrm>
          <a:prstGeom prst="rect">
            <a:avLst/>
          </a:prstGeom>
          <a:noFill/>
        </p:spPr>
      </p:pic>
      <p:sp>
        <p:nvSpPr>
          <p:cNvPr id="3" name="Content Placeholder 2">
            <a:extLst>
              <a:ext uri="{FF2B5EF4-FFF2-40B4-BE49-F238E27FC236}">
                <a16:creationId xmlns:a16="http://schemas.microsoft.com/office/drawing/2014/main" id="{94E9807E-6090-2B4F-8335-8E00E8507A13}"/>
              </a:ext>
            </a:extLst>
          </p:cNvPr>
          <p:cNvSpPr>
            <a:spLocks noGrp="1"/>
          </p:cNvSpPr>
          <p:nvPr>
            <p:ph idx="1"/>
          </p:nvPr>
        </p:nvSpPr>
        <p:spPr>
          <a:xfrm>
            <a:off x="3732969" y="1698898"/>
            <a:ext cx="8107214" cy="4554070"/>
          </a:xfrm>
        </p:spPr>
        <p:txBody>
          <a:bodyPr>
            <a:normAutofit fontScale="92500"/>
          </a:bodyPr>
          <a:lstStyle/>
          <a:p>
            <a:pPr lvl="0">
              <a:lnSpc>
                <a:spcPct val="100000"/>
              </a:lnSpc>
            </a:pPr>
            <a:r>
              <a:rPr lang="en-US" dirty="0"/>
              <a:t>Governor Ivey has established a strategic vision for aligning Alabama’s education and workforce programs from pre-k to the workforce to provide for a seamless education-to-workforce continuum for all Alabamians. </a:t>
            </a:r>
          </a:p>
          <a:p>
            <a:pPr lvl="0">
              <a:lnSpc>
                <a:spcPct val="100000"/>
              </a:lnSpc>
            </a:pPr>
            <a:r>
              <a:rPr lang="en-US" dirty="0"/>
              <a:t>Governor Ivey has set a postsecondary education attainment goal of adding 500,000 credential holders to Alabama’s workforce by 2025</a:t>
            </a:r>
          </a:p>
          <a:p>
            <a:pPr lvl="0">
              <a:lnSpc>
                <a:spcPct val="100000"/>
              </a:lnSpc>
            </a:pPr>
            <a:r>
              <a:rPr lang="en-US" dirty="0"/>
              <a:t>and a goal to increase Alabama’s labor force participation rate of 57.6 percent to the national average by 2025. </a:t>
            </a:r>
          </a:p>
        </p:txBody>
      </p:sp>
      <p:pic>
        <p:nvPicPr>
          <p:cNvPr id="5" name="Picture 4"/>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287253" y="4233968"/>
            <a:ext cx="1545644" cy="1933460"/>
          </a:xfrm>
          <a:prstGeom prst="rect">
            <a:avLst/>
          </a:prstGeom>
          <a:effectLst>
            <a:outerShdw blurRad="50800" dist="38100" dir="2700000" algn="tl" rotWithShape="0">
              <a:prstClr val="black">
                <a:alpha val="40000"/>
              </a:prstClr>
            </a:outerShdw>
          </a:effectLst>
        </p:spPr>
      </p:pic>
      <p:sp>
        <p:nvSpPr>
          <p:cNvPr id="6" name="Slide Number Placeholder 16">
            <a:extLst>
              <a:ext uri="{FF2B5EF4-FFF2-40B4-BE49-F238E27FC236}">
                <a16:creationId xmlns:a16="http://schemas.microsoft.com/office/drawing/2014/main" id="{EC9A63D8-41EA-4BCF-8486-C970849F452B}"/>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28</a:t>
            </a:fld>
            <a:endParaRPr lang="en-US" dirty="0">
              <a:solidFill>
                <a:schemeClr val="tx1"/>
              </a:solidFill>
            </a:endParaRPr>
          </a:p>
        </p:txBody>
      </p:sp>
      <p:sp>
        <p:nvSpPr>
          <p:cNvPr id="7" name="TextBox 6">
            <a:extLst>
              <a:ext uri="{FF2B5EF4-FFF2-40B4-BE49-F238E27FC236}">
                <a16:creationId xmlns:a16="http://schemas.microsoft.com/office/drawing/2014/main" id="{F2B7C8CB-24D5-4B1B-8C6A-0DCF8C45CE07}"/>
              </a:ext>
            </a:extLst>
          </p:cNvPr>
          <p:cNvSpPr txBox="1"/>
          <p:nvPr/>
        </p:nvSpPr>
        <p:spPr>
          <a:xfrm>
            <a:off x="3265714" y="5790835"/>
            <a:ext cx="8574469" cy="510778"/>
          </a:xfrm>
          <a:prstGeom prst="round2DiagRect">
            <a:avLst/>
          </a:prstGeom>
          <a:solidFill>
            <a:srgbClr val="F4AF80"/>
          </a:solidFill>
          <a:effectLst>
            <a:outerShdw blurRad="63500" sx="102000" sy="102000" algn="ctr" rotWithShape="0">
              <a:prstClr val="black">
                <a:alpha val="40000"/>
              </a:prstClr>
            </a:outerShdw>
          </a:effectLst>
        </p:spPr>
        <p:txBody>
          <a:bodyPr wrap="square" rtlCol="0" anchor="ctr">
            <a:spAutoFit/>
          </a:bodyPr>
          <a:lstStyle/>
          <a:p>
            <a:pPr algn="ctr"/>
            <a:r>
              <a:rPr lang="en-US" sz="2400" b="1" dirty="0">
                <a:solidFill>
                  <a:srgbClr val="1F3863"/>
                </a:solidFill>
              </a:rPr>
              <a:t>Alabama produced 214,745 credential holders from 2018 to 2021.   </a:t>
            </a:r>
          </a:p>
        </p:txBody>
      </p:sp>
    </p:spTree>
    <p:extLst>
      <p:ext uri="{BB962C8B-B14F-4D97-AF65-F5344CB8AC3E}">
        <p14:creationId xmlns:p14="http://schemas.microsoft.com/office/powerpoint/2010/main" val="79258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1" end="1"/>
                                            </p:txEl>
                                          </p:spTgt>
                                        </p:tgtEl>
                                        <p:attrNameLst>
                                          <p:attrName>style.color</p:attrName>
                                        </p:attrNameLst>
                                      </p:cBhvr>
                                      <p:to>
                                        <p:clrVal>
                                          <a:schemeClr val="accent2"/>
                                        </p:clrVal>
                                      </p:to>
                                    </p:set>
                                    <p:set>
                                      <p:cBhvr>
                                        <p:cTn id="7" dur="500" fill="hold"/>
                                        <p:tgtEl>
                                          <p:spTgt spid="3">
                                            <p:txEl>
                                              <p:pRg st="1" end="1"/>
                                            </p:txEl>
                                          </p:spTgt>
                                        </p:tgtEl>
                                        <p:attrNameLst>
                                          <p:attrName>fillcolor</p:attrName>
                                        </p:attrNameLst>
                                      </p:cBhvr>
                                      <p:to>
                                        <p:clrVal>
                                          <a:schemeClr val="accent2"/>
                                        </p:clrVal>
                                      </p:to>
                                    </p:set>
                                    <p:set>
                                      <p:cBhvr>
                                        <p:cTn id="8" dur="500" fill="hold"/>
                                        <p:tgtEl>
                                          <p:spTgt spid="3">
                                            <p:txEl>
                                              <p:pRg st="1" end="1"/>
                                            </p:txEl>
                                          </p:spTgt>
                                        </p:tgtEl>
                                        <p:attrNameLst>
                                          <p:attrName>fill.type</p:attrName>
                                        </p:attrNameLst>
                                      </p:cBhvr>
                                      <p:to>
                                        <p:strVal val="solid"/>
                                      </p:to>
                                    </p:set>
                                  </p:childTnLst>
                                </p:cTn>
                              </p:par>
                            </p:childTnLst>
                          </p:cTn>
                        </p:par>
                        <p:par>
                          <p:cTn id="9" fill="hold">
                            <p:stCondLst>
                              <p:cond delay="2740"/>
                            </p:stCondLst>
                            <p:childTnLst>
                              <p:par>
                                <p:cTn id="10" presetID="22" presetClass="entr" presetSubtype="1"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409CFBF-32C5-4FCE-AF83-5C37A143825C}"/>
              </a:ext>
            </a:extLst>
          </p:cNvPr>
          <p:cNvPicPr>
            <a:picLocks noChangeAspect="1"/>
          </p:cNvPicPr>
          <p:nvPr/>
        </p:nvPicPr>
        <p:blipFill rotWithShape="1">
          <a:blip r:embed="rId2"/>
          <a:srcRect t="3905"/>
          <a:stretch/>
        </p:blipFill>
        <p:spPr>
          <a:xfrm>
            <a:off x="4915942" y="242111"/>
            <a:ext cx="7448550" cy="6114239"/>
          </a:xfrm>
          <a:prstGeom prst="rect">
            <a:avLst/>
          </a:prstGeom>
        </p:spPr>
      </p:pic>
      <p:pic>
        <p:nvPicPr>
          <p:cNvPr id="6" name="Content Placeholder 5">
            <a:extLst>
              <a:ext uri="{FF2B5EF4-FFF2-40B4-BE49-F238E27FC236}">
                <a16:creationId xmlns:a16="http://schemas.microsoft.com/office/drawing/2014/main" id="{DA5827F9-57F3-4F20-A309-07AF493F6B7E}"/>
              </a:ext>
            </a:extLst>
          </p:cNvPr>
          <p:cNvPicPr>
            <a:picLocks noGrp="1" noChangeAspect="1"/>
          </p:cNvPicPr>
          <p:nvPr>
            <p:ph idx="1"/>
          </p:nvPr>
        </p:nvPicPr>
        <p:blipFill rotWithShape="1">
          <a:blip r:embed="rId3">
            <a:clrChange>
              <a:clrFrom>
                <a:srgbClr val="FFFFFF"/>
              </a:clrFrom>
              <a:clrTo>
                <a:srgbClr val="FFFFFF">
                  <a:alpha val="0"/>
                </a:srgbClr>
              </a:clrTo>
            </a:clrChange>
          </a:blip>
          <a:srcRect b="35043"/>
          <a:stretch/>
        </p:blipFill>
        <p:spPr>
          <a:xfrm>
            <a:off x="225059" y="726268"/>
            <a:ext cx="5393543" cy="2914701"/>
          </a:xfrm>
          <a:prstGeom prst="rect">
            <a:avLst/>
          </a:prstGeom>
        </p:spPr>
      </p:pic>
      <p:pic>
        <p:nvPicPr>
          <p:cNvPr id="7" name="Picture 6">
            <a:extLst>
              <a:ext uri="{FF2B5EF4-FFF2-40B4-BE49-F238E27FC236}">
                <a16:creationId xmlns:a16="http://schemas.microsoft.com/office/drawing/2014/main" id="{B4DA1578-8C02-41CA-8A88-D9848148CFF6}"/>
              </a:ext>
            </a:extLst>
          </p:cNvPr>
          <p:cNvPicPr>
            <a:picLocks noChangeAspect="1"/>
          </p:cNvPicPr>
          <p:nvPr/>
        </p:nvPicPr>
        <p:blipFill rotWithShape="1">
          <a:blip r:embed="rId4"/>
          <a:srcRect l="3470" r="3419"/>
          <a:stretch/>
        </p:blipFill>
        <p:spPr>
          <a:xfrm>
            <a:off x="2010878" y="3684494"/>
            <a:ext cx="1861085" cy="2645854"/>
          </a:xfrm>
          <a:prstGeom prst="rect">
            <a:avLst/>
          </a:prstGeom>
        </p:spPr>
      </p:pic>
      <p:grpSp>
        <p:nvGrpSpPr>
          <p:cNvPr id="10" name="Group 9">
            <a:extLst>
              <a:ext uri="{FF2B5EF4-FFF2-40B4-BE49-F238E27FC236}">
                <a16:creationId xmlns:a16="http://schemas.microsoft.com/office/drawing/2014/main" id="{DB16E708-A9EB-429F-BD21-F55C4D684B34}"/>
              </a:ext>
            </a:extLst>
          </p:cNvPr>
          <p:cNvGrpSpPr/>
          <p:nvPr/>
        </p:nvGrpSpPr>
        <p:grpSpPr>
          <a:xfrm>
            <a:off x="9672918" y="2671482"/>
            <a:ext cx="691699" cy="2464776"/>
            <a:chOff x="9672918" y="2671482"/>
            <a:chExt cx="691699" cy="2464776"/>
          </a:xfrm>
        </p:grpSpPr>
        <p:sp>
          <p:nvSpPr>
            <p:cNvPr id="2" name="Rectangle 1">
              <a:extLst>
                <a:ext uri="{FF2B5EF4-FFF2-40B4-BE49-F238E27FC236}">
                  <a16:creationId xmlns:a16="http://schemas.microsoft.com/office/drawing/2014/main" id="{7F1D56AA-E67C-42C7-8461-5417541BD22E}"/>
                </a:ext>
              </a:extLst>
            </p:cNvPr>
            <p:cNvSpPr/>
            <p:nvPr/>
          </p:nvSpPr>
          <p:spPr>
            <a:xfrm>
              <a:off x="9672918" y="2671482"/>
              <a:ext cx="636567" cy="101301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rrow: Down 2">
              <a:extLst>
                <a:ext uri="{FF2B5EF4-FFF2-40B4-BE49-F238E27FC236}">
                  <a16:creationId xmlns:a16="http://schemas.microsoft.com/office/drawing/2014/main" id="{C72DB43A-1F77-4EB5-BA8F-C1FDEFD15DF9}"/>
                </a:ext>
              </a:extLst>
            </p:cNvPr>
            <p:cNvSpPr/>
            <p:nvPr/>
          </p:nvSpPr>
          <p:spPr>
            <a:xfrm rot="20552348">
              <a:off x="10030077" y="3657081"/>
              <a:ext cx="334540" cy="1479177"/>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TextBox 7">
            <a:extLst>
              <a:ext uri="{FF2B5EF4-FFF2-40B4-BE49-F238E27FC236}">
                <a16:creationId xmlns:a16="http://schemas.microsoft.com/office/drawing/2014/main" id="{5D27C2F6-12C4-4809-8DF7-64C1C9456F90}"/>
              </a:ext>
            </a:extLst>
          </p:cNvPr>
          <p:cNvSpPr txBox="1"/>
          <p:nvPr/>
        </p:nvSpPr>
        <p:spPr>
          <a:xfrm>
            <a:off x="6022091" y="4330815"/>
            <a:ext cx="4202161" cy="646331"/>
          </a:xfrm>
          <a:prstGeom prst="rect">
            <a:avLst/>
          </a:prstGeom>
          <a:noFill/>
        </p:spPr>
        <p:txBody>
          <a:bodyPr wrap="square" rtlCol="0">
            <a:spAutoFit/>
          </a:bodyPr>
          <a:lstStyle/>
          <a:p>
            <a:pPr algn="ctr"/>
            <a:r>
              <a:rPr lang="en-US" dirty="0">
                <a:highlight>
                  <a:srgbClr val="FFFF00"/>
                </a:highlight>
              </a:rPr>
              <a:t>Two third’s (43/67) of Alabama’s counties</a:t>
            </a:r>
          </a:p>
          <a:p>
            <a:pPr algn="ctr"/>
            <a:r>
              <a:rPr lang="en-US" dirty="0">
                <a:highlight>
                  <a:srgbClr val="FFFF00"/>
                </a:highlight>
              </a:rPr>
              <a:t>will have a 25% or more job displacement. </a:t>
            </a:r>
          </a:p>
        </p:txBody>
      </p:sp>
      <p:sp>
        <p:nvSpPr>
          <p:cNvPr id="11" name="Slide Number Placeholder 16">
            <a:extLst>
              <a:ext uri="{FF2B5EF4-FFF2-40B4-BE49-F238E27FC236}">
                <a16:creationId xmlns:a16="http://schemas.microsoft.com/office/drawing/2014/main" id="{20E491DD-E25A-4A7B-ACB0-8AE837DADBFE}"/>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29</a:t>
            </a:fld>
            <a:endParaRPr lang="en-US" dirty="0">
              <a:solidFill>
                <a:schemeClr val="tx1"/>
              </a:solidFill>
            </a:endParaRPr>
          </a:p>
        </p:txBody>
      </p:sp>
    </p:spTree>
    <p:extLst>
      <p:ext uri="{BB962C8B-B14F-4D97-AF65-F5344CB8AC3E}">
        <p14:creationId xmlns:p14="http://schemas.microsoft.com/office/powerpoint/2010/main" val="1422029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74859B0-D949-42EF-BBEC-F419C53842F4">
            <a:extLst>
              <a:ext uri="{FF2B5EF4-FFF2-40B4-BE49-F238E27FC236}">
                <a16:creationId xmlns:a16="http://schemas.microsoft.com/office/drawing/2014/main" id="{70AF54D1-FF68-402C-A8ED-3F9A7F4C5FF4}"/>
              </a:ext>
            </a:extLst>
          </p:cNvPr>
          <p:cNvPicPr/>
          <p:nvPr/>
        </p:nvPicPr>
        <p:blipFill rotWithShape="1">
          <a:blip r:embed="rId2">
            <a:extLst>
              <a:ext uri="{28A0092B-C50C-407E-A947-70E740481C1C}">
                <a14:useLocalDpi xmlns:a14="http://schemas.microsoft.com/office/drawing/2010/main" val="0"/>
              </a:ext>
            </a:extLst>
          </a:blip>
          <a:srcRect t="62046"/>
          <a:stretch/>
        </p:blipFill>
        <p:spPr bwMode="auto">
          <a:xfrm>
            <a:off x="5584860" y="2406168"/>
            <a:ext cx="5314019" cy="4174492"/>
          </a:xfrm>
          <a:prstGeom prst="rect">
            <a:avLst/>
          </a:prstGeom>
          <a:noFill/>
          <a:ln>
            <a:noFill/>
          </a:ln>
        </p:spPr>
      </p:pic>
      <p:pic>
        <p:nvPicPr>
          <p:cNvPr id="5" name="B74859B0-D949-42EF-BBEC-F419C53842F4">
            <a:extLst>
              <a:ext uri="{FF2B5EF4-FFF2-40B4-BE49-F238E27FC236}">
                <a16:creationId xmlns:a16="http://schemas.microsoft.com/office/drawing/2014/main" id="{2181B491-9A73-4978-B01E-DE34052A45FE}"/>
              </a:ext>
            </a:extLst>
          </p:cNvPr>
          <p:cNvPicPr/>
          <p:nvPr/>
        </p:nvPicPr>
        <p:blipFill rotWithShape="1">
          <a:blip r:embed="rId2">
            <a:extLst>
              <a:ext uri="{28A0092B-C50C-407E-A947-70E740481C1C}">
                <a14:useLocalDpi xmlns:a14="http://schemas.microsoft.com/office/drawing/2010/main" val="0"/>
              </a:ext>
            </a:extLst>
          </a:blip>
          <a:srcRect t="12174" b="38565"/>
          <a:stretch/>
        </p:blipFill>
        <p:spPr bwMode="auto">
          <a:xfrm>
            <a:off x="717099" y="2296815"/>
            <a:ext cx="4527176" cy="4394637"/>
          </a:xfrm>
          <a:prstGeom prst="rect">
            <a:avLst/>
          </a:prstGeom>
          <a:noFill/>
          <a:ln>
            <a:noFill/>
          </a:ln>
        </p:spPr>
      </p:pic>
      <p:cxnSp>
        <p:nvCxnSpPr>
          <p:cNvPr id="8" name="Straight Connector 7">
            <a:extLst>
              <a:ext uri="{FF2B5EF4-FFF2-40B4-BE49-F238E27FC236}">
                <a16:creationId xmlns:a16="http://schemas.microsoft.com/office/drawing/2014/main" id="{269A5D79-8818-423C-8656-C589D7B27FF3}"/>
              </a:ext>
            </a:extLst>
          </p:cNvPr>
          <p:cNvCxnSpPr>
            <a:cxnSpLocks/>
          </p:cNvCxnSpPr>
          <p:nvPr/>
        </p:nvCxnSpPr>
        <p:spPr>
          <a:xfrm>
            <a:off x="6237003" y="4372649"/>
            <a:ext cx="4206879"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11" name="Content Placeholder 10">
            <a:extLst>
              <a:ext uri="{FF2B5EF4-FFF2-40B4-BE49-F238E27FC236}">
                <a16:creationId xmlns:a16="http://schemas.microsoft.com/office/drawing/2014/main" id="{47B8AF92-829C-4A69-828B-D5ACB8B6D449}"/>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5846" b="76697"/>
          <a:stretch/>
        </p:blipFill>
        <p:spPr>
          <a:xfrm>
            <a:off x="2433765" y="-160430"/>
            <a:ext cx="6678706" cy="2525017"/>
          </a:xfrm>
        </p:spPr>
      </p:pic>
    </p:spTree>
    <p:extLst>
      <p:ext uri="{BB962C8B-B14F-4D97-AF65-F5344CB8AC3E}">
        <p14:creationId xmlns:p14="http://schemas.microsoft.com/office/powerpoint/2010/main" val="494754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F95A1C8E-0AC5-4EB6-9F8B-421BA9A9ADD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7677" r="3740" b="60651"/>
          <a:stretch/>
        </p:blipFill>
        <p:spPr bwMode="auto">
          <a:xfrm>
            <a:off x="508959" y="433937"/>
            <a:ext cx="5754158" cy="2803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64AEC20F-158A-4292-A38C-7763E770457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8086" b="25613"/>
          <a:stretch/>
        </p:blipFill>
        <p:spPr bwMode="auto">
          <a:xfrm>
            <a:off x="2310089" y="3359947"/>
            <a:ext cx="7571823" cy="267125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6AB069C4-A780-4761-85B3-20210D6272E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6676" b="62514"/>
          <a:stretch/>
        </p:blipFill>
        <p:spPr bwMode="auto">
          <a:xfrm>
            <a:off x="6263117" y="433937"/>
            <a:ext cx="5423608" cy="244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16">
            <a:extLst>
              <a:ext uri="{FF2B5EF4-FFF2-40B4-BE49-F238E27FC236}">
                <a16:creationId xmlns:a16="http://schemas.microsoft.com/office/drawing/2014/main" id="{BBE26CCA-B82C-4CBA-979D-6FCA048DC984}"/>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31</a:t>
            </a:fld>
            <a:endParaRPr lang="en-US" dirty="0">
              <a:solidFill>
                <a:schemeClr val="tx1"/>
              </a:solidFill>
            </a:endParaRPr>
          </a:p>
        </p:txBody>
      </p:sp>
    </p:spTree>
    <p:extLst>
      <p:ext uri="{BB962C8B-B14F-4D97-AF65-F5344CB8AC3E}">
        <p14:creationId xmlns:p14="http://schemas.microsoft.com/office/powerpoint/2010/main" val="2940874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wipe(left)">
                                      <p:cBhvr>
                                        <p:cTn id="7" dur="1000"/>
                                        <p:tgtEl>
                                          <p:spTgt spid="4098"/>
                                        </p:tgtEl>
                                      </p:cBhvr>
                                    </p:animEffect>
                                  </p:childTnLst>
                                </p:cTn>
                              </p:par>
                              <p:par>
                                <p:cTn id="8" presetID="22" presetClass="entr" presetSubtype="8"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1000"/>
                                        <p:tgtEl>
                                          <p:spTgt spid="4"/>
                                        </p:tgtEl>
                                      </p:cBhvr>
                                    </p:animEffect>
                                  </p:childTnLst>
                                </p:cTn>
                              </p:par>
                              <p:par>
                                <p:cTn id="11" presetID="22" presetClass="entr" presetSubtype="8"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2C824-B191-423B-81A1-73F2A6C54042}"/>
              </a:ext>
            </a:extLst>
          </p:cNvPr>
          <p:cNvSpPr>
            <a:spLocks noGrp="1"/>
          </p:cNvSpPr>
          <p:nvPr>
            <p:ph type="title"/>
          </p:nvPr>
        </p:nvSpPr>
        <p:spPr>
          <a:xfrm>
            <a:off x="0" y="0"/>
            <a:ext cx="12192000" cy="999067"/>
          </a:xfrm>
        </p:spPr>
        <p:txBody>
          <a:bodyPr>
            <a:normAutofit/>
          </a:bodyPr>
          <a:lstStyle/>
          <a:p>
            <a:pPr algn="ctr"/>
            <a:r>
              <a:rPr lang="en-US" b="1" dirty="0">
                <a:solidFill>
                  <a:srgbClr val="0070C0"/>
                </a:solidFill>
                <a:latin typeface="+mn-lt"/>
              </a:rPr>
              <a:t>Ideas on Addressing Workforce Needs</a:t>
            </a:r>
          </a:p>
        </p:txBody>
      </p:sp>
      <p:sp>
        <p:nvSpPr>
          <p:cNvPr id="5" name="TextBox 4">
            <a:extLst>
              <a:ext uri="{FF2B5EF4-FFF2-40B4-BE49-F238E27FC236}">
                <a16:creationId xmlns:a16="http://schemas.microsoft.com/office/drawing/2014/main" id="{CD4B969B-D766-42B4-A4AB-926CEA090951}"/>
              </a:ext>
            </a:extLst>
          </p:cNvPr>
          <p:cNvSpPr txBox="1"/>
          <p:nvPr/>
        </p:nvSpPr>
        <p:spPr>
          <a:xfrm>
            <a:off x="946635" y="1139696"/>
            <a:ext cx="10439401" cy="5463034"/>
          </a:xfrm>
          <a:prstGeom prst="rect">
            <a:avLst/>
          </a:prstGeom>
          <a:noFill/>
        </p:spPr>
        <p:txBody>
          <a:bodyPr wrap="square">
            <a:spAutoFit/>
          </a:bodyPr>
          <a:lstStyle/>
          <a:p>
            <a:r>
              <a:rPr lang="en-US" sz="2800" i="1" dirty="0">
                <a:effectLst/>
                <a:latin typeface="Calibri" panose="020F0502020204030204" pitchFamily="34" charset="0"/>
                <a:ea typeface="Calibri" panose="020F0502020204030204" pitchFamily="34" charset="0"/>
                <a:cs typeface="Times New Roman" panose="02020603050405020304" pitchFamily="18" charset="0"/>
              </a:rPr>
              <a:t>Current postsecondary efforts to prepare students and upskill current employees has not addressed workforce needs.  </a:t>
            </a:r>
          </a:p>
          <a:p>
            <a:endParaRPr lang="en-US" sz="15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Calibri" panose="020F0502020204030204" pitchFamily="34" charset="0"/>
                <a:ea typeface="Calibri" panose="020F0502020204030204" pitchFamily="34" charset="0"/>
                <a:cs typeface="Times New Roman" panose="02020603050405020304" pitchFamily="18" charset="0"/>
              </a:rPr>
              <a:t>In response, some states are implementing various ideas:</a:t>
            </a:r>
          </a:p>
          <a:p>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indent="-342900">
              <a:buFont typeface="Arial" panose="020B0604020202020204" pitchFamily="34" charset="0"/>
              <a:buChar char="•"/>
            </a:pPr>
            <a:r>
              <a:rPr lang="en-US" sz="2800" dirty="0">
                <a:highlight>
                  <a:srgbClr val="F2F2F2"/>
                </a:highlight>
                <a:latin typeface="Calibri" panose="020F0502020204030204" pitchFamily="34" charset="0"/>
                <a:ea typeface="Calibri" panose="020F0502020204030204" pitchFamily="34" charset="0"/>
                <a:cs typeface="Times New Roman" panose="02020603050405020304" pitchFamily="18" charset="0"/>
              </a:rPr>
              <a:t>Not taxing overtime (AL)</a:t>
            </a:r>
          </a:p>
          <a:p>
            <a:pPr indent="-342900">
              <a:buFont typeface="Arial" panose="020B0604020202020204" pitchFamily="34" charset="0"/>
              <a:buChar char="•"/>
            </a:pPr>
            <a:r>
              <a:rPr lang="en-US" sz="2800" dirty="0">
                <a:highlight>
                  <a:srgbClr val="F5F5F5"/>
                </a:highlight>
                <a:latin typeface="Calibri" panose="020F0502020204030204" pitchFamily="34" charset="0"/>
                <a:ea typeface="Calibri" panose="020F0502020204030204" pitchFamily="34" charset="0"/>
                <a:cs typeface="Times New Roman" panose="02020603050405020304" pitchFamily="18" charset="0"/>
              </a:rPr>
              <a:t>Allowing retirees to work without impacting pension (MS proposed)</a:t>
            </a:r>
          </a:p>
          <a:p>
            <a:pPr indent="-342900">
              <a:buFont typeface="Arial" panose="020B0604020202020204" pitchFamily="34" charset="0"/>
              <a:buChar char="•"/>
            </a:pPr>
            <a:r>
              <a:rPr lang="en-US" sz="2800" dirty="0">
                <a:highlight>
                  <a:srgbClr val="F5F5F5"/>
                </a:highlight>
                <a:latin typeface="Calibri" panose="020F0502020204030204" pitchFamily="34" charset="0"/>
                <a:ea typeface="Calibri" panose="020F0502020204030204" pitchFamily="34" charset="0"/>
                <a:cs typeface="Times New Roman" panose="02020603050405020304" pitchFamily="18" charset="0"/>
              </a:rPr>
              <a:t>Adjusting child worker rules</a:t>
            </a:r>
            <a:r>
              <a:rPr lang="en-US" sz="2800" dirty="0">
                <a:effectLst/>
                <a:highlight>
                  <a:srgbClr val="F5F5F5"/>
                </a:highlight>
                <a:latin typeface="Calibri" panose="020F0502020204030204" pitchFamily="34" charset="0"/>
                <a:ea typeface="Calibri" panose="020F0502020204030204" pitchFamily="34" charset="0"/>
                <a:cs typeface="Times New Roman" panose="02020603050405020304" pitchFamily="18" charset="0"/>
              </a:rPr>
              <a:t> (AR)</a:t>
            </a:r>
          </a:p>
          <a:p>
            <a:pPr indent="-342900">
              <a:buFont typeface="Arial" panose="020B0604020202020204" pitchFamily="34" charset="0"/>
              <a:buChar char="•"/>
            </a:pPr>
            <a:r>
              <a:rPr lang="en-US" sz="2800" dirty="0">
                <a:highlight>
                  <a:srgbClr val="F2F2F2"/>
                </a:highlight>
                <a:latin typeface="Calibri" panose="020F0502020204030204" pitchFamily="34" charset="0"/>
                <a:ea typeface="Calibri" panose="020F0502020204030204" pitchFamily="34" charset="0"/>
                <a:cs typeface="Times New Roman" panose="02020603050405020304" pitchFamily="18" charset="0"/>
              </a:rPr>
              <a:t>Non-credit training to address immediate need (several states)</a:t>
            </a:r>
          </a:p>
          <a:p>
            <a:pPr indent="-342900">
              <a:buFont typeface="Arial" panose="020B0604020202020204" pitchFamily="34" charset="0"/>
              <a:buChar char="•"/>
            </a:pPr>
            <a:r>
              <a:rPr lang="en-US" sz="2800" dirty="0">
                <a:effectLst/>
                <a:highlight>
                  <a:srgbClr val="F2F2F2"/>
                </a:highlight>
                <a:latin typeface="Calibri" panose="020F0502020204030204" pitchFamily="34" charset="0"/>
                <a:ea typeface="Calibri" panose="020F0502020204030204" pitchFamily="34" charset="0"/>
                <a:cs typeface="Times New Roman" panose="02020603050405020304" pitchFamily="18" charset="0"/>
              </a:rPr>
              <a:t>Relaxing job and licensure requirements (VA)</a:t>
            </a:r>
          </a:p>
          <a:p>
            <a:pPr indent="-342900">
              <a:buFont typeface="Arial" panose="020B0604020202020204" pitchFamily="34" charset="0"/>
              <a:buChar char="•"/>
            </a:pPr>
            <a:r>
              <a:rPr lang="en-US" sz="2800" dirty="0">
                <a:highlight>
                  <a:srgbClr val="F2F2F2"/>
                </a:highlight>
                <a:latin typeface="Calibri" panose="020F0502020204030204" pitchFamily="34" charset="0"/>
                <a:ea typeface="Calibri" panose="020F0502020204030204" pitchFamily="34" charset="0"/>
                <a:cs typeface="Times New Roman" panose="02020603050405020304" pitchFamily="18" charset="0"/>
              </a:rPr>
              <a:t>Prisoners qualifying for FAFSA (US) </a:t>
            </a:r>
            <a:endParaRPr lang="en-US" sz="2800" dirty="0">
              <a:effectLst/>
              <a:highlight>
                <a:srgbClr val="F2F2F2"/>
              </a:highlight>
              <a:latin typeface="Calibri" panose="020F0502020204030204" pitchFamily="34" charset="0"/>
              <a:ea typeface="Calibri" panose="020F0502020204030204" pitchFamily="34" charset="0"/>
              <a:cs typeface="Times New Roman" panose="02020603050405020304" pitchFamily="18" charset="0"/>
            </a:endParaRPr>
          </a:p>
          <a:p>
            <a:endParaRPr lang="en-US" sz="1400" dirty="0">
              <a:latin typeface="Calibri" panose="020F0502020204030204" pitchFamily="34" charset="0"/>
              <a:ea typeface="Calibri" panose="020F0502020204030204" pitchFamily="34" charset="0"/>
              <a:cs typeface="Times New Roman" panose="02020603050405020304" pitchFamily="18" charset="0"/>
            </a:endParaRPr>
          </a:p>
          <a:p>
            <a:r>
              <a:rPr lang="en-US" sz="2800" i="1" dirty="0">
                <a:latin typeface="Calibri" panose="020F0502020204030204" pitchFamily="34" charset="0"/>
                <a:ea typeface="Calibri" panose="020F0502020204030204" pitchFamily="34" charset="0"/>
                <a:cs typeface="Times New Roman" panose="02020603050405020304" pitchFamily="18" charset="0"/>
              </a:rPr>
              <a:t>None </a:t>
            </a:r>
            <a:r>
              <a:rPr lang="en-US" sz="2800" i="1" dirty="0">
                <a:effectLst/>
                <a:latin typeface="Calibri" panose="020F0502020204030204" pitchFamily="34" charset="0"/>
                <a:ea typeface="Calibri" panose="020F0502020204030204" pitchFamily="34" charset="0"/>
                <a:cs typeface="Times New Roman" panose="02020603050405020304" pitchFamily="18" charset="0"/>
              </a:rPr>
              <a:t>of these approaches are </a:t>
            </a:r>
            <a:r>
              <a:rPr lang="en-US" sz="2800" i="1" dirty="0">
                <a:latin typeface="Calibri" panose="020F0502020204030204" pitchFamily="34" charset="0"/>
                <a:ea typeface="Calibri" panose="020F0502020204030204" pitchFamily="34" charset="0"/>
                <a:cs typeface="Times New Roman" panose="02020603050405020304" pitchFamily="18" charset="0"/>
              </a:rPr>
              <a:t>a long-term fix for the current rapid economic and social change</a:t>
            </a:r>
            <a:r>
              <a:rPr lang="en-US" sz="2800" i="1" dirty="0">
                <a:effectLst/>
                <a:latin typeface="Calibri" panose="020F0502020204030204" pitchFamily="34" charset="0"/>
                <a:ea typeface="Calibri" panose="020F0502020204030204" pitchFamily="34" charset="0"/>
                <a:cs typeface="Times New Roman" panose="02020603050405020304" pitchFamily="18" charset="0"/>
              </a:rPr>
              <a:t>.  </a:t>
            </a:r>
            <a:endParaRPr lang="en-US" sz="2800" i="1" dirty="0"/>
          </a:p>
        </p:txBody>
      </p:sp>
      <p:sp>
        <p:nvSpPr>
          <p:cNvPr id="6" name="Slide Number Placeholder 16">
            <a:extLst>
              <a:ext uri="{FF2B5EF4-FFF2-40B4-BE49-F238E27FC236}">
                <a16:creationId xmlns:a16="http://schemas.microsoft.com/office/drawing/2014/main" id="{7920B3A6-913D-4A0C-9672-89434DCEEFA9}"/>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2F3263D-96D0-412A-8292-62F50DC035E8}" type="slidenum">
              <a:rPr lang="en-US" smtClean="0">
                <a:solidFill>
                  <a:schemeClr val="tx1"/>
                </a:solidFill>
              </a:rPr>
              <a:pPr/>
              <a:t>32</a:t>
            </a:fld>
            <a:endParaRPr lang="en-US" dirty="0">
              <a:solidFill>
                <a:schemeClr val="tx1"/>
              </a:solidFill>
            </a:endParaRPr>
          </a:p>
        </p:txBody>
      </p:sp>
    </p:spTree>
    <p:extLst>
      <p:ext uri="{BB962C8B-B14F-4D97-AF65-F5344CB8AC3E}">
        <p14:creationId xmlns:p14="http://schemas.microsoft.com/office/powerpoint/2010/main" val="3713885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animEffect transition="in" filter="wipe(left)">
                                      <p:cBhvr>
                                        <p:cTn id="7" dur="1000"/>
                                        <p:tgtEl>
                                          <p:spTgt spid="5">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xEl>
                                              <p:pRg st="5" end="5"/>
                                            </p:txEl>
                                          </p:spTgt>
                                        </p:tgtEl>
                                        <p:attrNameLst>
                                          <p:attrName>style.visibility</p:attrName>
                                        </p:attrNameLst>
                                      </p:cBhvr>
                                      <p:to>
                                        <p:strVal val="visible"/>
                                      </p:to>
                                    </p:set>
                                    <p:animEffect transition="in" filter="wipe(left)">
                                      <p:cBhvr>
                                        <p:cTn id="12" dur="1000"/>
                                        <p:tgtEl>
                                          <p:spTgt spid="5">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xEl>
                                              <p:pRg st="6" end="6"/>
                                            </p:txEl>
                                          </p:spTgt>
                                        </p:tgtEl>
                                        <p:attrNameLst>
                                          <p:attrName>style.visibility</p:attrName>
                                        </p:attrNameLst>
                                      </p:cBhvr>
                                      <p:to>
                                        <p:strVal val="visible"/>
                                      </p:to>
                                    </p:set>
                                    <p:animEffect transition="in" filter="wipe(left)">
                                      <p:cBhvr>
                                        <p:cTn id="17" dur="1000"/>
                                        <p:tgtEl>
                                          <p:spTgt spid="5">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5">
                                            <p:txEl>
                                              <p:pRg st="7" end="7"/>
                                            </p:txEl>
                                          </p:spTgt>
                                        </p:tgtEl>
                                        <p:attrNameLst>
                                          <p:attrName>style.visibility</p:attrName>
                                        </p:attrNameLst>
                                      </p:cBhvr>
                                      <p:to>
                                        <p:strVal val="visible"/>
                                      </p:to>
                                    </p:set>
                                    <p:animEffect transition="in" filter="wipe(left)">
                                      <p:cBhvr>
                                        <p:cTn id="22" dur="1000"/>
                                        <p:tgtEl>
                                          <p:spTgt spid="5">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5">
                                            <p:txEl>
                                              <p:pRg st="8" end="8"/>
                                            </p:txEl>
                                          </p:spTgt>
                                        </p:tgtEl>
                                        <p:attrNameLst>
                                          <p:attrName>style.visibility</p:attrName>
                                        </p:attrNameLst>
                                      </p:cBhvr>
                                      <p:to>
                                        <p:strVal val="visible"/>
                                      </p:to>
                                    </p:set>
                                    <p:animEffect transition="in" filter="wipe(left)">
                                      <p:cBhvr>
                                        <p:cTn id="27" dur="1000"/>
                                        <p:tgtEl>
                                          <p:spTgt spid="5">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5">
                                            <p:txEl>
                                              <p:pRg st="9" end="9"/>
                                            </p:txEl>
                                          </p:spTgt>
                                        </p:tgtEl>
                                        <p:attrNameLst>
                                          <p:attrName>style.visibility</p:attrName>
                                        </p:attrNameLst>
                                      </p:cBhvr>
                                      <p:to>
                                        <p:strVal val="visible"/>
                                      </p:to>
                                    </p:set>
                                    <p:animEffect transition="in" filter="wipe(left)">
                                      <p:cBhvr>
                                        <p:cTn id="32" dur="1000"/>
                                        <p:tgtEl>
                                          <p:spTgt spid="5">
                                            <p:txEl>
                                              <p:pRg st="9" end="9"/>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
                                            <p:txEl>
                                              <p:pRg st="11" end="11"/>
                                            </p:txEl>
                                          </p:spTgt>
                                        </p:tgtEl>
                                        <p:attrNameLst>
                                          <p:attrName>style.visibility</p:attrName>
                                        </p:attrNameLst>
                                      </p:cBhvr>
                                      <p:to>
                                        <p:strVal val="visible"/>
                                      </p:to>
                                    </p:set>
                                    <p:animEffect transition="in" filter="fade">
                                      <p:cBhvr>
                                        <p:cTn id="37" dur="500"/>
                                        <p:tgtEl>
                                          <p:spTgt spid="5">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793509A0-A2E2-42ED-8855-3B7B08FD203C" descr="IMG_1098.PNG">
            <a:extLst>
              <a:ext uri="{FF2B5EF4-FFF2-40B4-BE49-F238E27FC236}">
                <a16:creationId xmlns:a16="http://schemas.microsoft.com/office/drawing/2014/main" id="{50F8F258-B63B-4119-82D0-A5C598E56F9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9391" b="63418"/>
          <a:stretch/>
        </p:blipFill>
        <p:spPr bwMode="auto">
          <a:xfrm>
            <a:off x="234512" y="277561"/>
            <a:ext cx="5553831" cy="206882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091412D0-DA38-4445-B551-9A49EEBD8D3E" descr="IMG_1107.PNG">
            <a:extLst>
              <a:ext uri="{FF2B5EF4-FFF2-40B4-BE49-F238E27FC236}">
                <a16:creationId xmlns:a16="http://schemas.microsoft.com/office/drawing/2014/main" id="{D10362EB-3311-4779-8255-DCAFE9BD545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47" t="30431" r="3647" b="51706"/>
          <a:stretch/>
        </p:blipFill>
        <p:spPr bwMode="auto">
          <a:xfrm>
            <a:off x="6023071" y="271517"/>
            <a:ext cx="5934416" cy="206882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AE20D999-773F-43B5-A527-725B0B2AE9E7" descr="IMG_1116.PNG">
            <a:extLst>
              <a:ext uri="{FF2B5EF4-FFF2-40B4-BE49-F238E27FC236}">
                <a16:creationId xmlns:a16="http://schemas.microsoft.com/office/drawing/2014/main" id="{98FC150A-A861-4553-9419-40739A06ADB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87043" b="8445"/>
          <a:stretch/>
        </p:blipFill>
        <p:spPr bwMode="auto">
          <a:xfrm>
            <a:off x="1186364" y="1776603"/>
            <a:ext cx="9673414" cy="95778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6" name="Slide Number Placeholder 16">
            <a:extLst>
              <a:ext uri="{FF2B5EF4-FFF2-40B4-BE49-F238E27FC236}">
                <a16:creationId xmlns:a16="http://schemas.microsoft.com/office/drawing/2014/main" id="{D059948B-518F-428C-B810-5C34F29D5947}"/>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33</a:t>
            </a:fld>
            <a:endParaRPr lang="en-US" dirty="0">
              <a:solidFill>
                <a:schemeClr val="tx1"/>
              </a:solidFill>
            </a:endParaRPr>
          </a:p>
        </p:txBody>
      </p:sp>
      <p:grpSp>
        <p:nvGrpSpPr>
          <p:cNvPr id="8" name="Group 7">
            <a:extLst>
              <a:ext uri="{FF2B5EF4-FFF2-40B4-BE49-F238E27FC236}">
                <a16:creationId xmlns:a16="http://schemas.microsoft.com/office/drawing/2014/main" id="{67148A27-9F22-4559-B3DE-82DF9A6AC22C}"/>
              </a:ext>
            </a:extLst>
          </p:cNvPr>
          <p:cNvGrpSpPr/>
          <p:nvPr/>
        </p:nvGrpSpPr>
        <p:grpSpPr>
          <a:xfrm>
            <a:off x="242200" y="2938282"/>
            <a:ext cx="4890938" cy="2247181"/>
            <a:chOff x="359446" y="2199106"/>
            <a:chExt cx="5401273" cy="2451769"/>
          </a:xfrm>
        </p:grpSpPr>
        <p:pic>
          <p:nvPicPr>
            <p:cNvPr id="9" name="567335F9-D8FC-4EFB-B68B-4661058E75EA" descr="IMG_1101.PNG">
              <a:extLst>
                <a:ext uri="{FF2B5EF4-FFF2-40B4-BE49-F238E27FC236}">
                  <a16:creationId xmlns:a16="http://schemas.microsoft.com/office/drawing/2014/main" id="{D4AD582C-4451-4BE4-871E-D547DCD7393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4241" b="48427"/>
            <a:stretch/>
          </p:blipFill>
          <p:spPr bwMode="auto">
            <a:xfrm>
              <a:off x="359446" y="2622430"/>
              <a:ext cx="5401273" cy="202844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Straight Connector 9">
              <a:extLst>
                <a:ext uri="{FF2B5EF4-FFF2-40B4-BE49-F238E27FC236}">
                  <a16:creationId xmlns:a16="http://schemas.microsoft.com/office/drawing/2014/main" id="{0672C968-D46D-4D94-BD34-3273AD7455D9}"/>
                </a:ext>
              </a:extLst>
            </p:cNvPr>
            <p:cNvCxnSpPr/>
            <p:nvPr/>
          </p:nvCxnSpPr>
          <p:spPr>
            <a:xfrm>
              <a:off x="2419574" y="3335000"/>
              <a:ext cx="2814918"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D69CFB7-38B9-48BA-9E4F-6AF58D22A376}"/>
                </a:ext>
              </a:extLst>
            </p:cNvPr>
            <p:cNvCxnSpPr>
              <a:cxnSpLocks/>
            </p:cNvCxnSpPr>
            <p:nvPr/>
          </p:nvCxnSpPr>
          <p:spPr>
            <a:xfrm>
              <a:off x="612688" y="3638307"/>
              <a:ext cx="48006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A2FEA69-B603-4AA2-9E42-0489A479F89F}"/>
                </a:ext>
              </a:extLst>
            </p:cNvPr>
            <p:cNvCxnSpPr>
              <a:cxnSpLocks/>
            </p:cNvCxnSpPr>
            <p:nvPr/>
          </p:nvCxnSpPr>
          <p:spPr>
            <a:xfrm>
              <a:off x="570854" y="3979961"/>
              <a:ext cx="566771"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B84A1B9-71EC-4FD6-89D6-C88FBC0CF056}"/>
                </a:ext>
              </a:extLst>
            </p:cNvPr>
            <p:cNvCxnSpPr>
              <a:cxnSpLocks/>
            </p:cNvCxnSpPr>
            <p:nvPr/>
          </p:nvCxnSpPr>
          <p:spPr>
            <a:xfrm>
              <a:off x="2162091" y="4302691"/>
              <a:ext cx="3152585"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93AE139-59EC-40FF-9EE3-00C237DB8556}"/>
                </a:ext>
              </a:extLst>
            </p:cNvPr>
            <p:cNvCxnSpPr>
              <a:cxnSpLocks/>
            </p:cNvCxnSpPr>
            <p:nvPr/>
          </p:nvCxnSpPr>
          <p:spPr>
            <a:xfrm>
              <a:off x="604722" y="4609481"/>
              <a:ext cx="1057835"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15" name="567335F9-D8FC-4EFB-B68B-4661058E75EA" descr="IMG_1101.PNG">
              <a:extLst>
                <a:ext uri="{FF2B5EF4-FFF2-40B4-BE49-F238E27FC236}">
                  <a16:creationId xmlns:a16="http://schemas.microsoft.com/office/drawing/2014/main" id="{2301BAC9-868E-4DB3-B319-B7880398279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4780" b="81592"/>
            <a:stretch/>
          </p:blipFill>
          <p:spPr bwMode="auto">
            <a:xfrm>
              <a:off x="359446" y="2199106"/>
              <a:ext cx="5401273" cy="42461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6" name="Group 15">
            <a:extLst>
              <a:ext uri="{FF2B5EF4-FFF2-40B4-BE49-F238E27FC236}">
                <a16:creationId xmlns:a16="http://schemas.microsoft.com/office/drawing/2014/main" id="{C37114A2-0CD0-4EC5-9545-ACDB7CA37706}"/>
              </a:ext>
            </a:extLst>
          </p:cNvPr>
          <p:cNvGrpSpPr/>
          <p:nvPr/>
        </p:nvGrpSpPr>
        <p:grpSpPr>
          <a:xfrm>
            <a:off x="3492273" y="2937323"/>
            <a:ext cx="5207454" cy="2323208"/>
            <a:chOff x="6231172" y="644279"/>
            <a:chExt cx="5669280" cy="2668235"/>
          </a:xfrm>
        </p:grpSpPr>
        <p:pic>
          <p:nvPicPr>
            <p:cNvPr id="17" name="22C00B8E-2BCF-46E7-B5A8-947236B93ACC" descr="IMG_1102.PNG">
              <a:extLst>
                <a:ext uri="{FF2B5EF4-FFF2-40B4-BE49-F238E27FC236}">
                  <a16:creationId xmlns:a16="http://schemas.microsoft.com/office/drawing/2014/main" id="{8D4D764F-BD59-43B4-B89F-C91083647718}"/>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4910" b="63370"/>
            <a:stretch/>
          </p:blipFill>
          <p:spPr bwMode="auto">
            <a:xfrm>
              <a:off x="6231172" y="644279"/>
              <a:ext cx="5669280" cy="266823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8" name="Straight Connector 17">
              <a:extLst>
                <a:ext uri="{FF2B5EF4-FFF2-40B4-BE49-F238E27FC236}">
                  <a16:creationId xmlns:a16="http://schemas.microsoft.com/office/drawing/2014/main" id="{9E91B428-169C-46A2-8AFB-0CBBA11AD61E}"/>
                </a:ext>
              </a:extLst>
            </p:cNvPr>
            <p:cNvCxnSpPr>
              <a:cxnSpLocks/>
            </p:cNvCxnSpPr>
            <p:nvPr/>
          </p:nvCxnSpPr>
          <p:spPr>
            <a:xfrm>
              <a:off x="6967568" y="1865653"/>
              <a:ext cx="4462431"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79A8276-2C20-4040-BAF8-1840D6DE072C}"/>
                </a:ext>
              </a:extLst>
            </p:cNvPr>
            <p:cNvCxnSpPr>
              <a:cxnSpLocks/>
            </p:cNvCxnSpPr>
            <p:nvPr/>
          </p:nvCxnSpPr>
          <p:spPr>
            <a:xfrm>
              <a:off x="6499412" y="2194859"/>
              <a:ext cx="2922494"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0B16E76-86A3-48FF-B2C5-52DF7F5ADA6D}"/>
                </a:ext>
              </a:extLst>
            </p:cNvPr>
            <p:cNvCxnSpPr>
              <a:cxnSpLocks/>
            </p:cNvCxnSpPr>
            <p:nvPr/>
          </p:nvCxnSpPr>
          <p:spPr>
            <a:xfrm>
              <a:off x="9084733" y="2876673"/>
              <a:ext cx="2269067"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BBB1E34-05D6-4F5D-AE0A-2323CE1A1E44}"/>
                </a:ext>
              </a:extLst>
            </p:cNvPr>
            <p:cNvCxnSpPr>
              <a:cxnSpLocks/>
            </p:cNvCxnSpPr>
            <p:nvPr/>
          </p:nvCxnSpPr>
          <p:spPr>
            <a:xfrm>
              <a:off x="6499412" y="3226297"/>
              <a:ext cx="1703294" cy="0"/>
            </a:xfrm>
            <a:prstGeom prst="line">
              <a:avLst/>
            </a:prstGeom>
            <a:ln w="38100"/>
          </p:spPr>
          <p:style>
            <a:lnRef idx="1">
              <a:schemeClr val="accent1"/>
            </a:lnRef>
            <a:fillRef idx="0">
              <a:schemeClr val="accent1"/>
            </a:fillRef>
            <a:effectRef idx="0">
              <a:schemeClr val="accent1"/>
            </a:effectRef>
            <a:fontRef idx="minor">
              <a:schemeClr val="tx1"/>
            </a:fontRef>
          </p:style>
        </p:cxnSp>
      </p:grpSp>
      <p:grpSp>
        <p:nvGrpSpPr>
          <p:cNvPr id="22" name="Group 21">
            <a:extLst>
              <a:ext uri="{FF2B5EF4-FFF2-40B4-BE49-F238E27FC236}">
                <a16:creationId xmlns:a16="http://schemas.microsoft.com/office/drawing/2014/main" id="{769F56FD-0D19-48C1-A935-98895B7D7542}"/>
              </a:ext>
            </a:extLst>
          </p:cNvPr>
          <p:cNvGrpSpPr/>
          <p:nvPr/>
        </p:nvGrpSpPr>
        <p:grpSpPr>
          <a:xfrm>
            <a:off x="6888620" y="2937328"/>
            <a:ext cx="5061180" cy="2203920"/>
            <a:chOff x="6239639" y="3619177"/>
            <a:chExt cx="5669280" cy="2496978"/>
          </a:xfrm>
        </p:grpSpPr>
        <p:pic>
          <p:nvPicPr>
            <p:cNvPr id="23" name="22C00B8E-2BCF-46E7-B5A8-947236B93ACC" descr="IMG_1102.PNG">
              <a:extLst>
                <a:ext uri="{FF2B5EF4-FFF2-40B4-BE49-F238E27FC236}">
                  <a16:creationId xmlns:a16="http://schemas.microsoft.com/office/drawing/2014/main" id="{F2FD9C02-2863-489E-8228-762450CBDF2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56112" r="4271" b="24430"/>
            <a:stretch/>
          </p:blipFill>
          <p:spPr bwMode="auto">
            <a:xfrm>
              <a:off x="6239639" y="3619177"/>
              <a:ext cx="5669280" cy="249697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4" name="Straight Connector 23">
              <a:extLst>
                <a:ext uri="{FF2B5EF4-FFF2-40B4-BE49-F238E27FC236}">
                  <a16:creationId xmlns:a16="http://schemas.microsoft.com/office/drawing/2014/main" id="{371CB147-DC99-4848-8AFC-D62A6710D011}"/>
                </a:ext>
              </a:extLst>
            </p:cNvPr>
            <p:cNvCxnSpPr>
              <a:cxnSpLocks/>
            </p:cNvCxnSpPr>
            <p:nvPr/>
          </p:nvCxnSpPr>
          <p:spPr>
            <a:xfrm>
              <a:off x="7451662" y="5651673"/>
              <a:ext cx="3809003"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A2A7335A-504D-457F-B747-A4972775477A}"/>
                </a:ext>
              </a:extLst>
            </p:cNvPr>
            <p:cNvCxnSpPr>
              <a:cxnSpLocks/>
            </p:cNvCxnSpPr>
            <p:nvPr/>
          </p:nvCxnSpPr>
          <p:spPr>
            <a:xfrm>
              <a:off x="6531036" y="5992332"/>
              <a:ext cx="4560794" cy="0"/>
            </a:xfrm>
            <a:prstGeom prst="line">
              <a:avLst/>
            </a:prstGeom>
            <a:ln w="38100"/>
          </p:spPr>
          <p:style>
            <a:lnRef idx="1">
              <a:schemeClr val="accent1"/>
            </a:lnRef>
            <a:fillRef idx="0">
              <a:schemeClr val="accent1"/>
            </a:fillRef>
            <a:effectRef idx="0">
              <a:schemeClr val="accent1"/>
            </a:effectRef>
            <a:fontRef idx="minor">
              <a:schemeClr val="tx1"/>
            </a:fontRef>
          </p:style>
        </p:cxnSp>
      </p:grpSp>
      <p:pic>
        <p:nvPicPr>
          <p:cNvPr id="26" name="91B35A21-02CB-4304-8AB7-692AA9F3B98F" descr="IMG_1103.PNG">
            <a:extLst>
              <a:ext uri="{FF2B5EF4-FFF2-40B4-BE49-F238E27FC236}">
                <a16:creationId xmlns:a16="http://schemas.microsoft.com/office/drawing/2014/main" id="{0E7166F6-A6C4-476C-9D5D-E7A1441497C3}"/>
              </a:ext>
            </a:extLst>
          </p:cNvPr>
          <p:cNvPicPr>
            <a:picLocks noGrp="1" noChangeAspect="1" noChangeArrowheads="1"/>
          </p:cNvPicPr>
          <p:nvPr>
            <p:ph idx="1"/>
          </p:nvPr>
        </p:nvPicPr>
        <p:blipFill rotWithShape="1">
          <a:blip r:embed="rId7">
            <a:extLst>
              <a:ext uri="{28A0092B-C50C-407E-A947-70E740481C1C}">
                <a14:useLocalDpi xmlns:a14="http://schemas.microsoft.com/office/drawing/2010/main" val="0"/>
              </a:ext>
            </a:extLst>
          </a:blip>
          <a:srcRect l="-1745" t="20608" r="1745" b="68699"/>
          <a:stretch/>
        </p:blipFill>
        <p:spPr bwMode="auto">
          <a:xfrm>
            <a:off x="3426208" y="5340219"/>
            <a:ext cx="5193725" cy="120374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6639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pic>
        <p:nvPicPr>
          <p:cNvPr id="4" name="AE20D999-773F-43B5-A527-725B0B2AE9E7" descr="IMG_1116.PNG">
            <a:extLst>
              <a:ext uri="{FF2B5EF4-FFF2-40B4-BE49-F238E27FC236}">
                <a16:creationId xmlns:a16="http://schemas.microsoft.com/office/drawing/2014/main" id="{5CCAD52C-35F4-4931-BBF6-92BE1B550C7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6056" b="52612"/>
          <a:stretch/>
        </p:blipFill>
        <p:spPr bwMode="auto">
          <a:xfrm>
            <a:off x="1339890" y="1202267"/>
            <a:ext cx="9512221" cy="4453466"/>
          </a:xfrm>
          <a:prstGeom prst="rect">
            <a:avLst/>
          </a:prstGeom>
          <a:noFill/>
          <a:ln w="9525">
            <a:solidFill>
              <a:schemeClr val="accent5">
                <a:lumMod val="50000"/>
              </a:schemeClr>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5" name="Slide Number Placeholder 16">
            <a:extLst>
              <a:ext uri="{FF2B5EF4-FFF2-40B4-BE49-F238E27FC236}">
                <a16:creationId xmlns:a16="http://schemas.microsoft.com/office/drawing/2014/main" id="{FAE1D958-20A4-4D88-97C1-9E076AAD1CE9}"/>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bg1"/>
                </a:solidFill>
              </a:rPr>
              <a:t>34</a:t>
            </a:fld>
            <a:endParaRPr lang="en-US" dirty="0">
              <a:solidFill>
                <a:schemeClr val="bg1"/>
              </a:solidFill>
            </a:endParaRPr>
          </a:p>
        </p:txBody>
      </p:sp>
    </p:spTree>
    <p:extLst>
      <p:ext uri="{BB962C8B-B14F-4D97-AF65-F5344CB8AC3E}">
        <p14:creationId xmlns:p14="http://schemas.microsoft.com/office/powerpoint/2010/main" val="70934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DC099-BE1E-4FEA-8C6E-536D10540712}"/>
              </a:ext>
            </a:extLst>
          </p:cNvPr>
          <p:cNvSpPr>
            <a:spLocks noGrp="1"/>
          </p:cNvSpPr>
          <p:nvPr>
            <p:ph type="title"/>
          </p:nvPr>
        </p:nvSpPr>
        <p:spPr>
          <a:xfrm>
            <a:off x="838200" y="2590379"/>
            <a:ext cx="10515600" cy="1325563"/>
          </a:xfrm>
        </p:spPr>
        <p:txBody>
          <a:bodyPr>
            <a:normAutofit fontScale="90000"/>
          </a:bodyPr>
          <a:lstStyle/>
          <a:p>
            <a:pPr algn="ctr"/>
            <a:r>
              <a:rPr lang="en-US" sz="5400" b="1" dirty="0">
                <a:solidFill>
                  <a:schemeClr val="bg1"/>
                </a:solidFill>
                <a:latin typeface="+mn-lt"/>
              </a:rPr>
              <a:t>ChatGPT – How May AI </a:t>
            </a:r>
            <a:br>
              <a:rPr lang="en-US" sz="5400" b="1" dirty="0">
                <a:solidFill>
                  <a:schemeClr val="bg1"/>
                </a:solidFill>
                <a:latin typeface="+mn-lt"/>
              </a:rPr>
            </a:br>
            <a:r>
              <a:rPr lang="en-US" sz="5400" b="1" dirty="0">
                <a:solidFill>
                  <a:schemeClr val="bg1"/>
                </a:solidFill>
                <a:latin typeface="+mn-lt"/>
              </a:rPr>
              <a:t>Impact Education</a:t>
            </a:r>
          </a:p>
        </p:txBody>
      </p:sp>
      <p:sp>
        <p:nvSpPr>
          <p:cNvPr id="3" name="Slide Number Placeholder 16">
            <a:extLst>
              <a:ext uri="{FF2B5EF4-FFF2-40B4-BE49-F238E27FC236}">
                <a16:creationId xmlns:a16="http://schemas.microsoft.com/office/drawing/2014/main" id="{ABA1FE88-63E9-4D81-A806-372170F8EFCA}"/>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bg1"/>
                </a:solidFill>
              </a:rPr>
              <a:t>35</a:t>
            </a:fld>
            <a:endParaRPr lang="en-US" dirty="0">
              <a:solidFill>
                <a:schemeClr val="bg1"/>
              </a:solidFill>
            </a:endParaRPr>
          </a:p>
        </p:txBody>
      </p:sp>
    </p:spTree>
    <p:extLst>
      <p:ext uri="{BB962C8B-B14F-4D97-AF65-F5344CB8AC3E}">
        <p14:creationId xmlns:p14="http://schemas.microsoft.com/office/powerpoint/2010/main" val="13452463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16">
            <a:extLst>
              <a:ext uri="{FF2B5EF4-FFF2-40B4-BE49-F238E27FC236}">
                <a16:creationId xmlns:a16="http://schemas.microsoft.com/office/drawing/2014/main" id="{56E9B86F-2F3A-4F19-9FF0-9DCE36E4178E}"/>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36</a:t>
            </a:fld>
            <a:endParaRPr lang="en-US" dirty="0">
              <a:solidFill>
                <a:schemeClr val="tx1"/>
              </a:solidFill>
            </a:endParaRPr>
          </a:p>
        </p:txBody>
      </p:sp>
      <p:pic>
        <p:nvPicPr>
          <p:cNvPr id="5" name="how3">
            <a:hlinkClick r:id="" action="ppaction://media"/>
            <a:extLst>
              <a:ext uri="{FF2B5EF4-FFF2-40B4-BE49-F238E27FC236}">
                <a16:creationId xmlns:a16="http://schemas.microsoft.com/office/drawing/2014/main" id="{D528D468-179A-4E89-8BB4-FE53D62DDCA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175" y="0"/>
            <a:ext cx="12185650" cy="6858000"/>
          </a:xfrm>
          <a:prstGeom prst="rect">
            <a:avLst/>
          </a:prstGeom>
        </p:spPr>
      </p:pic>
    </p:spTree>
    <p:extLst>
      <p:ext uri="{BB962C8B-B14F-4D97-AF65-F5344CB8AC3E}">
        <p14:creationId xmlns:p14="http://schemas.microsoft.com/office/powerpoint/2010/main" val="2630948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63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237C5C2A-2F7C-4C47-BE29-80DB5285346E}"/>
              </a:ext>
            </a:extLst>
          </p:cNvPr>
          <p:cNvSpPr txBox="1">
            <a:spLocks/>
          </p:cNvSpPr>
          <p:nvPr/>
        </p:nvSpPr>
        <p:spPr>
          <a:xfrm>
            <a:off x="838200" y="2590379"/>
            <a:ext cx="10515600" cy="1325563"/>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b="1" dirty="0">
                <a:solidFill>
                  <a:schemeClr val="bg1"/>
                </a:solidFill>
                <a:latin typeface="+mn-lt"/>
              </a:rPr>
              <a:t>ChatGPT – How Should</a:t>
            </a:r>
            <a:br>
              <a:rPr lang="en-US" sz="5400" b="1" dirty="0">
                <a:solidFill>
                  <a:schemeClr val="bg1"/>
                </a:solidFill>
                <a:latin typeface="+mn-lt"/>
              </a:rPr>
            </a:br>
            <a:r>
              <a:rPr lang="en-US" sz="5400" b="1" dirty="0">
                <a:solidFill>
                  <a:schemeClr val="bg1"/>
                </a:solidFill>
                <a:latin typeface="+mn-lt"/>
              </a:rPr>
              <a:t>Higher Education Respond to AI</a:t>
            </a:r>
          </a:p>
        </p:txBody>
      </p:sp>
      <p:sp>
        <p:nvSpPr>
          <p:cNvPr id="4" name="Slide Number Placeholder 16">
            <a:extLst>
              <a:ext uri="{FF2B5EF4-FFF2-40B4-BE49-F238E27FC236}">
                <a16:creationId xmlns:a16="http://schemas.microsoft.com/office/drawing/2014/main" id="{5A7498B0-F98B-499B-9478-1698D01E1ED6}"/>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bg1"/>
                </a:solidFill>
              </a:rPr>
              <a:t>37</a:t>
            </a:fld>
            <a:endParaRPr lang="en-US" dirty="0">
              <a:solidFill>
                <a:schemeClr val="bg1"/>
              </a:solidFill>
            </a:endParaRPr>
          </a:p>
        </p:txBody>
      </p:sp>
    </p:spTree>
    <p:extLst>
      <p:ext uri="{BB962C8B-B14F-4D97-AF65-F5344CB8AC3E}">
        <p14:creationId xmlns:p14="http://schemas.microsoft.com/office/powerpoint/2010/main" val="31762705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How Should Colleges Respond - chatGPT">
            <a:hlinkClick r:id="" action="ppaction://media"/>
            <a:extLst>
              <a:ext uri="{FF2B5EF4-FFF2-40B4-BE49-F238E27FC236}">
                <a16:creationId xmlns:a16="http://schemas.microsoft.com/office/drawing/2014/main" id="{90816F5A-C819-4CF1-B1FB-BE854BCC69E8}"/>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390650" y="0"/>
            <a:ext cx="9410700" cy="6858000"/>
          </a:xfrm>
          <a:prstGeom prst="rect">
            <a:avLst/>
          </a:prstGeom>
        </p:spPr>
      </p:pic>
      <p:sp>
        <p:nvSpPr>
          <p:cNvPr id="3" name="Slide Number Placeholder 16">
            <a:extLst>
              <a:ext uri="{FF2B5EF4-FFF2-40B4-BE49-F238E27FC236}">
                <a16:creationId xmlns:a16="http://schemas.microsoft.com/office/drawing/2014/main" id="{311E752D-7EBE-4332-973F-66790075C91A}"/>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38</a:t>
            </a:fld>
            <a:endParaRPr lang="en-US" dirty="0">
              <a:solidFill>
                <a:schemeClr val="tx1"/>
              </a:solidFill>
            </a:endParaRPr>
          </a:p>
        </p:txBody>
      </p:sp>
    </p:spTree>
    <p:extLst>
      <p:ext uri="{BB962C8B-B14F-4D97-AF65-F5344CB8AC3E}">
        <p14:creationId xmlns:p14="http://schemas.microsoft.com/office/powerpoint/2010/main" val="1088675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414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B86FC3FB-1AA3-4B11-A0EE-65F8ADE0EC7C}"/>
              </a:ext>
            </a:extLst>
          </p:cNvPr>
          <p:cNvSpPr txBox="1">
            <a:spLocks/>
          </p:cNvSpPr>
          <p:nvPr/>
        </p:nvSpPr>
        <p:spPr>
          <a:xfrm>
            <a:off x="838200" y="2590379"/>
            <a:ext cx="10515600" cy="1325563"/>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b="1" dirty="0">
                <a:solidFill>
                  <a:schemeClr val="bg1"/>
                </a:solidFill>
                <a:latin typeface="+mn-lt"/>
              </a:rPr>
              <a:t>ChatGPT – How May People</a:t>
            </a:r>
          </a:p>
          <a:p>
            <a:pPr algn="ctr"/>
            <a:r>
              <a:rPr lang="en-US" sz="5400" b="1" dirty="0">
                <a:solidFill>
                  <a:schemeClr val="bg1"/>
                </a:solidFill>
                <a:latin typeface="+mn-lt"/>
              </a:rPr>
              <a:t>Generally Use AI </a:t>
            </a:r>
          </a:p>
        </p:txBody>
      </p:sp>
      <p:sp>
        <p:nvSpPr>
          <p:cNvPr id="4" name="Slide Number Placeholder 16">
            <a:extLst>
              <a:ext uri="{FF2B5EF4-FFF2-40B4-BE49-F238E27FC236}">
                <a16:creationId xmlns:a16="http://schemas.microsoft.com/office/drawing/2014/main" id="{4811B9C7-7099-4C8E-9F37-889708257226}"/>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bg1"/>
                </a:solidFill>
              </a:rPr>
              <a:t>39</a:t>
            </a:fld>
            <a:endParaRPr lang="en-US" dirty="0">
              <a:solidFill>
                <a:schemeClr val="bg1"/>
              </a:solidFill>
            </a:endParaRPr>
          </a:p>
        </p:txBody>
      </p:sp>
    </p:spTree>
    <p:extLst>
      <p:ext uri="{BB962C8B-B14F-4D97-AF65-F5344CB8AC3E}">
        <p14:creationId xmlns:p14="http://schemas.microsoft.com/office/powerpoint/2010/main" val="29289336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 Have a Headache - chatGPT">
            <a:hlinkClick r:id="" action="ppaction://media"/>
            <a:extLst>
              <a:ext uri="{FF2B5EF4-FFF2-40B4-BE49-F238E27FC236}">
                <a16:creationId xmlns:a16="http://schemas.microsoft.com/office/drawing/2014/main" id="{AAACEA84-ABFE-4C15-9EE7-B5A5F8EE18F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390650" y="0"/>
            <a:ext cx="9410700" cy="6858000"/>
          </a:xfrm>
          <a:prstGeom prst="rect">
            <a:avLst/>
          </a:prstGeom>
        </p:spPr>
      </p:pic>
      <p:sp>
        <p:nvSpPr>
          <p:cNvPr id="3" name="Slide Number Placeholder 16">
            <a:extLst>
              <a:ext uri="{FF2B5EF4-FFF2-40B4-BE49-F238E27FC236}">
                <a16:creationId xmlns:a16="http://schemas.microsoft.com/office/drawing/2014/main" id="{E8249C90-D275-4202-936A-7E11024298DB}"/>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40</a:t>
            </a:fld>
            <a:endParaRPr lang="en-US" dirty="0">
              <a:solidFill>
                <a:schemeClr val="tx1"/>
              </a:solidFill>
            </a:endParaRPr>
          </a:p>
        </p:txBody>
      </p:sp>
    </p:spTree>
    <p:extLst>
      <p:ext uri="{BB962C8B-B14F-4D97-AF65-F5344CB8AC3E}">
        <p14:creationId xmlns:p14="http://schemas.microsoft.com/office/powerpoint/2010/main" val="322380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391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D0944FB-5B2D-4045-85BE-0CFB06DD7FB7}"/>
              </a:ext>
            </a:extLst>
          </p:cNvPr>
          <p:cNvSpPr txBox="1">
            <a:spLocks/>
          </p:cNvSpPr>
          <p:nvPr/>
        </p:nvSpPr>
        <p:spPr>
          <a:xfrm>
            <a:off x="838200" y="2590379"/>
            <a:ext cx="10515600" cy="1325563"/>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b="1" dirty="0">
                <a:solidFill>
                  <a:schemeClr val="bg1"/>
                </a:solidFill>
                <a:latin typeface="+mn-lt"/>
              </a:rPr>
              <a:t>ChatGPT – How May AI </a:t>
            </a:r>
            <a:br>
              <a:rPr lang="en-US" sz="5400" b="1" dirty="0">
                <a:solidFill>
                  <a:schemeClr val="bg1"/>
                </a:solidFill>
                <a:latin typeface="+mn-lt"/>
              </a:rPr>
            </a:br>
            <a:r>
              <a:rPr lang="en-US" sz="5400" b="1" dirty="0">
                <a:solidFill>
                  <a:schemeClr val="bg1"/>
                </a:solidFill>
                <a:latin typeface="+mn-lt"/>
              </a:rPr>
              <a:t>Influence Creativity</a:t>
            </a:r>
          </a:p>
        </p:txBody>
      </p:sp>
      <p:sp>
        <p:nvSpPr>
          <p:cNvPr id="4" name="Slide Number Placeholder 16">
            <a:extLst>
              <a:ext uri="{FF2B5EF4-FFF2-40B4-BE49-F238E27FC236}">
                <a16:creationId xmlns:a16="http://schemas.microsoft.com/office/drawing/2014/main" id="{131F13D5-9022-4F87-81DE-AAEC77835F84}"/>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bg1"/>
                </a:solidFill>
              </a:rPr>
              <a:t>41</a:t>
            </a:fld>
            <a:endParaRPr lang="en-US" dirty="0">
              <a:solidFill>
                <a:schemeClr val="bg1"/>
              </a:solidFill>
            </a:endParaRPr>
          </a:p>
        </p:txBody>
      </p:sp>
    </p:spTree>
    <p:extLst>
      <p:ext uri="{BB962C8B-B14F-4D97-AF65-F5344CB8AC3E}">
        <p14:creationId xmlns:p14="http://schemas.microsoft.com/office/powerpoint/2010/main" val="8602566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ong About Alabama - chatGPT">
            <a:hlinkClick r:id="" action="ppaction://media"/>
            <a:extLst>
              <a:ext uri="{FF2B5EF4-FFF2-40B4-BE49-F238E27FC236}">
                <a16:creationId xmlns:a16="http://schemas.microsoft.com/office/drawing/2014/main" id="{B9E7E4B0-FC17-49F5-ADBF-70BB7B4C263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390650" y="0"/>
            <a:ext cx="9410700" cy="6858000"/>
          </a:xfrm>
          <a:prstGeom prst="rect">
            <a:avLst/>
          </a:prstGeom>
        </p:spPr>
      </p:pic>
      <p:sp>
        <p:nvSpPr>
          <p:cNvPr id="3" name="Slide Number Placeholder 16">
            <a:extLst>
              <a:ext uri="{FF2B5EF4-FFF2-40B4-BE49-F238E27FC236}">
                <a16:creationId xmlns:a16="http://schemas.microsoft.com/office/drawing/2014/main" id="{4EA08EF6-D5AB-448F-A44F-8AE7D09BF477}"/>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42</a:t>
            </a:fld>
            <a:endParaRPr lang="en-US" dirty="0">
              <a:solidFill>
                <a:schemeClr val="tx1"/>
              </a:solidFill>
            </a:endParaRPr>
          </a:p>
        </p:txBody>
      </p:sp>
    </p:spTree>
    <p:extLst>
      <p:ext uri="{BB962C8B-B14F-4D97-AF65-F5344CB8AC3E}">
        <p14:creationId xmlns:p14="http://schemas.microsoft.com/office/powerpoint/2010/main" val="973828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208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32FA4-A61D-4BA4-B143-3E1EEDC4EEE2}"/>
              </a:ext>
            </a:extLst>
          </p:cNvPr>
          <p:cNvSpPr>
            <a:spLocks noGrp="1"/>
          </p:cNvSpPr>
          <p:nvPr>
            <p:ph type="title"/>
          </p:nvPr>
        </p:nvSpPr>
        <p:spPr>
          <a:xfrm>
            <a:off x="838200" y="10872"/>
            <a:ext cx="10515600" cy="1325563"/>
          </a:xfrm>
        </p:spPr>
        <p:txBody>
          <a:bodyPr/>
          <a:lstStyle/>
          <a:p>
            <a:pPr algn="ctr"/>
            <a:r>
              <a:rPr lang="en-US" b="1" dirty="0">
                <a:solidFill>
                  <a:srgbClr val="0070C0"/>
                </a:solidFill>
                <a:latin typeface="+mn-lt"/>
              </a:rPr>
              <a:t>Our Society’s Current Predicament</a:t>
            </a:r>
          </a:p>
        </p:txBody>
      </p:sp>
      <p:sp>
        <p:nvSpPr>
          <p:cNvPr id="4" name="AutoShape 1" descr="MERLINAlumni2.PPT">
            <a:extLst>
              <a:ext uri="{FF2B5EF4-FFF2-40B4-BE49-F238E27FC236}">
                <a16:creationId xmlns:a16="http://schemas.microsoft.com/office/drawing/2014/main" id="{23054A7D-BF9D-4EB5-B4E4-8D4E1765F805}"/>
              </a:ext>
            </a:extLst>
          </p:cNvPr>
          <p:cNvSpPr>
            <a:spLocks noChangeAspect="1" noChangeArrowheads="1"/>
          </p:cNvSpPr>
          <p:nvPr/>
        </p:nvSpPr>
        <p:spPr bwMode="auto">
          <a:xfrm>
            <a:off x="949569" y="3974123"/>
            <a:ext cx="8343900" cy="62579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3" descr="MERLINAlumni2.PPT">
            <a:extLst>
              <a:ext uri="{FF2B5EF4-FFF2-40B4-BE49-F238E27FC236}">
                <a16:creationId xmlns:a16="http://schemas.microsoft.com/office/drawing/2014/main" id="{AC3A1CB4-066D-4CCE-8F38-DC6CD4D19A2F}"/>
              </a:ext>
            </a:extLst>
          </p:cNvPr>
          <p:cNvSpPr>
            <a:spLocks noChangeAspect="1" noChangeArrowheads="1"/>
          </p:cNvSpPr>
          <p:nvPr/>
        </p:nvSpPr>
        <p:spPr bwMode="auto">
          <a:xfrm>
            <a:off x="468923" y="1477107"/>
            <a:ext cx="8343900" cy="62579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Rectangle 4">
            <a:extLst>
              <a:ext uri="{FF2B5EF4-FFF2-40B4-BE49-F238E27FC236}">
                <a16:creationId xmlns:a16="http://schemas.microsoft.com/office/drawing/2014/main" id="{3947A7C1-54A3-4B29-999C-8D24AA421183}"/>
              </a:ext>
            </a:extLst>
          </p:cNvPr>
          <p:cNvSpPr>
            <a:spLocks noChangeArrowheads="1"/>
          </p:cNvSpPr>
          <p:nvPr/>
        </p:nvSpPr>
        <p:spPr bwMode="auto">
          <a:xfrm>
            <a:off x="2898531" y="1029847"/>
            <a:ext cx="8982635" cy="4832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dirty="0">
                <a:ln>
                  <a:noFill/>
                </a:ln>
                <a:solidFill>
                  <a:srgbClr val="00AAE6"/>
                </a:solidFill>
                <a:effectLst/>
                <a:latin typeface="Arial" panose="020B0604020202020204" pitchFamily="34" charset="0"/>
              </a:rPr>
              <a:t>One of the discouraging discoveries of our disillusioning century is that science is neutral: it will kill for us as readily as it will heal and will destroy for us more readily than it can build. </a:t>
            </a:r>
            <a:r>
              <a:rPr kumimoji="0" lang="en-US" altLang="en-US" sz="2800" b="1" i="0" u="none" strike="noStrike" cap="none" normalizeH="0" baseline="0" dirty="0">
                <a:ln>
                  <a:noFill/>
                </a:ln>
                <a:solidFill>
                  <a:srgbClr val="009A46"/>
                </a:solidFill>
                <a:effectLst/>
                <a:latin typeface="Arial" panose="020B0604020202020204" pitchFamily="34" charset="0"/>
              </a:rPr>
              <a:t>How inadequate now seems the proud motto of Francis Bacon, 'Knowledge is power’! </a:t>
            </a:r>
            <a:r>
              <a:rPr kumimoji="0" lang="en-US" altLang="en-US" sz="2800" b="1" i="0" u="none" strike="noStrike" cap="none" normalizeH="0" baseline="0" dirty="0">
                <a:ln>
                  <a:noFill/>
                </a:ln>
                <a:solidFill>
                  <a:srgbClr val="7030A0"/>
                </a:solidFill>
                <a:effectLst/>
                <a:latin typeface="Arial" panose="020B0604020202020204" pitchFamily="34" charset="0"/>
              </a:rPr>
              <a:t>Sometimes we feel that the Middle Ages and the Renaissance, which stressed mythology and art rather than science and power, may have been wiser than we, who repeatedly enlarge our instrumentalities without improving our purposes.</a:t>
            </a:r>
          </a:p>
        </p:txBody>
      </p:sp>
      <p:sp>
        <p:nvSpPr>
          <p:cNvPr id="8" name="Slide Number Placeholder 16">
            <a:extLst>
              <a:ext uri="{FF2B5EF4-FFF2-40B4-BE49-F238E27FC236}">
                <a16:creationId xmlns:a16="http://schemas.microsoft.com/office/drawing/2014/main" id="{E2976104-4936-4F1D-854D-2502DEEF1239}"/>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43</a:t>
            </a:fld>
            <a:endParaRPr lang="en-US" dirty="0">
              <a:solidFill>
                <a:schemeClr val="tx1"/>
              </a:solidFill>
            </a:endParaRPr>
          </a:p>
        </p:txBody>
      </p:sp>
      <p:sp>
        <p:nvSpPr>
          <p:cNvPr id="9" name="TextBox 8">
            <a:extLst>
              <a:ext uri="{FF2B5EF4-FFF2-40B4-BE49-F238E27FC236}">
                <a16:creationId xmlns:a16="http://schemas.microsoft.com/office/drawing/2014/main" id="{1EE7F21A-CB29-46FA-8CFE-43761FFC3E4C}"/>
              </a:ext>
            </a:extLst>
          </p:cNvPr>
          <p:cNvSpPr txBox="1"/>
          <p:nvPr/>
        </p:nvSpPr>
        <p:spPr>
          <a:xfrm>
            <a:off x="4881282" y="5932275"/>
            <a:ext cx="6472518" cy="461665"/>
          </a:xfrm>
          <a:prstGeom prst="rect">
            <a:avLst/>
          </a:prstGeom>
          <a:noFill/>
        </p:spPr>
        <p:txBody>
          <a:bodyPr wrap="square">
            <a:spAutoFit/>
          </a:bodyPr>
          <a:lstStyle/>
          <a:p>
            <a:pPr lvl="0" algn="r" eaLnBrk="0" fontAlgn="base" hangingPunct="0">
              <a:spcBef>
                <a:spcPct val="0"/>
              </a:spcBef>
              <a:spcAft>
                <a:spcPct val="0"/>
              </a:spcAft>
            </a:pPr>
            <a:r>
              <a:rPr kumimoji="0" lang="en-US" altLang="en-US" sz="2400" b="1" i="0" u="none" strike="noStrike" cap="none" normalizeH="0" baseline="0" dirty="0">
                <a:ln>
                  <a:noFill/>
                </a:ln>
                <a:solidFill>
                  <a:schemeClr val="tx1"/>
                </a:solidFill>
                <a:effectLst/>
                <a:latin typeface="Arial" panose="020B0604020202020204" pitchFamily="34" charset="0"/>
              </a:rPr>
              <a:t>--</a:t>
            </a:r>
            <a:r>
              <a:rPr lang="en-US" altLang="en-US" sz="2400" b="1" dirty="0">
                <a:latin typeface="Arial" panose="020B0604020202020204" pitchFamily="34" charset="0"/>
              </a:rPr>
              <a:t>Will Durant, </a:t>
            </a:r>
            <a:r>
              <a:rPr kumimoji="0" lang="en-US" altLang="en-US" sz="2400" b="1" i="0" u="sng" strike="noStrike" cap="none" normalizeH="0" baseline="0" dirty="0">
                <a:ln>
                  <a:noFill/>
                </a:ln>
                <a:solidFill>
                  <a:schemeClr val="tx1"/>
                </a:solidFill>
                <a:effectLst/>
                <a:latin typeface="Arial" panose="020B0604020202020204" pitchFamily="34" charset="0"/>
              </a:rPr>
              <a:t>The Lessons of History, 2010</a:t>
            </a:r>
            <a:endParaRPr kumimoji="0" lang="en-US" altLang="en-US" sz="2400" b="1" i="0" u="none" strike="noStrike" cap="none" normalizeH="0" baseline="0" dirty="0">
              <a:ln>
                <a:noFill/>
              </a:ln>
              <a:solidFill>
                <a:schemeClr val="tx1"/>
              </a:solidFill>
              <a:effectLst/>
              <a:latin typeface="Arial" panose="020B0604020202020204" pitchFamily="34" charset="0"/>
            </a:endParaRPr>
          </a:p>
        </p:txBody>
      </p:sp>
      <p:pic>
        <p:nvPicPr>
          <p:cNvPr id="10" name="Picture 9">
            <a:extLst>
              <a:ext uri="{FF2B5EF4-FFF2-40B4-BE49-F238E27FC236}">
                <a16:creationId xmlns:a16="http://schemas.microsoft.com/office/drawing/2014/main" id="{4F685C19-B167-4DB3-84F7-01FBBBD92094}"/>
              </a:ext>
            </a:extLst>
          </p:cNvPr>
          <p:cNvPicPr>
            <a:picLocks noChangeAspect="1"/>
          </p:cNvPicPr>
          <p:nvPr/>
        </p:nvPicPr>
        <p:blipFill rotWithShape="1">
          <a:blip r:embed="rId2"/>
          <a:srcRect l="6794" t="4800" r="3535"/>
          <a:stretch/>
        </p:blipFill>
        <p:spPr>
          <a:xfrm>
            <a:off x="279387" y="1488503"/>
            <a:ext cx="2434155" cy="388099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398257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1826154" y="537969"/>
            <a:ext cx="8539692" cy="1365222"/>
          </a:xfrm>
          <a:prstGeom prst="rect">
            <a:avLst/>
          </a:prstGeom>
        </p:spPr>
        <p:txBody>
          <a:bodyPr vert="horz" anchor="b">
            <a:noAutofit/>
          </a:bodyPr>
          <a:lstStyle>
            <a:lvl1pPr algn="l" rtl="0" eaLnBrk="1" latinLnBrk="0" hangingPunct="1">
              <a:spcBef>
                <a:spcPct val="0"/>
              </a:spcBef>
              <a:buNone/>
              <a:defRPr sz="4400" kern="1200" cap="all" baseline="0">
                <a:solidFill>
                  <a:schemeClr val="tx2"/>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b="1" dirty="0">
                <a:solidFill>
                  <a:srgbClr val="4472C4"/>
                </a:solidFill>
                <a:latin typeface="+mn-lt"/>
              </a:rPr>
              <a:t>VII</a:t>
            </a:r>
            <a:r>
              <a:rPr kumimoji="0" lang="en-US" b="1" i="0" u="none" strike="noStrike" kern="1200" cap="all" spc="0" normalizeH="0" baseline="0" noProof="0" dirty="0">
                <a:ln>
                  <a:noFill/>
                </a:ln>
                <a:solidFill>
                  <a:srgbClr val="4472C4"/>
                </a:solidFill>
                <a:effectLst/>
                <a:uLnTx/>
                <a:uFillTx/>
                <a:latin typeface="+mn-lt"/>
              </a:rPr>
              <a:t>.   DISCUSSION</a:t>
            </a:r>
            <a:r>
              <a:rPr kumimoji="0" lang="en-US" b="1" i="0" u="none" strike="noStrike" kern="1200" cap="all" spc="300" normalizeH="0" baseline="0" noProof="0" dirty="0">
                <a:ln>
                  <a:noFill/>
                </a:ln>
                <a:solidFill>
                  <a:srgbClr val="4472C4"/>
                </a:solidFill>
                <a:effectLst/>
                <a:uLnTx/>
                <a:uFillTx/>
                <a:latin typeface="+mn-lt"/>
              </a:rPr>
              <a:t> </a:t>
            </a:r>
            <a:r>
              <a:rPr kumimoji="0" lang="en-US" b="1" i="0" u="none" strike="noStrike" kern="1200" cap="all" spc="0" normalizeH="0" baseline="0" noProof="0" dirty="0">
                <a:ln>
                  <a:noFill/>
                </a:ln>
                <a:solidFill>
                  <a:srgbClr val="4472C4"/>
                </a:solidFill>
                <a:effectLst/>
                <a:uLnTx/>
                <a:uFillTx/>
                <a:latin typeface="+mn-lt"/>
              </a:rPr>
              <a:t>ITEMS</a:t>
            </a:r>
            <a:br>
              <a:rPr kumimoji="0" lang="en-US" b="1" i="0" u="none" strike="noStrike" kern="1200" cap="all" spc="0" normalizeH="0" baseline="0" noProof="0" dirty="0">
                <a:ln>
                  <a:noFill/>
                </a:ln>
                <a:solidFill>
                  <a:srgbClr val="0070C0"/>
                </a:solidFill>
                <a:effectLst/>
                <a:uLnTx/>
                <a:uFillTx/>
                <a:latin typeface="+mn-lt"/>
              </a:rPr>
            </a:br>
            <a:r>
              <a:rPr kumimoji="0" lang="en-US" b="1" i="0" u="none" strike="noStrike" kern="1200" cap="all" spc="0" normalizeH="0" baseline="0" noProof="0" dirty="0">
                <a:ln>
                  <a:noFill/>
                </a:ln>
                <a:solidFill>
                  <a:srgbClr val="00B0F0"/>
                </a:solidFill>
                <a:effectLst/>
                <a:uLnTx/>
                <a:uFillTx/>
                <a:latin typeface="Tw Cen MT"/>
                <a:ea typeface="+mj-ea"/>
                <a:cs typeface="+mj-cs"/>
              </a:rPr>
              <a:t> </a:t>
            </a:r>
            <a:endParaRPr kumimoji="0" lang="en-US" b="0" i="0" u="none" strike="noStrike" kern="1200" cap="all" spc="0" normalizeH="0" baseline="0" noProof="0" dirty="0">
              <a:ln>
                <a:noFill/>
              </a:ln>
              <a:solidFill>
                <a:srgbClr val="4F271C"/>
              </a:solidFill>
              <a:effectLst/>
              <a:uLnTx/>
              <a:uFillTx/>
              <a:latin typeface="Tw Cen MT"/>
              <a:ea typeface="+mj-ea"/>
              <a:cs typeface="+mj-cs"/>
            </a:endParaRPr>
          </a:p>
        </p:txBody>
      </p:sp>
      <p:pic>
        <p:nvPicPr>
          <p:cNvPr id="7170" name="Picture 2" descr="See the source image">
            <a:extLst>
              <a:ext uri="{FF2B5EF4-FFF2-40B4-BE49-F238E27FC236}">
                <a16:creationId xmlns:a16="http://schemas.microsoft.com/office/drawing/2014/main" id="{B9A65C39-D51E-46C0-B7BB-A488317139D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63732" y="1924493"/>
            <a:ext cx="5264535" cy="35725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34222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922A27D-5791-48AC-8DC8-2DEDA36607F2}"/>
              </a:ext>
            </a:extLst>
          </p:cNvPr>
          <p:cNvSpPr txBox="1"/>
          <p:nvPr/>
        </p:nvSpPr>
        <p:spPr>
          <a:xfrm>
            <a:off x="1737476" y="456555"/>
            <a:ext cx="8717043" cy="187743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4472C4"/>
                </a:solidFill>
                <a:effectLst/>
                <a:uLnTx/>
                <a:uFillTx/>
                <a:latin typeface="Calibri" panose="020F0502020204030204"/>
                <a:ea typeface="+mn-ea"/>
                <a:cs typeface="+mn-cs"/>
              </a:rPr>
              <a:t>2023 Legislative Session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srgbClr val="4472C4"/>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4472C4"/>
                </a:solidFill>
                <a:effectLst/>
                <a:uLnTx/>
                <a:uFillTx/>
                <a:latin typeface="Calibri" panose="020F0502020204030204"/>
                <a:ea typeface="+mn-ea"/>
                <a:cs typeface="+mn-cs"/>
              </a:rPr>
              <a:t>Presented by: Mrs. Margaret Gunter</a:t>
            </a:r>
          </a:p>
        </p:txBody>
      </p:sp>
      <p:pic>
        <p:nvPicPr>
          <p:cNvPr id="5" name="Picture 4">
            <a:extLst>
              <a:ext uri="{FF2B5EF4-FFF2-40B4-BE49-F238E27FC236}">
                <a16:creationId xmlns:a16="http://schemas.microsoft.com/office/drawing/2014/main" id="{9F3CC52B-6EF7-42FB-8C70-A96B17CB82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4800" y="2444262"/>
            <a:ext cx="6502400" cy="3657600"/>
          </a:xfrm>
          <a:prstGeom prst="rect">
            <a:avLst/>
          </a:prstGeom>
          <a:effectLst>
            <a:outerShdw blurRad="50800" dist="38100" dir="2700000" algn="tl" rotWithShape="0">
              <a:prstClr val="black">
                <a:alpha val="40000"/>
              </a:prstClr>
            </a:outerShdw>
          </a:effectLst>
        </p:spPr>
      </p:pic>
      <p:sp>
        <p:nvSpPr>
          <p:cNvPr id="4" name="Slide Number Placeholder 16">
            <a:extLst>
              <a:ext uri="{FF2B5EF4-FFF2-40B4-BE49-F238E27FC236}">
                <a16:creationId xmlns:a16="http://schemas.microsoft.com/office/drawing/2014/main" id="{02DD044A-5820-4F82-AD36-39D827156194}"/>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45</a:t>
            </a:fld>
            <a:endParaRPr lang="en-US" dirty="0">
              <a:solidFill>
                <a:schemeClr val="tx1"/>
              </a:solidFill>
            </a:endParaRPr>
          </a:p>
        </p:txBody>
      </p:sp>
    </p:spTree>
    <p:extLst>
      <p:ext uri="{BB962C8B-B14F-4D97-AF65-F5344CB8AC3E}">
        <p14:creationId xmlns:p14="http://schemas.microsoft.com/office/powerpoint/2010/main" val="36867213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9F1CC5A-387D-471F-A6C3-D8865233AF8F}"/>
              </a:ext>
            </a:extLst>
          </p:cNvPr>
          <p:cNvSpPr txBox="1"/>
          <p:nvPr/>
        </p:nvSpPr>
        <p:spPr>
          <a:xfrm>
            <a:off x="7470532" y="1607368"/>
            <a:ext cx="4107178" cy="4632037"/>
          </a:xfrm>
          <a:prstGeom prst="rect">
            <a:avLst/>
          </a:prstGeom>
          <a:solidFill>
            <a:srgbClr val="0070C0"/>
          </a:solidFill>
        </p:spPr>
        <p:txBody>
          <a:bodyPr wrap="square" rtlCol="0" anchor="ctr">
            <a:spAutoFit/>
          </a:bodyPr>
          <a:lstStyle/>
          <a:p>
            <a:pPr marL="0" marR="0">
              <a:spcBef>
                <a:spcPts val="0"/>
              </a:spcBef>
              <a:spcAft>
                <a:spcPts val="1800"/>
              </a:spcAft>
            </a:pPr>
            <a:r>
              <a:rPr lang="en-US" sz="2800" i="1" dirty="0">
                <a:solidFill>
                  <a:schemeClr val="bg1"/>
                </a:solidFill>
              </a:rPr>
              <a:t>“I have said it before, and I will say it again: Our students’ education is the single-most important issue facing our state, and Alabamians can rest assured that it will continue to be my top priority.” </a:t>
            </a:r>
          </a:p>
          <a:p>
            <a:pPr marL="0" marR="0" algn="r">
              <a:spcBef>
                <a:spcPts val="0"/>
              </a:spcBef>
              <a:spcAft>
                <a:spcPts val="1800"/>
              </a:spcAft>
            </a:pPr>
            <a:r>
              <a:rPr lang="en-US" sz="2000" i="1" dirty="0">
                <a:solidFill>
                  <a:schemeClr val="bg1"/>
                </a:solidFill>
              </a:rPr>
              <a:t>Gov. Kay Ivey </a:t>
            </a:r>
          </a:p>
        </p:txBody>
      </p:sp>
      <p:sp>
        <p:nvSpPr>
          <p:cNvPr id="3" name="TextBox 2">
            <a:extLst>
              <a:ext uri="{FF2B5EF4-FFF2-40B4-BE49-F238E27FC236}">
                <a16:creationId xmlns:a16="http://schemas.microsoft.com/office/drawing/2014/main" id="{A7CFD222-5D5C-4A5B-ABA3-7F1914F61721}"/>
              </a:ext>
            </a:extLst>
          </p:cNvPr>
          <p:cNvSpPr txBox="1"/>
          <p:nvPr/>
        </p:nvSpPr>
        <p:spPr>
          <a:xfrm>
            <a:off x="1" y="319117"/>
            <a:ext cx="12191999" cy="1200329"/>
          </a:xfrm>
          <a:prstGeom prst="rect">
            <a:avLst/>
          </a:prstGeom>
          <a:noFill/>
        </p:spPr>
        <p:txBody>
          <a:bodyPr wrap="square" rtlCol="0">
            <a:spAutoFit/>
          </a:bodyPr>
          <a:lstStyle/>
          <a:p>
            <a:pPr algn="ctr"/>
            <a:r>
              <a:rPr lang="en-US" sz="4000" b="1" dirty="0">
                <a:solidFill>
                  <a:srgbClr val="0070C0"/>
                </a:solidFill>
              </a:rPr>
              <a:t>2024 Education Budget </a:t>
            </a:r>
          </a:p>
          <a:p>
            <a:pPr algn="ctr">
              <a:defRPr/>
            </a:pPr>
            <a:r>
              <a:rPr lang="en-US" sz="3200" b="1" dirty="0">
                <a:solidFill>
                  <a:srgbClr val="C00000"/>
                </a:solidFill>
              </a:rPr>
              <a:t>$8.8 Billion</a:t>
            </a:r>
          </a:p>
        </p:txBody>
      </p:sp>
      <p:sp>
        <p:nvSpPr>
          <p:cNvPr id="4" name="TextBox 3">
            <a:extLst>
              <a:ext uri="{FF2B5EF4-FFF2-40B4-BE49-F238E27FC236}">
                <a16:creationId xmlns:a16="http://schemas.microsoft.com/office/drawing/2014/main" id="{516991C6-01F3-4C26-85FC-6190B72CA325}"/>
              </a:ext>
            </a:extLst>
          </p:cNvPr>
          <p:cNvSpPr txBox="1"/>
          <p:nvPr/>
        </p:nvSpPr>
        <p:spPr>
          <a:xfrm>
            <a:off x="517576" y="1607368"/>
            <a:ext cx="6744870" cy="3708708"/>
          </a:xfrm>
          <a:prstGeom prst="rect">
            <a:avLst/>
          </a:prstGeom>
          <a:noFill/>
        </p:spPr>
        <p:txBody>
          <a:bodyPr wrap="square" rtlCol="0">
            <a:spAutoFit/>
          </a:bodyPr>
          <a:lstStyle/>
          <a:p>
            <a:pPr algn="ctr">
              <a:spcAft>
                <a:spcPts val="600"/>
              </a:spcAft>
            </a:pPr>
            <a:r>
              <a:rPr lang="en-US" sz="3200" b="1" dirty="0">
                <a:solidFill>
                  <a:srgbClr val="0070C0"/>
                </a:solidFill>
              </a:rPr>
              <a:t>Act 2023-379</a:t>
            </a:r>
          </a:p>
          <a:p>
            <a:pPr marL="285750" indent="-285750">
              <a:spcAft>
                <a:spcPts val="1200"/>
              </a:spcAft>
              <a:buFont typeface="Arial" panose="020B0604020202020204" pitchFamily="34" charset="0"/>
              <a:buChar char="•"/>
            </a:pPr>
            <a:r>
              <a:rPr lang="en-US" sz="2800" dirty="0"/>
              <a:t>5.91% increase for ACHE  (2.4% for O&amp;M) </a:t>
            </a:r>
          </a:p>
          <a:p>
            <a:pPr marL="285750" lvl="0" indent="-285750">
              <a:spcAft>
                <a:spcPts val="1200"/>
              </a:spcAft>
              <a:buFont typeface="Arial" panose="020B0604020202020204" pitchFamily="34" charset="0"/>
              <a:buChar char="•"/>
            </a:pPr>
            <a:r>
              <a:rPr lang="en-US" sz="2800" dirty="0"/>
              <a:t>6.89% increase for the Alabama Community College System </a:t>
            </a:r>
          </a:p>
          <a:p>
            <a:pPr marL="285750" lvl="0" indent="-285750">
              <a:spcAft>
                <a:spcPts val="1200"/>
              </a:spcAft>
              <a:buFont typeface="Arial" panose="020B0604020202020204" pitchFamily="34" charset="0"/>
              <a:buChar char="•"/>
            </a:pPr>
            <a:r>
              <a:rPr lang="en-US" sz="2800" dirty="0"/>
              <a:t>7.2% increase for the state universities</a:t>
            </a:r>
          </a:p>
          <a:p>
            <a:pPr marL="285750" lvl="0" indent="-285750">
              <a:spcAft>
                <a:spcPts val="1200"/>
              </a:spcAft>
              <a:buFont typeface="Arial" panose="020B0604020202020204" pitchFamily="34" charset="0"/>
              <a:buChar char="•"/>
            </a:pPr>
            <a:r>
              <a:rPr lang="en-US" sz="2800" dirty="0"/>
              <a:t>2% pay raise for teachers and state employees </a:t>
            </a:r>
          </a:p>
        </p:txBody>
      </p:sp>
      <p:sp>
        <p:nvSpPr>
          <p:cNvPr id="5" name="Slide Number Placeholder 16">
            <a:extLst>
              <a:ext uri="{FF2B5EF4-FFF2-40B4-BE49-F238E27FC236}">
                <a16:creationId xmlns:a16="http://schemas.microsoft.com/office/drawing/2014/main" id="{B217761B-409E-45EB-BE77-810F6A39F0C9}"/>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46</a:t>
            </a:fld>
            <a:endParaRPr lang="en-US" dirty="0">
              <a:solidFill>
                <a:schemeClr val="tx1"/>
              </a:solidFill>
            </a:endParaRPr>
          </a:p>
        </p:txBody>
      </p:sp>
    </p:spTree>
    <p:extLst>
      <p:ext uri="{BB962C8B-B14F-4D97-AF65-F5344CB8AC3E}">
        <p14:creationId xmlns:p14="http://schemas.microsoft.com/office/powerpoint/2010/main" val="38108828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D88A4220-1CA7-4D5B-99DD-3B1AF8800030}"/>
              </a:ext>
            </a:extLst>
          </p:cNvPr>
          <p:cNvGraphicFramePr>
            <a:graphicFrameLocks noGrp="1"/>
          </p:cNvGraphicFramePr>
          <p:nvPr>
            <p:extLst>
              <p:ext uri="{D42A27DB-BD31-4B8C-83A1-F6EECF244321}">
                <p14:modId xmlns:p14="http://schemas.microsoft.com/office/powerpoint/2010/main" val="2378457421"/>
              </p:ext>
            </p:extLst>
          </p:nvPr>
        </p:nvGraphicFramePr>
        <p:xfrm>
          <a:off x="1607527" y="1413311"/>
          <a:ext cx="8976947" cy="4114800"/>
        </p:xfrm>
        <a:graphic>
          <a:graphicData uri="http://schemas.openxmlformats.org/drawingml/2006/table">
            <a:tbl>
              <a:tblPr firstRow="1" bandRow="1">
                <a:tableStyleId>{2D5ABB26-0587-4C30-8999-92F81FD0307C}</a:tableStyleId>
              </a:tblPr>
              <a:tblGrid>
                <a:gridCol w="7209694">
                  <a:extLst>
                    <a:ext uri="{9D8B030D-6E8A-4147-A177-3AD203B41FA5}">
                      <a16:colId xmlns:a16="http://schemas.microsoft.com/office/drawing/2014/main" val="2085672088"/>
                    </a:ext>
                  </a:extLst>
                </a:gridCol>
                <a:gridCol w="1767253">
                  <a:extLst>
                    <a:ext uri="{9D8B030D-6E8A-4147-A177-3AD203B41FA5}">
                      <a16:colId xmlns:a16="http://schemas.microsoft.com/office/drawing/2014/main" val="2768229691"/>
                    </a:ext>
                  </a:extLst>
                </a:gridCol>
              </a:tblGrid>
              <a:tr h="733561">
                <a:tc>
                  <a:txBody>
                    <a:bodyPr/>
                    <a:lstStyle/>
                    <a:p>
                      <a:pPr algn="ctr">
                        <a:spcBef>
                          <a:spcPts val="1200"/>
                        </a:spcBef>
                      </a:pPr>
                      <a:r>
                        <a:rPr lang="en-US" sz="3200" b="1" dirty="0">
                          <a:solidFill>
                            <a:schemeClr val="accent1"/>
                          </a:solidFill>
                        </a:rPr>
                        <a:t>Act 2023-378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chemeClr val="accent1"/>
                          </a:solidFill>
                        </a:rPr>
                        <a:t>Total Awards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458808001"/>
                  </a:ext>
                </a:extLst>
              </a:tr>
              <a:tr h="548640">
                <a:tc>
                  <a:txBody>
                    <a:bodyPr/>
                    <a:lstStyle/>
                    <a:p>
                      <a:pPr algn="l"/>
                      <a:r>
                        <a:rPr lang="en-US" sz="2200" b="1" dirty="0">
                          <a:solidFill>
                            <a:schemeClr val="tx1"/>
                          </a:solidFill>
                        </a:rPr>
                        <a:t>Transfer to Tuskegee University for Deferred Maintenance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tabLst>
                          <a:tab pos="1485900" algn="r"/>
                        </a:tabLst>
                      </a:pPr>
                      <a:r>
                        <a:rPr lang="en-US" sz="2200" b="1" dirty="0">
                          <a:solidFill>
                            <a:schemeClr val="tx1"/>
                          </a:solidFill>
                        </a:rPr>
                        <a:t>$   7,000,000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30178140"/>
                  </a:ext>
                </a:extLst>
              </a:tr>
              <a:tr h="548640">
                <a:tc>
                  <a:txBody>
                    <a:bodyPr/>
                    <a:lstStyle/>
                    <a:p>
                      <a:pPr algn="l"/>
                      <a:r>
                        <a:rPr lang="en-US" sz="2200" b="1" dirty="0">
                          <a:solidFill>
                            <a:schemeClr val="tx1"/>
                          </a:solidFill>
                        </a:rPr>
                        <a:t>Forest Workforce Training Center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2200" b="1" dirty="0">
                          <a:solidFill>
                            <a:schemeClr val="tx1"/>
                          </a:solidFill>
                        </a:rPr>
                        <a:t>$   1,000,000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73475051"/>
                  </a:ext>
                </a:extLst>
              </a:tr>
              <a:tr h="548640">
                <a:tc>
                  <a:txBody>
                    <a:bodyPr/>
                    <a:lstStyle/>
                    <a:p>
                      <a:pPr algn="l"/>
                      <a:r>
                        <a:rPr lang="en-US" sz="2200" b="1" dirty="0">
                          <a:solidFill>
                            <a:schemeClr val="tx1"/>
                          </a:solidFill>
                        </a:rPr>
                        <a:t>Outcomes Based Funding for 4-year Universities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2200" b="1" dirty="0">
                          <a:solidFill>
                            <a:schemeClr val="tx1"/>
                          </a:solidFill>
                        </a:rPr>
                        <a:t>$ 15,000,000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10284212"/>
                  </a:ext>
                </a:extLst>
              </a:tr>
              <a:tr h="548640">
                <a:tc>
                  <a:txBody>
                    <a:bodyPr/>
                    <a:lstStyle/>
                    <a:p>
                      <a:pPr algn="l"/>
                      <a:r>
                        <a:rPr lang="en-US" sz="2200" b="1" dirty="0">
                          <a:solidFill>
                            <a:schemeClr val="tx1"/>
                          </a:solidFill>
                        </a:rPr>
                        <a:t>(Re)Engage Alabama – All in Alabama Campaign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2200" b="1" dirty="0">
                          <a:solidFill>
                            <a:schemeClr val="tx1"/>
                          </a:solidFill>
                        </a:rPr>
                        <a:t>$   4,500,000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10004504"/>
                  </a:ext>
                </a:extLst>
              </a:tr>
              <a:tr h="548640">
                <a:tc>
                  <a:txBody>
                    <a:bodyPr/>
                    <a:lstStyle/>
                    <a:p>
                      <a:pPr algn="l"/>
                      <a:r>
                        <a:rPr lang="en-US" sz="2200" b="1" dirty="0">
                          <a:solidFill>
                            <a:schemeClr val="tx1"/>
                          </a:solidFill>
                        </a:rPr>
                        <a:t>Birmingham Zoo – Alabama Veterinary Training Hospital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2200" b="1" dirty="0">
                          <a:solidFill>
                            <a:schemeClr val="tx1"/>
                          </a:solidFill>
                        </a:rPr>
                        <a:t>$   5,000,000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55163944"/>
                  </a:ext>
                </a:extLst>
              </a:tr>
              <a:tr h="548640">
                <a:tc>
                  <a:txBody>
                    <a:bodyPr/>
                    <a:lstStyle/>
                    <a:p>
                      <a:pPr algn="l"/>
                      <a:r>
                        <a:rPr lang="en-US" sz="2200" b="1" dirty="0">
                          <a:solidFill>
                            <a:schemeClr val="tx1"/>
                          </a:solidFill>
                        </a:rPr>
                        <a:t>*Alabama National Guard Educational Assistance Program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2200" b="1" dirty="0">
                          <a:solidFill>
                            <a:schemeClr val="tx1"/>
                          </a:solidFill>
                        </a:rPr>
                        <a:t>$   3,400,000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77068695"/>
                  </a:ext>
                </a:extLst>
              </a:tr>
            </a:tbl>
          </a:graphicData>
        </a:graphic>
      </p:graphicFrame>
      <p:sp>
        <p:nvSpPr>
          <p:cNvPr id="4" name="TextBox 3">
            <a:extLst>
              <a:ext uri="{FF2B5EF4-FFF2-40B4-BE49-F238E27FC236}">
                <a16:creationId xmlns:a16="http://schemas.microsoft.com/office/drawing/2014/main" id="{E1E99B63-4D4D-4A18-91BD-5183804BE9E4}"/>
              </a:ext>
            </a:extLst>
          </p:cNvPr>
          <p:cNvSpPr txBox="1"/>
          <p:nvPr/>
        </p:nvSpPr>
        <p:spPr>
          <a:xfrm>
            <a:off x="1" y="305424"/>
            <a:ext cx="12191999" cy="707886"/>
          </a:xfrm>
          <a:prstGeom prst="rect">
            <a:avLst/>
          </a:prstGeom>
          <a:noFill/>
        </p:spPr>
        <p:txBody>
          <a:bodyPr wrap="square" rtlCol="0">
            <a:spAutoFit/>
          </a:bodyPr>
          <a:lstStyle/>
          <a:p>
            <a:pPr algn="ctr"/>
            <a:r>
              <a:rPr lang="en-US" sz="4000" b="1" dirty="0">
                <a:solidFill>
                  <a:srgbClr val="0070C0"/>
                </a:solidFill>
              </a:rPr>
              <a:t>New Items in 2023 Supplemental Funding</a:t>
            </a:r>
          </a:p>
        </p:txBody>
      </p:sp>
      <p:sp>
        <p:nvSpPr>
          <p:cNvPr id="2" name="TextBox 1">
            <a:extLst>
              <a:ext uri="{FF2B5EF4-FFF2-40B4-BE49-F238E27FC236}">
                <a16:creationId xmlns:a16="http://schemas.microsoft.com/office/drawing/2014/main" id="{205691F7-5D2B-43EA-9A56-9B24065A476D}"/>
              </a:ext>
            </a:extLst>
          </p:cNvPr>
          <p:cNvSpPr txBox="1"/>
          <p:nvPr/>
        </p:nvSpPr>
        <p:spPr>
          <a:xfrm>
            <a:off x="1717061" y="5558780"/>
            <a:ext cx="6559795" cy="369332"/>
          </a:xfrm>
          <a:prstGeom prst="rect">
            <a:avLst/>
          </a:prstGeom>
          <a:noFill/>
        </p:spPr>
        <p:txBody>
          <a:bodyPr wrap="square" rtlCol="0">
            <a:spAutoFit/>
          </a:bodyPr>
          <a:lstStyle/>
          <a:p>
            <a:r>
              <a:rPr lang="en-US" i="1" dirty="0"/>
              <a:t>*Will fund 2023 summer semester students</a:t>
            </a:r>
          </a:p>
        </p:txBody>
      </p:sp>
      <p:sp>
        <p:nvSpPr>
          <p:cNvPr id="5" name="Slide Number Placeholder 16">
            <a:extLst>
              <a:ext uri="{FF2B5EF4-FFF2-40B4-BE49-F238E27FC236}">
                <a16:creationId xmlns:a16="http://schemas.microsoft.com/office/drawing/2014/main" id="{45FEBBC2-DA40-4FAB-A980-D0EE3BC189D8}"/>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47</a:t>
            </a:fld>
            <a:endParaRPr lang="en-US" dirty="0">
              <a:solidFill>
                <a:schemeClr val="tx1"/>
              </a:solidFill>
            </a:endParaRPr>
          </a:p>
        </p:txBody>
      </p:sp>
    </p:spTree>
    <p:extLst>
      <p:ext uri="{BB962C8B-B14F-4D97-AF65-F5344CB8AC3E}">
        <p14:creationId xmlns:p14="http://schemas.microsoft.com/office/powerpoint/2010/main" val="42356181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7CFD222-5D5C-4A5B-ABA3-7F1914F61721}"/>
              </a:ext>
            </a:extLst>
          </p:cNvPr>
          <p:cNvSpPr txBox="1"/>
          <p:nvPr/>
        </p:nvSpPr>
        <p:spPr>
          <a:xfrm>
            <a:off x="1" y="292742"/>
            <a:ext cx="12191999" cy="707886"/>
          </a:xfrm>
          <a:prstGeom prst="rect">
            <a:avLst/>
          </a:prstGeom>
          <a:noFill/>
        </p:spPr>
        <p:txBody>
          <a:bodyPr wrap="square" rtlCol="0">
            <a:spAutoFit/>
          </a:bodyPr>
          <a:lstStyle/>
          <a:p>
            <a:pPr algn="ctr"/>
            <a:r>
              <a:rPr lang="en-US" sz="4000" b="1" dirty="0">
                <a:solidFill>
                  <a:srgbClr val="0070C0"/>
                </a:solidFill>
              </a:rPr>
              <a:t>Deferred Maintenance</a:t>
            </a:r>
          </a:p>
        </p:txBody>
      </p:sp>
      <p:sp>
        <p:nvSpPr>
          <p:cNvPr id="4" name="TextBox 3">
            <a:extLst>
              <a:ext uri="{FF2B5EF4-FFF2-40B4-BE49-F238E27FC236}">
                <a16:creationId xmlns:a16="http://schemas.microsoft.com/office/drawing/2014/main" id="{516991C6-01F3-4C26-85FC-6190B72CA325}"/>
              </a:ext>
            </a:extLst>
          </p:cNvPr>
          <p:cNvSpPr txBox="1"/>
          <p:nvPr/>
        </p:nvSpPr>
        <p:spPr>
          <a:xfrm>
            <a:off x="-47527" y="1651052"/>
            <a:ext cx="7503403" cy="2582182"/>
          </a:xfrm>
          <a:prstGeom prst="rect">
            <a:avLst/>
          </a:prstGeom>
          <a:noFill/>
        </p:spPr>
        <p:txBody>
          <a:bodyPr wrap="square" rtlCol="0">
            <a:spAutoFit/>
          </a:bodyPr>
          <a:lstStyle/>
          <a:p>
            <a:pPr marL="914400" indent="-342900">
              <a:lnSpc>
                <a:spcPct val="107000"/>
              </a:lnSpc>
              <a:spcAft>
                <a:spcPts val="800"/>
              </a:spcAft>
              <a:buFont typeface="Arial" panose="020B0604020202020204" pitchFamily="34" charset="0"/>
              <a:buChar char="•"/>
            </a:pPr>
            <a:r>
              <a:rPr lang="en-US" sz="2800" dirty="0"/>
              <a:t>$5,000,000 in 2023 Supplemental Funding for HBCU Colleges and Universities</a:t>
            </a:r>
          </a:p>
          <a:p>
            <a:pPr marL="914400" indent="-342900">
              <a:lnSpc>
                <a:spcPct val="107000"/>
              </a:lnSpc>
              <a:spcAft>
                <a:spcPts val="800"/>
              </a:spcAft>
              <a:buFont typeface="Arial" panose="020B0604020202020204" pitchFamily="34" charset="0"/>
              <a:buChar char="•"/>
            </a:pPr>
            <a:r>
              <a:rPr lang="en-US" sz="2800" dirty="0"/>
              <a:t>$5,000,000 in 2024 Budget for HBCU Colleges and Universities</a:t>
            </a:r>
          </a:p>
          <a:p>
            <a:pPr marR="0">
              <a:lnSpc>
                <a:spcPct val="107000"/>
              </a:lnSpc>
              <a:spcBef>
                <a:spcPts val="0"/>
              </a:spcBef>
              <a:spcAft>
                <a:spcPts val="800"/>
              </a:spcAft>
            </a:pPr>
            <a:endParaRPr lang="en-US" sz="2800" dirty="0">
              <a:solidFill>
                <a:srgbClr val="0070C0"/>
              </a:solidFill>
            </a:endParaRPr>
          </a:p>
        </p:txBody>
      </p:sp>
      <p:sp>
        <p:nvSpPr>
          <p:cNvPr id="2" name="TextBox 1">
            <a:extLst>
              <a:ext uri="{FF2B5EF4-FFF2-40B4-BE49-F238E27FC236}">
                <a16:creationId xmlns:a16="http://schemas.microsoft.com/office/drawing/2014/main" id="{22D63DE8-6D58-4295-81DB-C32073BA542E}"/>
              </a:ext>
            </a:extLst>
          </p:cNvPr>
          <p:cNvSpPr txBox="1"/>
          <p:nvPr/>
        </p:nvSpPr>
        <p:spPr>
          <a:xfrm>
            <a:off x="7641403" y="1767473"/>
            <a:ext cx="3614794" cy="2800767"/>
          </a:xfrm>
          <a:prstGeom prst="rect">
            <a:avLst/>
          </a:prstGeom>
          <a:solidFill>
            <a:srgbClr val="0070C0"/>
          </a:solidFill>
        </p:spPr>
        <p:txBody>
          <a:bodyPr wrap="square" rtlCol="0">
            <a:spAutoFit/>
          </a:bodyPr>
          <a:lstStyle/>
          <a:p>
            <a:r>
              <a:rPr lang="en-US" sz="2800" i="1" dirty="0">
                <a:solidFill>
                  <a:schemeClr val="bg1"/>
                </a:solidFill>
              </a:rPr>
              <a:t>“This investment will be beneficial to enhance and modernize aging infrastructure on our campuses.”</a:t>
            </a:r>
            <a:br>
              <a:rPr lang="en-US" dirty="0">
                <a:solidFill>
                  <a:schemeClr val="bg1"/>
                </a:solidFill>
              </a:rPr>
            </a:br>
            <a:endParaRPr lang="en-US" dirty="0">
              <a:solidFill>
                <a:schemeClr val="bg1"/>
              </a:solidFill>
            </a:endParaRPr>
          </a:p>
          <a:p>
            <a:pPr algn="r"/>
            <a:r>
              <a:rPr lang="en-US" dirty="0">
                <a:solidFill>
                  <a:schemeClr val="bg1"/>
                </a:solidFill>
              </a:rPr>
              <a:t>Jim Purcell, ACHE Executive Director</a:t>
            </a:r>
          </a:p>
        </p:txBody>
      </p:sp>
      <p:pic>
        <p:nvPicPr>
          <p:cNvPr id="7" name="Picture 6">
            <a:extLst>
              <a:ext uri="{FF2B5EF4-FFF2-40B4-BE49-F238E27FC236}">
                <a16:creationId xmlns:a16="http://schemas.microsoft.com/office/drawing/2014/main" id="{49271B1E-EEA5-4527-AAA8-F315ADE2F2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7544" y="3874353"/>
            <a:ext cx="3432822" cy="2286000"/>
          </a:xfrm>
          <a:prstGeom prst="rect">
            <a:avLst/>
          </a:prstGeom>
          <a:effectLst>
            <a:outerShdw blurRad="50800" dist="38100" dir="2700000" algn="tl" rotWithShape="0">
              <a:prstClr val="black">
                <a:alpha val="40000"/>
              </a:prstClr>
            </a:outerShdw>
          </a:effectLst>
        </p:spPr>
      </p:pic>
      <p:sp>
        <p:nvSpPr>
          <p:cNvPr id="6" name="Slide Number Placeholder 16">
            <a:extLst>
              <a:ext uri="{FF2B5EF4-FFF2-40B4-BE49-F238E27FC236}">
                <a16:creationId xmlns:a16="http://schemas.microsoft.com/office/drawing/2014/main" id="{1A1787FA-3A6C-49A4-B496-C95FA3FD4A53}"/>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48</a:t>
            </a:fld>
            <a:endParaRPr lang="en-US" dirty="0">
              <a:solidFill>
                <a:schemeClr val="tx1"/>
              </a:solidFill>
            </a:endParaRPr>
          </a:p>
        </p:txBody>
      </p:sp>
    </p:spTree>
    <p:extLst>
      <p:ext uri="{BB962C8B-B14F-4D97-AF65-F5344CB8AC3E}">
        <p14:creationId xmlns:p14="http://schemas.microsoft.com/office/powerpoint/2010/main" val="25194204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7CFD222-5D5C-4A5B-ABA3-7F1914F61721}"/>
              </a:ext>
            </a:extLst>
          </p:cNvPr>
          <p:cNvSpPr txBox="1"/>
          <p:nvPr/>
        </p:nvSpPr>
        <p:spPr>
          <a:xfrm>
            <a:off x="1" y="310325"/>
            <a:ext cx="12191999" cy="707886"/>
          </a:xfrm>
          <a:prstGeom prst="rect">
            <a:avLst/>
          </a:prstGeom>
          <a:noFill/>
        </p:spPr>
        <p:txBody>
          <a:bodyPr wrap="square" rtlCol="0">
            <a:spAutoFit/>
          </a:bodyPr>
          <a:lstStyle/>
          <a:p>
            <a:pPr algn="ctr"/>
            <a:r>
              <a:rPr lang="en-US" sz="4000" b="1" dirty="0">
                <a:solidFill>
                  <a:srgbClr val="0070C0"/>
                </a:solidFill>
              </a:rPr>
              <a:t>Educational Opportunities Reserve Fund</a:t>
            </a:r>
          </a:p>
        </p:txBody>
      </p:sp>
      <p:sp>
        <p:nvSpPr>
          <p:cNvPr id="4" name="TextBox 3">
            <a:extLst>
              <a:ext uri="{FF2B5EF4-FFF2-40B4-BE49-F238E27FC236}">
                <a16:creationId xmlns:a16="http://schemas.microsoft.com/office/drawing/2014/main" id="{516991C6-01F3-4C26-85FC-6190B72CA325}"/>
              </a:ext>
            </a:extLst>
          </p:cNvPr>
          <p:cNvSpPr txBox="1"/>
          <p:nvPr/>
        </p:nvSpPr>
        <p:spPr>
          <a:xfrm>
            <a:off x="527538" y="1491744"/>
            <a:ext cx="6068471" cy="3672737"/>
          </a:xfrm>
          <a:prstGeom prst="rect">
            <a:avLst/>
          </a:prstGeom>
          <a:noFill/>
        </p:spPr>
        <p:txBody>
          <a:bodyPr wrap="square" rtlCol="0">
            <a:spAutoFit/>
          </a:bodyPr>
          <a:lstStyle/>
          <a:p>
            <a:pPr algn="ctr">
              <a:lnSpc>
                <a:spcPct val="107000"/>
              </a:lnSpc>
              <a:spcAft>
                <a:spcPts val="800"/>
              </a:spcAft>
            </a:pPr>
            <a:r>
              <a:rPr lang="en-US" sz="3200" b="1" dirty="0">
                <a:solidFill>
                  <a:srgbClr val="0070C0"/>
                </a:solidFill>
              </a:rPr>
              <a:t>Act 2023-390</a:t>
            </a:r>
          </a:p>
          <a:p>
            <a:pPr marL="228600" indent="-228600">
              <a:lnSpc>
                <a:spcPct val="107000"/>
              </a:lnSpc>
              <a:spcAft>
                <a:spcPts val="800"/>
              </a:spcAft>
              <a:buFont typeface="Arial" panose="020B0604020202020204" pitchFamily="34" charset="0"/>
              <a:buChar char="•"/>
            </a:pPr>
            <a:r>
              <a:rPr lang="en-US" sz="2800" dirty="0"/>
              <a:t>Alabama’s unprecedented revenue surpluses taps new savings account</a:t>
            </a:r>
          </a:p>
          <a:p>
            <a:pPr marL="228600" indent="-228600">
              <a:lnSpc>
                <a:spcPct val="107000"/>
              </a:lnSpc>
              <a:spcAft>
                <a:spcPts val="800"/>
              </a:spcAft>
              <a:buFont typeface="Arial" panose="020B0604020202020204" pitchFamily="34" charset="0"/>
              <a:buChar char="•"/>
            </a:pPr>
            <a:r>
              <a:rPr lang="en-US" sz="2800" dirty="0"/>
              <a:t>Education budget will be </a:t>
            </a:r>
            <a:r>
              <a:rPr lang="en-US" sz="2800"/>
              <a:t>capped at      a 5.75</a:t>
            </a:r>
            <a:r>
              <a:rPr lang="en-US" sz="2800" dirty="0"/>
              <a:t>% increase by 2027</a:t>
            </a:r>
          </a:p>
          <a:p>
            <a:pPr marL="228600" indent="-228600">
              <a:lnSpc>
                <a:spcPct val="107000"/>
              </a:lnSpc>
              <a:spcAft>
                <a:spcPts val="800"/>
              </a:spcAft>
              <a:buFont typeface="Arial" panose="020B0604020202020204" pitchFamily="34" charset="0"/>
              <a:buChar char="•"/>
            </a:pPr>
            <a:r>
              <a:rPr lang="en-US" sz="2800" dirty="0"/>
              <a:t>Ensures expansion and growth of established educational programs </a:t>
            </a:r>
          </a:p>
        </p:txBody>
      </p:sp>
      <p:sp>
        <p:nvSpPr>
          <p:cNvPr id="6" name="Slide Number Placeholder 16">
            <a:extLst>
              <a:ext uri="{FF2B5EF4-FFF2-40B4-BE49-F238E27FC236}">
                <a16:creationId xmlns:a16="http://schemas.microsoft.com/office/drawing/2014/main" id="{90B51964-26A7-466E-A07D-2ECDFEDEBC04}"/>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49</a:t>
            </a:fld>
            <a:endParaRPr lang="en-US" dirty="0">
              <a:solidFill>
                <a:schemeClr val="tx1"/>
              </a:solidFill>
            </a:endParaRPr>
          </a:p>
        </p:txBody>
      </p:sp>
      <p:sp>
        <p:nvSpPr>
          <p:cNvPr id="8" name="TextBox 7">
            <a:extLst>
              <a:ext uri="{FF2B5EF4-FFF2-40B4-BE49-F238E27FC236}">
                <a16:creationId xmlns:a16="http://schemas.microsoft.com/office/drawing/2014/main" id="{FA9CC329-18C7-4630-8916-DA9457FA8828}"/>
              </a:ext>
            </a:extLst>
          </p:cNvPr>
          <p:cNvSpPr txBox="1"/>
          <p:nvPr/>
        </p:nvSpPr>
        <p:spPr>
          <a:xfrm>
            <a:off x="6937130" y="1693519"/>
            <a:ext cx="4334608" cy="3662541"/>
          </a:xfrm>
          <a:prstGeom prst="rect">
            <a:avLst/>
          </a:prstGeom>
          <a:solidFill>
            <a:srgbClr val="0070C0"/>
          </a:solidFill>
        </p:spPr>
        <p:txBody>
          <a:bodyPr wrap="square" rtlCol="0">
            <a:spAutoFit/>
          </a:bodyPr>
          <a:lstStyle/>
          <a:p>
            <a:r>
              <a:rPr lang="en-US" sz="2800" i="1" dirty="0">
                <a:solidFill>
                  <a:schemeClr val="bg1"/>
                </a:solidFill>
                <a:effectLst/>
                <a:latin typeface="Calibri" panose="020F0502020204030204" pitchFamily="34" charset="0"/>
                <a:ea typeface="Calibri" panose="020F0502020204030204" pitchFamily="34" charset="0"/>
              </a:rPr>
              <a:t>“Support for the Literacy and Numeracy Acts, which should improve foundational reading and math skills, will eventually cost about $100 million each to keep up and running.”</a:t>
            </a:r>
            <a:endParaRPr lang="en-US" sz="2800" dirty="0">
              <a:solidFill>
                <a:schemeClr val="bg1"/>
              </a:solidFill>
              <a:effectLst/>
              <a:latin typeface="Calibri" panose="020F0502020204030204" pitchFamily="34" charset="0"/>
              <a:ea typeface="Calibri" panose="020F0502020204030204" pitchFamily="34" charset="0"/>
            </a:endParaRPr>
          </a:p>
          <a:p>
            <a:pPr algn="r"/>
            <a:br>
              <a:rPr lang="en-US" dirty="0">
                <a:solidFill>
                  <a:schemeClr val="bg1"/>
                </a:solidFill>
              </a:rPr>
            </a:br>
            <a:r>
              <a:rPr lang="en-US" sz="1800" dirty="0">
                <a:effectLst/>
                <a:latin typeface="Calibri" panose="020F0502020204030204" pitchFamily="34" charset="0"/>
                <a:ea typeface="Calibri" panose="020F0502020204030204" pitchFamily="34" charset="0"/>
              </a:rPr>
              <a:t> </a:t>
            </a:r>
            <a:r>
              <a:rPr lang="en-US" sz="1800" dirty="0">
                <a:solidFill>
                  <a:schemeClr val="bg1"/>
                </a:solidFill>
                <a:effectLst/>
                <a:latin typeface="Calibri" panose="020F0502020204030204" pitchFamily="34" charset="0"/>
                <a:ea typeface="Calibri" panose="020F0502020204030204" pitchFamily="34" charset="0"/>
              </a:rPr>
              <a:t>Sen. Arthur Orr </a:t>
            </a:r>
            <a:endParaRPr lang="en-US" dirty="0">
              <a:solidFill>
                <a:schemeClr val="bg1"/>
              </a:solidFill>
            </a:endParaRPr>
          </a:p>
        </p:txBody>
      </p:sp>
    </p:spTree>
    <p:extLst>
      <p:ext uri="{BB962C8B-B14F-4D97-AF65-F5344CB8AC3E}">
        <p14:creationId xmlns:p14="http://schemas.microsoft.com/office/powerpoint/2010/main" val="39167860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9D2BE11-CDDD-4AD7-B483-1FAAE18536F7}"/>
              </a:ext>
            </a:extLst>
          </p:cNvPr>
          <p:cNvSpPr txBox="1"/>
          <p:nvPr/>
        </p:nvSpPr>
        <p:spPr>
          <a:xfrm>
            <a:off x="369277" y="1736477"/>
            <a:ext cx="3918437" cy="707886"/>
          </a:xfrm>
          <a:prstGeom prst="rect">
            <a:avLst/>
          </a:prstGeom>
          <a:noFill/>
        </p:spPr>
        <p:txBody>
          <a:bodyPr wrap="square" rtlCol="0" anchor="ctr">
            <a:spAutoFit/>
          </a:bodyPr>
          <a:lstStyle/>
          <a:p>
            <a:pPr algn="r"/>
            <a:r>
              <a:rPr lang="en-US" sz="2000" dirty="0"/>
              <a:t>Alabama Student Grant Program</a:t>
            </a:r>
            <a:br>
              <a:rPr lang="en-US" sz="2000" dirty="0"/>
            </a:br>
            <a:r>
              <a:rPr lang="en-US" sz="2000" dirty="0"/>
              <a:t>101.3% increase</a:t>
            </a:r>
          </a:p>
        </p:txBody>
      </p:sp>
      <p:sp>
        <p:nvSpPr>
          <p:cNvPr id="6" name="TextBox 5">
            <a:extLst>
              <a:ext uri="{FF2B5EF4-FFF2-40B4-BE49-F238E27FC236}">
                <a16:creationId xmlns:a16="http://schemas.microsoft.com/office/drawing/2014/main" id="{C954BFDF-45CB-4692-9DD2-097CA27BE0F3}"/>
              </a:ext>
            </a:extLst>
          </p:cNvPr>
          <p:cNvSpPr txBox="1"/>
          <p:nvPr/>
        </p:nvSpPr>
        <p:spPr>
          <a:xfrm>
            <a:off x="187780" y="2536351"/>
            <a:ext cx="4099934" cy="707886"/>
          </a:xfrm>
          <a:prstGeom prst="rect">
            <a:avLst/>
          </a:prstGeom>
          <a:noFill/>
        </p:spPr>
        <p:txBody>
          <a:bodyPr wrap="square" rtlCol="0" anchor="ctr">
            <a:spAutoFit/>
          </a:bodyPr>
          <a:lstStyle/>
          <a:p>
            <a:pPr algn="r"/>
            <a:r>
              <a:rPr lang="en-US" sz="2000" dirty="0"/>
              <a:t>Alabama Student Assistance Program</a:t>
            </a:r>
            <a:br>
              <a:rPr lang="en-US" sz="2000" dirty="0"/>
            </a:br>
            <a:r>
              <a:rPr lang="en-US" sz="2000" dirty="0"/>
              <a:t>210.6% increase</a:t>
            </a:r>
          </a:p>
        </p:txBody>
      </p:sp>
      <p:sp>
        <p:nvSpPr>
          <p:cNvPr id="3" name="TextBox 2">
            <a:extLst>
              <a:ext uri="{FF2B5EF4-FFF2-40B4-BE49-F238E27FC236}">
                <a16:creationId xmlns:a16="http://schemas.microsoft.com/office/drawing/2014/main" id="{46C53E50-2981-4D79-BAF1-D823E74E26BE}"/>
              </a:ext>
            </a:extLst>
          </p:cNvPr>
          <p:cNvSpPr txBox="1"/>
          <p:nvPr/>
        </p:nvSpPr>
        <p:spPr>
          <a:xfrm>
            <a:off x="4287714" y="2099267"/>
            <a:ext cx="5161085" cy="369332"/>
          </a:xfrm>
          <a:prstGeom prst="rect">
            <a:avLst/>
          </a:prstGeom>
          <a:solidFill>
            <a:schemeClr val="accent2"/>
          </a:solidFill>
        </p:spPr>
        <p:txBody>
          <a:bodyPr wrap="square" rtlCol="0">
            <a:spAutoFit/>
          </a:bodyPr>
          <a:lstStyle/>
          <a:p>
            <a:endParaRPr lang="en-US" dirty="0"/>
          </a:p>
        </p:txBody>
      </p:sp>
      <p:sp>
        <p:nvSpPr>
          <p:cNvPr id="8" name="TextBox 7">
            <a:extLst>
              <a:ext uri="{FF2B5EF4-FFF2-40B4-BE49-F238E27FC236}">
                <a16:creationId xmlns:a16="http://schemas.microsoft.com/office/drawing/2014/main" id="{3DD6869E-CD5B-4E06-924B-6E4FB2696A22}"/>
              </a:ext>
            </a:extLst>
          </p:cNvPr>
          <p:cNvSpPr txBox="1"/>
          <p:nvPr/>
        </p:nvSpPr>
        <p:spPr>
          <a:xfrm>
            <a:off x="4287713" y="1737246"/>
            <a:ext cx="2728549" cy="369332"/>
          </a:xfrm>
          <a:prstGeom prst="rect">
            <a:avLst/>
          </a:prstGeom>
          <a:solidFill>
            <a:schemeClr val="accent1"/>
          </a:solidFill>
        </p:spPr>
        <p:txBody>
          <a:bodyPr wrap="square" rtlCol="0">
            <a:spAutoFit/>
          </a:bodyPr>
          <a:lstStyle/>
          <a:p>
            <a:endParaRPr lang="en-US" dirty="0"/>
          </a:p>
        </p:txBody>
      </p:sp>
      <p:sp>
        <p:nvSpPr>
          <p:cNvPr id="4" name="TextBox 3">
            <a:extLst>
              <a:ext uri="{FF2B5EF4-FFF2-40B4-BE49-F238E27FC236}">
                <a16:creationId xmlns:a16="http://schemas.microsoft.com/office/drawing/2014/main" id="{C288B590-8982-48CE-96FF-60F7A90B424C}"/>
              </a:ext>
            </a:extLst>
          </p:cNvPr>
          <p:cNvSpPr txBox="1"/>
          <p:nvPr/>
        </p:nvSpPr>
        <p:spPr>
          <a:xfrm>
            <a:off x="9461992" y="2090419"/>
            <a:ext cx="1950427" cy="400110"/>
          </a:xfrm>
          <a:prstGeom prst="rect">
            <a:avLst/>
          </a:prstGeom>
          <a:noFill/>
        </p:spPr>
        <p:txBody>
          <a:bodyPr wrap="square" rtlCol="0">
            <a:spAutoFit/>
          </a:bodyPr>
          <a:lstStyle/>
          <a:p>
            <a:r>
              <a:rPr lang="en-US" sz="2000" dirty="0"/>
              <a:t>$9,000,000</a:t>
            </a:r>
          </a:p>
        </p:txBody>
      </p:sp>
      <p:sp>
        <p:nvSpPr>
          <p:cNvPr id="10" name="TextBox 9">
            <a:extLst>
              <a:ext uri="{FF2B5EF4-FFF2-40B4-BE49-F238E27FC236}">
                <a16:creationId xmlns:a16="http://schemas.microsoft.com/office/drawing/2014/main" id="{90541CC9-B121-43D5-84BA-6389DBF95D30}"/>
              </a:ext>
            </a:extLst>
          </p:cNvPr>
          <p:cNvSpPr txBox="1"/>
          <p:nvPr/>
        </p:nvSpPr>
        <p:spPr>
          <a:xfrm>
            <a:off x="7016262" y="1699329"/>
            <a:ext cx="1950427" cy="400110"/>
          </a:xfrm>
          <a:prstGeom prst="rect">
            <a:avLst/>
          </a:prstGeom>
          <a:noFill/>
        </p:spPr>
        <p:txBody>
          <a:bodyPr wrap="square" rtlCol="0">
            <a:spAutoFit/>
          </a:bodyPr>
          <a:lstStyle/>
          <a:p>
            <a:r>
              <a:rPr lang="en-US" sz="2000" dirty="0"/>
              <a:t>$4,470,970</a:t>
            </a:r>
          </a:p>
        </p:txBody>
      </p:sp>
      <p:sp>
        <p:nvSpPr>
          <p:cNvPr id="11" name="TextBox 10">
            <a:extLst>
              <a:ext uri="{FF2B5EF4-FFF2-40B4-BE49-F238E27FC236}">
                <a16:creationId xmlns:a16="http://schemas.microsoft.com/office/drawing/2014/main" id="{C144BF87-14D5-4A0B-884E-20F18D895433}"/>
              </a:ext>
            </a:extLst>
          </p:cNvPr>
          <p:cNvSpPr txBox="1"/>
          <p:nvPr/>
        </p:nvSpPr>
        <p:spPr>
          <a:xfrm>
            <a:off x="4287713" y="2612932"/>
            <a:ext cx="1808287" cy="369332"/>
          </a:xfrm>
          <a:prstGeom prst="rect">
            <a:avLst/>
          </a:prstGeom>
          <a:solidFill>
            <a:schemeClr val="accent1"/>
          </a:solidFill>
        </p:spPr>
        <p:txBody>
          <a:bodyPr wrap="square" rtlCol="0">
            <a:spAutoFit/>
          </a:bodyPr>
          <a:lstStyle/>
          <a:p>
            <a:endParaRPr lang="en-US" dirty="0"/>
          </a:p>
        </p:txBody>
      </p:sp>
      <p:sp>
        <p:nvSpPr>
          <p:cNvPr id="12" name="TextBox 11">
            <a:extLst>
              <a:ext uri="{FF2B5EF4-FFF2-40B4-BE49-F238E27FC236}">
                <a16:creationId xmlns:a16="http://schemas.microsoft.com/office/drawing/2014/main" id="{86857C6D-E987-4FCE-ADF4-DA5C251C3824}"/>
              </a:ext>
            </a:extLst>
          </p:cNvPr>
          <p:cNvSpPr txBox="1"/>
          <p:nvPr/>
        </p:nvSpPr>
        <p:spPr>
          <a:xfrm>
            <a:off x="4287713" y="2982264"/>
            <a:ext cx="5161085" cy="369332"/>
          </a:xfrm>
          <a:prstGeom prst="rect">
            <a:avLst/>
          </a:prstGeom>
          <a:solidFill>
            <a:schemeClr val="accent2"/>
          </a:solidFill>
        </p:spPr>
        <p:txBody>
          <a:bodyPr wrap="square" rtlCol="0">
            <a:spAutoFit/>
          </a:bodyPr>
          <a:lstStyle/>
          <a:p>
            <a:endParaRPr lang="en-US" dirty="0"/>
          </a:p>
        </p:txBody>
      </p:sp>
      <p:sp>
        <p:nvSpPr>
          <p:cNvPr id="13" name="TextBox 12">
            <a:extLst>
              <a:ext uri="{FF2B5EF4-FFF2-40B4-BE49-F238E27FC236}">
                <a16:creationId xmlns:a16="http://schemas.microsoft.com/office/drawing/2014/main" id="{FF4693D7-BB8A-4F08-A927-B348F3B4F834}"/>
              </a:ext>
            </a:extLst>
          </p:cNvPr>
          <p:cNvSpPr txBox="1"/>
          <p:nvPr/>
        </p:nvSpPr>
        <p:spPr>
          <a:xfrm>
            <a:off x="6104064" y="2612932"/>
            <a:ext cx="1950427" cy="400110"/>
          </a:xfrm>
          <a:prstGeom prst="rect">
            <a:avLst/>
          </a:prstGeom>
          <a:noFill/>
        </p:spPr>
        <p:txBody>
          <a:bodyPr wrap="square" rtlCol="0">
            <a:spAutoFit/>
          </a:bodyPr>
          <a:lstStyle/>
          <a:p>
            <a:r>
              <a:rPr lang="en-US" sz="2000" dirty="0"/>
              <a:t>$2,897,551</a:t>
            </a:r>
          </a:p>
        </p:txBody>
      </p:sp>
      <p:sp>
        <p:nvSpPr>
          <p:cNvPr id="14" name="TextBox 13">
            <a:extLst>
              <a:ext uri="{FF2B5EF4-FFF2-40B4-BE49-F238E27FC236}">
                <a16:creationId xmlns:a16="http://schemas.microsoft.com/office/drawing/2014/main" id="{4921E08A-5C32-4A40-B1DF-4E0D07AB0462}"/>
              </a:ext>
            </a:extLst>
          </p:cNvPr>
          <p:cNvSpPr txBox="1"/>
          <p:nvPr/>
        </p:nvSpPr>
        <p:spPr>
          <a:xfrm>
            <a:off x="9461991" y="2982264"/>
            <a:ext cx="1950427" cy="400110"/>
          </a:xfrm>
          <a:prstGeom prst="rect">
            <a:avLst/>
          </a:prstGeom>
          <a:noFill/>
        </p:spPr>
        <p:txBody>
          <a:bodyPr wrap="square" rtlCol="0">
            <a:spAutoFit/>
          </a:bodyPr>
          <a:lstStyle/>
          <a:p>
            <a:r>
              <a:rPr lang="en-US" sz="2000" dirty="0"/>
              <a:t>$9,000,000</a:t>
            </a:r>
          </a:p>
        </p:txBody>
      </p:sp>
      <p:sp>
        <p:nvSpPr>
          <p:cNvPr id="15" name="TextBox 14">
            <a:extLst>
              <a:ext uri="{FF2B5EF4-FFF2-40B4-BE49-F238E27FC236}">
                <a16:creationId xmlns:a16="http://schemas.microsoft.com/office/drawing/2014/main" id="{5B1C4686-5E12-4BB9-8961-D17E63512C0C}"/>
              </a:ext>
            </a:extLst>
          </p:cNvPr>
          <p:cNvSpPr txBox="1"/>
          <p:nvPr/>
        </p:nvSpPr>
        <p:spPr>
          <a:xfrm>
            <a:off x="187780" y="3516288"/>
            <a:ext cx="4099934" cy="707886"/>
          </a:xfrm>
          <a:prstGeom prst="rect">
            <a:avLst/>
          </a:prstGeom>
          <a:noFill/>
        </p:spPr>
        <p:txBody>
          <a:bodyPr wrap="square" rtlCol="0" anchor="ctr">
            <a:spAutoFit/>
          </a:bodyPr>
          <a:lstStyle/>
          <a:p>
            <a:pPr algn="r"/>
            <a:r>
              <a:rPr lang="en-US" sz="2000" dirty="0"/>
              <a:t>Alabama National Guard Program</a:t>
            </a:r>
            <a:br>
              <a:rPr lang="en-US" sz="2000" dirty="0"/>
            </a:br>
            <a:r>
              <a:rPr lang="en-US" sz="2000" dirty="0"/>
              <a:t>776.4% increase</a:t>
            </a:r>
          </a:p>
        </p:txBody>
      </p:sp>
      <p:sp>
        <p:nvSpPr>
          <p:cNvPr id="16" name="TextBox 15">
            <a:extLst>
              <a:ext uri="{FF2B5EF4-FFF2-40B4-BE49-F238E27FC236}">
                <a16:creationId xmlns:a16="http://schemas.microsoft.com/office/drawing/2014/main" id="{E2AFC34F-8ECB-4AC2-A1FA-C79F08EC8F18}"/>
              </a:ext>
            </a:extLst>
          </p:cNvPr>
          <p:cNvSpPr txBox="1"/>
          <p:nvPr/>
        </p:nvSpPr>
        <p:spPr>
          <a:xfrm>
            <a:off x="4287713" y="3506405"/>
            <a:ext cx="521679" cy="369332"/>
          </a:xfrm>
          <a:prstGeom prst="rect">
            <a:avLst/>
          </a:prstGeom>
          <a:solidFill>
            <a:schemeClr val="accent1"/>
          </a:solidFill>
        </p:spPr>
        <p:txBody>
          <a:bodyPr wrap="square" rtlCol="0">
            <a:spAutoFit/>
          </a:bodyPr>
          <a:lstStyle/>
          <a:p>
            <a:endParaRPr lang="en-US" dirty="0"/>
          </a:p>
        </p:txBody>
      </p:sp>
      <p:sp>
        <p:nvSpPr>
          <p:cNvPr id="17" name="TextBox 16">
            <a:extLst>
              <a:ext uri="{FF2B5EF4-FFF2-40B4-BE49-F238E27FC236}">
                <a16:creationId xmlns:a16="http://schemas.microsoft.com/office/drawing/2014/main" id="{755213CF-7E69-4D43-9C05-A762B595F234}"/>
              </a:ext>
            </a:extLst>
          </p:cNvPr>
          <p:cNvSpPr txBox="1"/>
          <p:nvPr/>
        </p:nvSpPr>
        <p:spPr>
          <a:xfrm>
            <a:off x="4287713" y="3875737"/>
            <a:ext cx="3094897" cy="369332"/>
          </a:xfrm>
          <a:prstGeom prst="rect">
            <a:avLst/>
          </a:prstGeom>
          <a:solidFill>
            <a:schemeClr val="accent2"/>
          </a:solidFill>
        </p:spPr>
        <p:txBody>
          <a:bodyPr wrap="square" rtlCol="0">
            <a:spAutoFit/>
          </a:bodyPr>
          <a:lstStyle/>
          <a:p>
            <a:endParaRPr lang="en-US" dirty="0"/>
          </a:p>
        </p:txBody>
      </p:sp>
      <p:sp>
        <p:nvSpPr>
          <p:cNvPr id="18" name="TextBox 17">
            <a:extLst>
              <a:ext uri="{FF2B5EF4-FFF2-40B4-BE49-F238E27FC236}">
                <a16:creationId xmlns:a16="http://schemas.microsoft.com/office/drawing/2014/main" id="{8F1C6000-C4EC-4AF7-974D-F701AF463A18}"/>
              </a:ext>
            </a:extLst>
          </p:cNvPr>
          <p:cNvSpPr txBox="1"/>
          <p:nvPr/>
        </p:nvSpPr>
        <p:spPr>
          <a:xfrm>
            <a:off x="4821113" y="3513753"/>
            <a:ext cx="1950427" cy="400110"/>
          </a:xfrm>
          <a:prstGeom prst="rect">
            <a:avLst/>
          </a:prstGeom>
          <a:noFill/>
        </p:spPr>
        <p:txBody>
          <a:bodyPr wrap="square" rtlCol="0">
            <a:spAutoFit/>
          </a:bodyPr>
          <a:lstStyle/>
          <a:p>
            <a:r>
              <a:rPr lang="en-US" sz="2000" dirty="0"/>
              <a:t>$624,498</a:t>
            </a:r>
          </a:p>
        </p:txBody>
      </p:sp>
      <p:sp>
        <p:nvSpPr>
          <p:cNvPr id="19" name="TextBox 18">
            <a:extLst>
              <a:ext uri="{FF2B5EF4-FFF2-40B4-BE49-F238E27FC236}">
                <a16:creationId xmlns:a16="http://schemas.microsoft.com/office/drawing/2014/main" id="{0D58427A-F583-44C0-8275-B0B389413587}"/>
              </a:ext>
            </a:extLst>
          </p:cNvPr>
          <p:cNvSpPr txBox="1"/>
          <p:nvPr/>
        </p:nvSpPr>
        <p:spPr>
          <a:xfrm>
            <a:off x="7382610" y="3863775"/>
            <a:ext cx="1950427" cy="400110"/>
          </a:xfrm>
          <a:prstGeom prst="rect">
            <a:avLst/>
          </a:prstGeom>
          <a:noFill/>
        </p:spPr>
        <p:txBody>
          <a:bodyPr wrap="square" rtlCol="0">
            <a:spAutoFit/>
          </a:bodyPr>
          <a:lstStyle/>
          <a:p>
            <a:r>
              <a:rPr lang="en-US" sz="2000" dirty="0"/>
              <a:t>$5,472,952</a:t>
            </a:r>
          </a:p>
        </p:txBody>
      </p:sp>
      <p:sp>
        <p:nvSpPr>
          <p:cNvPr id="5" name="TextBox 4">
            <a:extLst>
              <a:ext uri="{FF2B5EF4-FFF2-40B4-BE49-F238E27FC236}">
                <a16:creationId xmlns:a16="http://schemas.microsoft.com/office/drawing/2014/main" id="{1C9A550D-115A-49C5-B5B1-95F739BAD00D}"/>
              </a:ext>
            </a:extLst>
          </p:cNvPr>
          <p:cNvSpPr txBox="1"/>
          <p:nvPr/>
        </p:nvSpPr>
        <p:spPr>
          <a:xfrm>
            <a:off x="5142765" y="4468726"/>
            <a:ext cx="2203941" cy="369332"/>
          </a:xfrm>
          <a:prstGeom prst="rect">
            <a:avLst/>
          </a:prstGeom>
          <a:noFill/>
        </p:spPr>
        <p:txBody>
          <a:bodyPr wrap="square" rtlCol="0">
            <a:spAutoFit/>
          </a:bodyPr>
          <a:lstStyle/>
          <a:p>
            <a:r>
              <a:rPr lang="en-US" dirty="0"/>
              <a:t>     2017          2024</a:t>
            </a:r>
          </a:p>
        </p:txBody>
      </p:sp>
      <p:sp>
        <p:nvSpPr>
          <p:cNvPr id="20" name="Rectangle 19">
            <a:extLst>
              <a:ext uri="{FF2B5EF4-FFF2-40B4-BE49-F238E27FC236}">
                <a16:creationId xmlns:a16="http://schemas.microsoft.com/office/drawing/2014/main" id="{02DC1E86-2183-4B47-A54E-A326EA6255A7}"/>
              </a:ext>
            </a:extLst>
          </p:cNvPr>
          <p:cNvSpPr/>
          <p:nvPr/>
        </p:nvSpPr>
        <p:spPr>
          <a:xfrm>
            <a:off x="5270255" y="4574261"/>
            <a:ext cx="105508" cy="1582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E740F86-6336-41EC-B417-7DD23AB16210}"/>
              </a:ext>
            </a:extLst>
          </p:cNvPr>
          <p:cNvSpPr/>
          <p:nvPr/>
        </p:nvSpPr>
        <p:spPr>
          <a:xfrm>
            <a:off x="6244736" y="4574261"/>
            <a:ext cx="105508" cy="158262"/>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18BE2CA5-7D5C-4E7B-B2B4-226A8723AEA5}"/>
              </a:ext>
            </a:extLst>
          </p:cNvPr>
          <p:cNvSpPr txBox="1"/>
          <p:nvPr/>
        </p:nvSpPr>
        <p:spPr>
          <a:xfrm>
            <a:off x="1822939" y="5158671"/>
            <a:ext cx="8546122" cy="954107"/>
          </a:xfrm>
          <a:prstGeom prst="rect">
            <a:avLst/>
          </a:prstGeom>
          <a:noFill/>
        </p:spPr>
        <p:txBody>
          <a:bodyPr wrap="square" rtlCol="0">
            <a:spAutoFit/>
          </a:bodyPr>
          <a:lstStyle/>
          <a:p>
            <a:pPr algn="ctr"/>
            <a:r>
              <a:rPr lang="en-US" sz="2800" dirty="0">
                <a:solidFill>
                  <a:srgbClr val="0070C0"/>
                </a:solidFill>
              </a:rPr>
              <a:t>Total financial aid has increased by </a:t>
            </a:r>
            <a:r>
              <a:rPr lang="en-US" sz="2800" b="1" dirty="0">
                <a:solidFill>
                  <a:srgbClr val="0070C0"/>
                </a:solidFill>
              </a:rPr>
              <a:t>193.7%</a:t>
            </a:r>
            <a:r>
              <a:rPr lang="en-US" sz="2800" dirty="0">
                <a:solidFill>
                  <a:srgbClr val="0070C0"/>
                </a:solidFill>
              </a:rPr>
              <a:t>, going from </a:t>
            </a:r>
            <a:r>
              <a:rPr lang="en-US" sz="2800" b="1" dirty="0">
                <a:solidFill>
                  <a:srgbClr val="0070C0"/>
                </a:solidFill>
              </a:rPr>
              <a:t>$7.99 million </a:t>
            </a:r>
            <a:r>
              <a:rPr lang="en-US" sz="2800" dirty="0">
                <a:solidFill>
                  <a:srgbClr val="0070C0"/>
                </a:solidFill>
              </a:rPr>
              <a:t>to </a:t>
            </a:r>
            <a:r>
              <a:rPr lang="en-US" sz="2800" b="1" dirty="0">
                <a:solidFill>
                  <a:srgbClr val="0070C0"/>
                </a:solidFill>
              </a:rPr>
              <a:t>$23.47 million </a:t>
            </a:r>
            <a:r>
              <a:rPr lang="en-US" sz="2800" dirty="0">
                <a:solidFill>
                  <a:srgbClr val="0070C0"/>
                </a:solidFill>
              </a:rPr>
              <a:t>from </a:t>
            </a:r>
            <a:r>
              <a:rPr lang="en-US" sz="2800" b="1" dirty="0">
                <a:solidFill>
                  <a:srgbClr val="0070C0"/>
                </a:solidFill>
              </a:rPr>
              <a:t>2017 to 2024</a:t>
            </a:r>
            <a:r>
              <a:rPr lang="en-US" sz="2800" dirty="0">
                <a:solidFill>
                  <a:srgbClr val="0070C0"/>
                </a:solidFill>
              </a:rPr>
              <a:t>.</a:t>
            </a:r>
          </a:p>
        </p:txBody>
      </p:sp>
      <p:sp>
        <p:nvSpPr>
          <p:cNvPr id="23" name="TextBox 22">
            <a:extLst>
              <a:ext uri="{FF2B5EF4-FFF2-40B4-BE49-F238E27FC236}">
                <a16:creationId xmlns:a16="http://schemas.microsoft.com/office/drawing/2014/main" id="{EA1BF071-8D0B-42A3-81AF-C03B38C775CE}"/>
              </a:ext>
            </a:extLst>
          </p:cNvPr>
          <p:cNvSpPr txBox="1"/>
          <p:nvPr/>
        </p:nvSpPr>
        <p:spPr>
          <a:xfrm>
            <a:off x="2547938" y="283839"/>
            <a:ext cx="7096125" cy="1015663"/>
          </a:xfrm>
          <a:prstGeom prst="rect">
            <a:avLst/>
          </a:prstGeom>
          <a:noFill/>
        </p:spPr>
        <p:txBody>
          <a:bodyPr wrap="square">
            <a:spAutoFit/>
          </a:bodyPr>
          <a:lstStyle/>
          <a:p>
            <a:pPr algn="ctr"/>
            <a:r>
              <a:rPr lang="en-US" sz="4000" b="1" dirty="0">
                <a:solidFill>
                  <a:srgbClr val="0070C0"/>
                </a:solidFill>
              </a:rPr>
              <a:t>College Affordability</a:t>
            </a:r>
          </a:p>
          <a:p>
            <a:pPr algn="ctr"/>
            <a:r>
              <a:rPr lang="en-US" sz="2000" b="1" i="1" dirty="0">
                <a:solidFill>
                  <a:srgbClr val="ED7D31"/>
                </a:solidFill>
              </a:rPr>
              <a:t>Working to Increase State Financial Aid </a:t>
            </a:r>
          </a:p>
        </p:txBody>
      </p:sp>
    </p:spTree>
    <p:extLst>
      <p:ext uri="{BB962C8B-B14F-4D97-AF65-F5344CB8AC3E}">
        <p14:creationId xmlns:p14="http://schemas.microsoft.com/office/powerpoint/2010/main" val="3782369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28340-556F-4617-BB20-62B4E7C6E22F}"/>
              </a:ext>
            </a:extLst>
          </p:cNvPr>
          <p:cNvSpPr>
            <a:spLocks noGrp="1"/>
          </p:cNvSpPr>
          <p:nvPr>
            <p:ph type="title"/>
          </p:nvPr>
        </p:nvSpPr>
        <p:spPr>
          <a:xfrm>
            <a:off x="838200" y="0"/>
            <a:ext cx="10515600" cy="1325563"/>
          </a:xfrm>
        </p:spPr>
        <p:txBody>
          <a:bodyPr>
            <a:normAutofit/>
          </a:bodyPr>
          <a:lstStyle/>
          <a:p>
            <a:pPr algn="ctr"/>
            <a:r>
              <a:rPr lang="en-US" sz="4000" b="1" dirty="0">
                <a:solidFill>
                  <a:srgbClr val="0070C0"/>
                </a:solidFill>
                <a:latin typeface="+mn-lt"/>
                <a:ea typeface="+mn-ea"/>
                <a:cs typeface="+mn-cs"/>
              </a:rPr>
              <a:t>Students’ Right to Know Act of 2023 </a:t>
            </a:r>
          </a:p>
        </p:txBody>
      </p:sp>
      <p:sp>
        <p:nvSpPr>
          <p:cNvPr id="3" name="Content Placeholder 2">
            <a:extLst>
              <a:ext uri="{FF2B5EF4-FFF2-40B4-BE49-F238E27FC236}">
                <a16:creationId xmlns:a16="http://schemas.microsoft.com/office/drawing/2014/main" id="{BCD40FDA-CFD9-420B-8EAF-DB20EB2B204F}"/>
              </a:ext>
            </a:extLst>
          </p:cNvPr>
          <p:cNvSpPr>
            <a:spLocks noGrp="1"/>
          </p:cNvSpPr>
          <p:nvPr>
            <p:ph idx="1"/>
          </p:nvPr>
        </p:nvSpPr>
        <p:spPr>
          <a:xfrm>
            <a:off x="539405" y="1111177"/>
            <a:ext cx="11374171" cy="3870325"/>
          </a:xfrm>
        </p:spPr>
        <p:txBody>
          <a:bodyPr>
            <a:noAutofit/>
          </a:bodyPr>
          <a:lstStyle/>
          <a:p>
            <a:pPr marL="285750" indent="-285750">
              <a:lnSpc>
                <a:spcPct val="100000"/>
              </a:lnSpc>
              <a:spcAft>
                <a:spcPts val="1200"/>
              </a:spcAft>
            </a:pPr>
            <a:r>
              <a:rPr lang="en-US" dirty="0"/>
              <a:t>“Student Horizon Database” is an interactive online tool for information about education and professions</a:t>
            </a:r>
          </a:p>
          <a:p>
            <a:pPr marL="285750" indent="-285750">
              <a:spcAft>
                <a:spcPts val="1200"/>
              </a:spcAft>
            </a:pPr>
            <a:r>
              <a:rPr lang="en-US" dirty="0"/>
              <a:t>50 highest paying four-year degrees</a:t>
            </a:r>
          </a:p>
          <a:p>
            <a:pPr marL="285750" indent="-285750">
              <a:spcAft>
                <a:spcPts val="1200"/>
              </a:spcAft>
            </a:pPr>
            <a:r>
              <a:rPr lang="en-US" dirty="0"/>
              <a:t>20 highest paying career and technical education and certificate programs </a:t>
            </a:r>
          </a:p>
          <a:p>
            <a:pPr marL="285750" indent="-285750">
              <a:spcAft>
                <a:spcPts val="1200"/>
              </a:spcAft>
            </a:pPr>
            <a:r>
              <a:rPr lang="en-US" dirty="0"/>
              <a:t>25 most in-demand jobs in the state and their corresponding starting salaries and education requirements </a:t>
            </a:r>
          </a:p>
          <a:p>
            <a:pPr marL="285750" indent="-285750">
              <a:spcAft>
                <a:spcPts val="1200"/>
              </a:spcAft>
            </a:pPr>
            <a:r>
              <a:rPr lang="en-US" dirty="0"/>
              <a:t>Base pay, benefits, and average signing bonus for enlistment in the military </a:t>
            </a:r>
          </a:p>
          <a:p>
            <a:pPr marL="0" indent="0">
              <a:buNone/>
            </a:pPr>
            <a:endParaRPr lang="en-US" dirty="0"/>
          </a:p>
          <a:p>
            <a:endParaRPr lang="en-US" dirty="0"/>
          </a:p>
        </p:txBody>
      </p:sp>
      <p:graphicFrame>
        <p:nvGraphicFramePr>
          <p:cNvPr id="5" name="Object 4">
            <a:extLst>
              <a:ext uri="{FF2B5EF4-FFF2-40B4-BE49-F238E27FC236}">
                <a16:creationId xmlns:a16="http://schemas.microsoft.com/office/drawing/2014/main" id="{4458393F-ECFB-4BEE-87BC-8860133FE896}"/>
              </a:ext>
            </a:extLst>
          </p:cNvPr>
          <p:cNvGraphicFramePr>
            <a:graphicFrameLocks noChangeAspect="1"/>
          </p:cNvGraphicFramePr>
          <p:nvPr/>
        </p:nvGraphicFramePr>
        <p:xfrm>
          <a:off x="1657214" y="5176664"/>
          <a:ext cx="1805489" cy="1484939"/>
        </p:xfrm>
        <a:graphic>
          <a:graphicData uri="http://schemas.openxmlformats.org/presentationml/2006/ole">
            <mc:AlternateContent xmlns:mc="http://schemas.openxmlformats.org/markup-compatibility/2006">
              <mc:Choice xmlns:v="urn:schemas-microsoft-com:vml" Requires="v">
                <p:oleObj spid="_x0000_s1182" r:id="rId3" imgW="6107760" imgH="5536440" progId="">
                  <p:embed/>
                </p:oleObj>
              </mc:Choice>
              <mc:Fallback>
                <p:oleObj r:id="rId3" imgW="6107760" imgH="5536440" progId="">
                  <p:embed/>
                  <p:pic>
                    <p:nvPicPr>
                      <p:cNvPr id="5" name="Object 4">
                        <a:extLst>
                          <a:ext uri="{FF2B5EF4-FFF2-40B4-BE49-F238E27FC236}">
                            <a16:creationId xmlns:a16="http://schemas.microsoft.com/office/drawing/2014/main" id="{4458393F-ECFB-4BEE-87BC-8860133FE896}"/>
                          </a:ext>
                        </a:extLst>
                      </p:cNvPr>
                      <p:cNvPicPr/>
                      <p:nvPr/>
                    </p:nvPicPr>
                    <p:blipFill>
                      <a:blip r:embed="rId4"/>
                      <a:stretch>
                        <a:fillRect/>
                      </a:stretch>
                    </p:blipFill>
                    <p:spPr>
                      <a:xfrm>
                        <a:off x="1657214" y="5176664"/>
                        <a:ext cx="1805489" cy="1484939"/>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B3F180F6-2962-42E1-8953-6394124D99A7}"/>
              </a:ext>
            </a:extLst>
          </p:cNvPr>
          <p:cNvGraphicFramePr>
            <a:graphicFrameLocks noChangeAspect="1"/>
          </p:cNvGraphicFramePr>
          <p:nvPr/>
        </p:nvGraphicFramePr>
        <p:xfrm>
          <a:off x="4456235" y="5162957"/>
          <a:ext cx="3279531" cy="1588681"/>
        </p:xfrm>
        <a:graphic>
          <a:graphicData uri="http://schemas.openxmlformats.org/presentationml/2006/ole">
            <mc:AlternateContent xmlns:mc="http://schemas.openxmlformats.org/markup-compatibility/2006">
              <mc:Choice xmlns:v="urn:schemas-microsoft-com:vml" Requires="v">
                <p:oleObj spid="_x0000_s1183" r:id="rId5" imgW="4571280" imgH="2628360" progId="">
                  <p:embed/>
                </p:oleObj>
              </mc:Choice>
              <mc:Fallback>
                <p:oleObj r:id="rId5" imgW="4571280" imgH="2628360" progId="">
                  <p:embed/>
                  <p:pic>
                    <p:nvPicPr>
                      <p:cNvPr id="7" name="Object 6">
                        <a:extLst>
                          <a:ext uri="{FF2B5EF4-FFF2-40B4-BE49-F238E27FC236}">
                            <a16:creationId xmlns:a16="http://schemas.microsoft.com/office/drawing/2014/main" id="{B3F180F6-2962-42E1-8953-6394124D99A7}"/>
                          </a:ext>
                        </a:extLst>
                      </p:cNvPr>
                      <p:cNvPicPr/>
                      <p:nvPr/>
                    </p:nvPicPr>
                    <p:blipFill>
                      <a:blip r:embed="rId6"/>
                      <a:stretch>
                        <a:fillRect/>
                      </a:stretch>
                    </p:blipFill>
                    <p:spPr>
                      <a:xfrm>
                        <a:off x="4456235" y="5162957"/>
                        <a:ext cx="3279531" cy="1588681"/>
                      </a:xfrm>
                      <a:prstGeom prst="rect">
                        <a:avLst/>
                      </a:prstGeom>
                    </p:spPr>
                  </p:pic>
                </p:oleObj>
              </mc:Fallback>
            </mc:AlternateContent>
          </a:graphicData>
        </a:graphic>
      </p:graphicFrame>
      <p:sp>
        <p:nvSpPr>
          <p:cNvPr id="8" name="TextBox 7">
            <a:extLst>
              <a:ext uri="{FF2B5EF4-FFF2-40B4-BE49-F238E27FC236}">
                <a16:creationId xmlns:a16="http://schemas.microsoft.com/office/drawing/2014/main" id="{61A063E3-EE26-4080-AF1D-3CE581070C9F}"/>
              </a:ext>
            </a:extLst>
          </p:cNvPr>
          <p:cNvSpPr txBox="1"/>
          <p:nvPr/>
        </p:nvSpPr>
        <p:spPr>
          <a:xfrm>
            <a:off x="4456235" y="6396335"/>
            <a:ext cx="3279531" cy="461665"/>
          </a:xfrm>
          <a:prstGeom prst="rect">
            <a:avLst/>
          </a:prstGeom>
          <a:noFill/>
        </p:spPr>
        <p:txBody>
          <a:bodyPr wrap="square" rtlCol="0">
            <a:spAutoFit/>
          </a:bodyPr>
          <a:lstStyle/>
          <a:p>
            <a:pPr algn="ctr"/>
            <a:r>
              <a:rPr lang="en-US" sz="2400" dirty="0">
                <a:solidFill>
                  <a:srgbClr val="C00000"/>
                </a:solidFill>
              </a:rPr>
              <a:t>Your Life – Your Decision</a:t>
            </a:r>
          </a:p>
        </p:txBody>
      </p:sp>
      <p:graphicFrame>
        <p:nvGraphicFramePr>
          <p:cNvPr id="9" name="Object 8">
            <a:extLst>
              <a:ext uri="{FF2B5EF4-FFF2-40B4-BE49-F238E27FC236}">
                <a16:creationId xmlns:a16="http://schemas.microsoft.com/office/drawing/2014/main" id="{CB89822D-1F76-4446-A108-97BFCD0D34F8}"/>
              </a:ext>
            </a:extLst>
          </p:cNvPr>
          <p:cNvGraphicFramePr>
            <a:graphicFrameLocks noChangeAspect="1"/>
          </p:cNvGraphicFramePr>
          <p:nvPr/>
        </p:nvGraphicFramePr>
        <p:xfrm>
          <a:off x="8822468" y="5155319"/>
          <a:ext cx="2165147" cy="1527631"/>
        </p:xfrm>
        <a:graphic>
          <a:graphicData uri="http://schemas.openxmlformats.org/presentationml/2006/ole">
            <mc:AlternateContent xmlns:mc="http://schemas.openxmlformats.org/markup-compatibility/2006">
              <mc:Choice xmlns:v="urn:schemas-microsoft-com:vml" Requires="v">
                <p:oleObj spid="_x0000_s1184" r:id="rId7" imgW="4571280" imgH="3225240" progId="">
                  <p:embed/>
                </p:oleObj>
              </mc:Choice>
              <mc:Fallback>
                <p:oleObj r:id="rId7" imgW="4571280" imgH="3225240" progId="">
                  <p:embed/>
                  <p:pic>
                    <p:nvPicPr>
                      <p:cNvPr id="9" name="Object 8">
                        <a:extLst>
                          <a:ext uri="{FF2B5EF4-FFF2-40B4-BE49-F238E27FC236}">
                            <a16:creationId xmlns:a16="http://schemas.microsoft.com/office/drawing/2014/main" id="{CB89822D-1F76-4446-A108-97BFCD0D34F8}"/>
                          </a:ext>
                        </a:extLst>
                      </p:cNvPr>
                      <p:cNvPicPr/>
                      <p:nvPr/>
                    </p:nvPicPr>
                    <p:blipFill>
                      <a:blip r:embed="rId8"/>
                      <a:stretch>
                        <a:fillRect/>
                      </a:stretch>
                    </p:blipFill>
                    <p:spPr>
                      <a:xfrm>
                        <a:off x="8822468" y="5155319"/>
                        <a:ext cx="2165147" cy="1527631"/>
                      </a:xfrm>
                      <a:prstGeom prst="rect">
                        <a:avLst/>
                      </a:prstGeom>
                    </p:spPr>
                  </p:pic>
                </p:oleObj>
              </mc:Fallback>
            </mc:AlternateContent>
          </a:graphicData>
        </a:graphic>
      </p:graphicFrame>
      <p:sp>
        <p:nvSpPr>
          <p:cNvPr id="10" name="Slide Number Placeholder 16">
            <a:extLst>
              <a:ext uri="{FF2B5EF4-FFF2-40B4-BE49-F238E27FC236}">
                <a16:creationId xmlns:a16="http://schemas.microsoft.com/office/drawing/2014/main" id="{4101CF8E-D987-416D-8897-DB6A827E3D9C}"/>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51</a:t>
            </a:fld>
            <a:endParaRPr lang="en-US" dirty="0">
              <a:solidFill>
                <a:schemeClr val="tx1"/>
              </a:solidFill>
            </a:endParaRPr>
          </a:p>
        </p:txBody>
      </p:sp>
    </p:spTree>
    <p:extLst>
      <p:ext uri="{BB962C8B-B14F-4D97-AF65-F5344CB8AC3E}">
        <p14:creationId xmlns:p14="http://schemas.microsoft.com/office/powerpoint/2010/main" val="36555061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DB843-0EA4-4388-9CFF-E631E18A97BD}"/>
              </a:ext>
            </a:extLst>
          </p:cNvPr>
          <p:cNvSpPr>
            <a:spLocks noGrp="1"/>
          </p:cNvSpPr>
          <p:nvPr>
            <p:ph type="ctrTitle"/>
          </p:nvPr>
        </p:nvSpPr>
        <p:spPr/>
        <p:txBody>
          <a:bodyPr>
            <a:normAutofit/>
          </a:bodyPr>
          <a:lstStyle/>
          <a:p>
            <a:br>
              <a:rPr lang="en-US" dirty="0"/>
            </a:br>
            <a:endParaRPr lang="en-US" dirty="0"/>
          </a:p>
        </p:txBody>
      </p:sp>
      <p:sp>
        <p:nvSpPr>
          <p:cNvPr id="3" name="Subtitle 2">
            <a:extLst>
              <a:ext uri="{FF2B5EF4-FFF2-40B4-BE49-F238E27FC236}">
                <a16:creationId xmlns:a16="http://schemas.microsoft.com/office/drawing/2014/main" id="{43758C1D-B4EA-4378-B2EF-6D4BC31F7D58}"/>
              </a:ext>
            </a:extLst>
          </p:cNvPr>
          <p:cNvSpPr>
            <a:spLocks noGrp="1"/>
          </p:cNvSpPr>
          <p:nvPr>
            <p:ph type="subTitle" idx="1"/>
          </p:nvPr>
        </p:nvSpPr>
        <p:spPr>
          <a:xfrm>
            <a:off x="552449" y="1804846"/>
            <a:ext cx="6833089" cy="3105151"/>
          </a:xfrm>
        </p:spPr>
        <p:txBody>
          <a:bodyPr>
            <a:noAutofit/>
          </a:bodyPr>
          <a:lstStyle/>
          <a:p>
            <a:pPr marL="285750" indent="-285750" algn="l">
              <a:spcAft>
                <a:spcPts val="1200"/>
              </a:spcAft>
              <a:buFont typeface="Arial" panose="020B0604020202020204" pitchFamily="34" charset="0"/>
              <a:buChar char="•"/>
            </a:pPr>
            <a:r>
              <a:rPr lang="en-US" sz="2800" dirty="0"/>
              <a:t>Third component of All in Alabama campaign</a:t>
            </a:r>
          </a:p>
          <a:p>
            <a:pPr marL="285750" indent="-285750" algn="l">
              <a:spcAft>
                <a:spcPts val="1200"/>
              </a:spcAft>
              <a:buFont typeface="Arial" panose="020B0604020202020204" pitchFamily="34" charset="0"/>
              <a:buChar char="•"/>
            </a:pPr>
            <a:r>
              <a:rPr lang="en-US" sz="2800" dirty="0"/>
              <a:t>$4.5 million financial aid for returning adults completing an associate or bachelor degree </a:t>
            </a:r>
          </a:p>
          <a:p>
            <a:pPr marL="285750" indent="-285750" algn="l">
              <a:spcAft>
                <a:spcPts val="1200"/>
              </a:spcAft>
              <a:buFont typeface="Arial" panose="020B0604020202020204" pitchFamily="34" charset="0"/>
              <a:buChar char="•"/>
            </a:pPr>
            <a:r>
              <a:rPr lang="en-US" sz="2800" dirty="0"/>
              <a:t>Focusing on the state’s High Demand Occupations job list</a:t>
            </a:r>
          </a:p>
        </p:txBody>
      </p:sp>
      <p:sp>
        <p:nvSpPr>
          <p:cNvPr id="6" name="TextBox 5">
            <a:extLst>
              <a:ext uri="{FF2B5EF4-FFF2-40B4-BE49-F238E27FC236}">
                <a16:creationId xmlns:a16="http://schemas.microsoft.com/office/drawing/2014/main" id="{82CD36B1-8132-480A-A44D-F3AA729E2312}"/>
              </a:ext>
            </a:extLst>
          </p:cNvPr>
          <p:cNvSpPr txBox="1"/>
          <p:nvPr/>
        </p:nvSpPr>
        <p:spPr>
          <a:xfrm>
            <a:off x="1" y="310323"/>
            <a:ext cx="12191999" cy="707886"/>
          </a:xfrm>
          <a:prstGeom prst="rect">
            <a:avLst/>
          </a:prstGeom>
          <a:noFill/>
        </p:spPr>
        <p:txBody>
          <a:bodyPr wrap="square" rtlCol="0">
            <a:spAutoFit/>
          </a:bodyPr>
          <a:lstStyle/>
          <a:p>
            <a:pPr algn="ctr"/>
            <a:r>
              <a:rPr lang="en-US" sz="4000" b="1" dirty="0">
                <a:solidFill>
                  <a:srgbClr val="0070C0"/>
                </a:solidFill>
              </a:rPr>
              <a:t>(Re)Engage Alabama</a:t>
            </a:r>
          </a:p>
        </p:txBody>
      </p:sp>
      <p:pic>
        <p:nvPicPr>
          <p:cNvPr id="5" name="Picture 4">
            <a:extLst>
              <a:ext uri="{FF2B5EF4-FFF2-40B4-BE49-F238E27FC236}">
                <a16:creationId xmlns:a16="http://schemas.microsoft.com/office/drawing/2014/main" id="{D940E9AF-29DC-4029-8689-35970B1025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9334" y="1665782"/>
            <a:ext cx="2908666" cy="3383280"/>
          </a:xfrm>
          <a:prstGeom prst="rect">
            <a:avLst/>
          </a:prstGeom>
          <a:effectLst>
            <a:outerShdw blurRad="50800" dist="38100" dir="2700000" algn="tl" rotWithShape="0">
              <a:prstClr val="black">
                <a:alpha val="40000"/>
              </a:prstClr>
            </a:outerShdw>
          </a:effectLst>
        </p:spPr>
      </p:pic>
      <p:sp>
        <p:nvSpPr>
          <p:cNvPr id="7" name="Slide Number Placeholder 16">
            <a:extLst>
              <a:ext uri="{FF2B5EF4-FFF2-40B4-BE49-F238E27FC236}">
                <a16:creationId xmlns:a16="http://schemas.microsoft.com/office/drawing/2014/main" id="{287A4EAE-DF45-4D58-84CF-FE8DB8FB0D62}"/>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52</a:t>
            </a:fld>
            <a:endParaRPr lang="en-US" dirty="0">
              <a:solidFill>
                <a:schemeClr val="tx1"/>
              </a:solidFill>
            </a:endParaRPr>
          </a:p>
        </p:txBody>
      </p:sp>
    </p:spTree>
    <p:extLst>
      <p:ext uri="{BB962C8B-B14F-4D97-AF65-F5344CB8AC3E}">
        <p14:creationId xmlns:p14="http://schemas.microsoft.com/office/powerpoint/2010/main" val="394489810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28340-556F-4617-BB20-62B4E7C6E22F}"/>
              </a:ext>
            </a:extLst>
          </p:cNvPr>
          <p:cNvSpPr>
            <a:spLocks noGrp="1"/>
          </p:cNvSpPr>
          <p:nvPr>
            <p:ph type="title"/>
          </p:nvPr>
        </p:nvSpPr>
        <p:spPr>
          <a:xfrm>
            <a:off x="838200" y="0"/>
            <a:ext cx="10515600" cy="1325563"/>
          </a:xfrm>
        </p:spPr>
        <p:txBody>
          <a:bodyPr>
            <a:normAutofit/>
          </a:bodyPr>
          <a:lstStyle/>
          <a:p>
            <a:pPr algn="ctr"/>
            <a:r>
              <a:rPr lang="en-US" sz="4000" b="1" dirty="0">
                <a:solidFill>
                  <a:srgbClr val="0070C0"/>
                </a:solidFill>
                <a:latin typeface="+mn-lt"/>
                <a:ea typeface="+mn-ea"/>
                <a:cs typeface="+mn-cs"/>
              </a:rPr>
              <a:t>Credentials and the Workforce</a:t>
            </a:r>
          </a:p>
        </p:txBody>
      </p:sp>
      <p:sp>
        <p:nvSpPr>
          <p:cNvPr id="3" name="Content Placeholder 2">
            <a:extLst>
              <a:ext uri="{FF2B5EF4-FFF2-40B4-BE49-F238E27FC236}">
                <a16:creationId xmlns:a16="http://schemas.microsoft.com/office/drawing/2014/main" id="{BCD40FDA-CFD9-420B-8EAF-DB20EB2B204F}"/>
              </a:ext>
            </a:extLst>
          </p:cNvPr>
          <p:cNvSpPr>
            <a:spLocks noGrp="1"/>
          </p:cNvSpPr>
          <p:nvPr>
            <p:ph idx="1"/>
          </p:nvPr>
        </p:nvSpPr>
        <p:spPr>
          <a:xfrm>
            <a:off x="375210" y="1134208"/>
            <a:ext cx="11133921" cy="5556738"/>
          </a:xfrm>
        </p:spPr>
        <p:txBody>
          <a:bodyPr>
            <a:normAutofit/>
          </a:bodyPr>
          <a:lstStyle/>
          <a:p>
            <a:pPr marL="176213" indent="0" algn="ctr">
              <a:spcAft>
                <a:spcPts val="1200"/>
              </a:spcAft>
              <a:buNone/>
            </a:pPr>
            <a:r>
              <a:rPr lang="en-US" sz="3200" b="1" dirty="0">
                <a:solidFill>
                  <a:srgbClr val="0070C0"/>
                </a:solidFill>
              </a:rPr>
              <a:t>The Alabama Credential Quality and Transparency Act</a:t>
            </a:r>
          </a:p>
          <a:p>
            <a:pPr marL="633413" indent="-457200">
              <a:spcAft>
                <a:spcPts val="1200"/>
              </a:spcAft>
            </a:pPr>
            <a:r>
              <a:rPr lang="en-US" sz="3000" dirty="0"/>
              <a:t>Creates the Alabama Workforce Council Committee on Credential Quality and Transparency</a:t>
            </a:r>
          </a:p>
          <a:p>
            <a:pPr marL="1090613" lvl="1" indent="-457200">
              <a:spcAft>
                <a:spcPts val="1200"/>
              </a:spcAft>
              <a:buFont typeface="Wingdings" panose="05000000000000000000" pitchFamily="2" charset="2"/>
              <a:buChar char="§"/>
            </a:pPr>
            <a:r>
              <a:rPr lang="en-US" sz="2500" dirty="0"/>
              <a:t>Full access to data about all educational and occupational credentials and competencies</a:t>
            </a:r>
          </a:p>
          <a:p>
            <a:pPr marL="1090613" lvl="1" indent="-457200">
              <a:spcAft>
                <a:spcPts val="1800"/>
              </a:spcAft>
              <a:buFont typeface="Wingdings" panose="05000000000000000000" pitchFamily="2" charset="2"/>
              <a:buChar char="§"/>
            </a:pPr>
            <a:r>
              <a:rPr lang="en-US" sz="2500" dirty="0"/>
              <a:t>ACHE appoints a member to the committee</a:t>
            </a:r>
          </a:p>
          <a:p>
            <a:pPr marL="633413" lvl="1" indent="-457200">
              <a:spcAft>
                <a:spcPts val="1200"/>
              </a:spcAft>
            </a:pPr>
            <a:r>
              <a:rPr lang="en-US" sz="3000" dirty="0"/>
              <a:t>Creates the Alabama Terminal on Linking and Analyzing Statistics (ATLAS) on Career Pathways</a:t>
            </a:r>
          </a:p>
          <a:p>
            <a:pPr marL="976312" lvl="2" indent="-342900">
              <a:spcAft>
                <a:spcPts val="1200"/>
              </a:spcAft>
              <a:buFont typeface="Wingdings" panose="05000000000000000000" pitchFamily="2" charset="2"/>
              <a:buChar char="§"/>
            </a:pPr>
            <a:r>
              <a:rPr lang="en-US" sz="2500" dirty="0"/>
              <a:t>A database for information about credentials and competencies necessary for decision making</a:t>
            </a:r>
            <a:endParaRPr lang="en-US" sz="2500" dirty="0">
              <a:solidFill>
                <a:srgbClr val="0070C0"/>
              </a:solidFill>
            </a:endParaRPr>
          </a:p>
          <a:p>
            <a:pPr marL="176213" lvl="1" indent="0">
              <a:spcAft>
                <a:spcPts val="1200"/>
              </a:spcAft>
              <a:buNone/>
            </a:pPr>
            <a:endParaRPr lang="en-US" sz="2800" dirty="0">
              <a:solidFill>
                <a:srgbClr val="0070C0"/>
              </a:solidFill>
            </a:endParaRPr>
          </a:p>
          <a:p>
            <a:pPr marL="633413" lvl="1" indent="0">
              <a:spcAft>
                <a:spcPts val="1200"/>
              </a:spcAft>
              <a:buNone/>
            </a:pPr>
            <a:endParaRPr lang="en-US" sz="2800" dirty="0">
              <a:solidFill>
                <a:srgbClr val="0070C0"/>
              </a:solidFill>
            </a:endParaRPr>
          </a:p>
          <a:p>
            <a:pPr marL="919163" lvl="1" indent="-285750">
              <a:spcAft>
                <a:spcPts val="1200"/>
              </a:spcAft>
            </a:pPr>
            <a:endParaRPr lang="en-US" sz="2800" dirty="0">
              <a:solidFill>
                <a:srgbClr val="0070C0"/>
              </a:solidFill>
            </a:endParaRPr>
          </a:p>
          <a:p>
            <a:pPr marL="0" indent="0">
              <a:buNone/>
            </a:pPr>
            <a:endParaRPr lang="en-US" sz="3200" dirty="0"/>
          </a:p>
          <a:p>
            <a:endParaRPr lang="en-US" sz="3200" dirty="0"/>
          </a:p>
        </p:txBody>
      </p:sp>
    </p:spTree>
    <p:extLst>
      <p:ext uri="{BB962C8B-B14F-4D97-AF65-F5344CB8AC3E}">
        <p14:creationId xmlns:p14="http://schemas.microsoft.com/office/powerpoint/2010/main" val="24712779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28340-556F-4617-BB20-62B4E7C6E22F}"/>
              </a:ext>
            </a:extLst>
          </p:cNvPr>
          <p:cNvSpPr>
            <a:spLocks noGrp="1"/>
          </p:cNvSpPr>
          <p:nvPr>
            <p:ph type="title"/>
          </p:nvPr>
        </p:nvSpPr>
        <p:spPr>
          <a:xfrm>
            <a:off x="838200" y="-3454"/>
            <a:ext cx="10515600" cy="1325563"/>
          </a:xfrm>
        </p:spPr>
        <p:txBody>
          <a:bodyPr>
            <a:normAutofit/>
          </a:bodyPr>
          <a:lstStyle/>
          <a:p>
            <a:pPr algn="ctr"/>
            <a:r>
              <a:rPr lang="en-US" sz="4000" b="1" dirty="0">
                <a:solidFill>
                  <a:srgbClr val="0070C0"/>
                </a:solidFill>
                <a:latin typeface="+mn-lt"/>
                <a:ea typeface="+mn-ea"/>
                <a:cs typeface="+mn-cs"/>
              </a:rPr>
              <a:t>No Transgender Athletes in College Sports </a:t>
            </a:r>
          </a:p>
        </p:txBody>
      </p:sp>
      <p:sp>
        <p:nvSpPr>
          <p:cNvPr id="3" name="Content Placeholder 2">
            <a:extLst>
              <a:ext uri="{FF2B5EF4-FFF2-40B4-BE49-F238E27FC236}">
                <a16:creationId xmlns:a16="http://schemas.microsoft.com/office/drawing/2014/main" id="{BCD40FDA-CFD9-420B-8EAF-DB20EB2B204F}"/>
              </a:ext>
            </a:extLst>
          </p:cNvPr>
          <p:cNvSpPr>
            <a:spLocks noGrp="1"/>
          </p:cNvSpPr>
          <p:nvPr>
            <p:ph idx="1"/>
          </p:nvPr>
        </p:nvSpPr>
        <p:spPr>
          <a:xfrm>
            <a:off x="392795" y="1248509"/>
            <a:ext cx="11292182" cy="2465362"/>
          </a:xfrm>
        </p:spPr>
        <p:txBody>
          <a:bodyPr>
            <a:normAutofit fontScale="92500" lnSpcReduction="10000"/>
          </a:bodyPr>
          <a:lstStyle/>
          <a:p>
            <a:pPr marL="0" indent="0" algn="ctr">
              <a:spcAft>
                <a:spcPts val="1200"/>
              </a:spcAft>
              <a:buNone/>
            </a:pPr>
            <a:r>
              <a:rPr lang="en-US" sz="3500" b="1" dirty="0">
                <a:solidFill>
                  <a:srgbClr val="0070C0"/>
                </a:solidFill>
              </a:rPr>
              <a:t>Act 2023-293</a:t>
            </a:r>
          </a:p>
          <a:p>
            <a:pPr marL="461963" indent="-285750">
              <a:spcAft>
                <a:spcPts val="1200"/>
              </a:spcAft>
            </a:pPr>
            <a:r>
              <a:rPr lang="en-US" dirty="0"/>
              <a:t>Prohibits transgender women from participating on female sports teams in college</a:t>
            </a:r>
          </a:p>
          <a:p>
            <a:pPr marL="461963" indent="-285750">
              <a:spcAft>
                <a:spcPts val="1200"/>
              </a:spcAft>
            </a:pPr>
            <a:r>
              <a:rPr lang="en-US" dirty="0"/>
              <a:t>Twenty other states have restrictions on transgender girls and women participating in female sports</a:t>
            </a:r>
          </a:p>
          <a:p>
            <a:pPr marL="0" indent="0">
              <a:buNone/>
            </a:pPr>
            <a:endParaRPr lang="en-US" dirty="0"/>
          </a:p>
          <a:p>
            <a:pPr marL="0" indent="0">
              <a:buNone/>
            </a:pPr>
            <a:endParaRPr lang="en-US" dirty="0"/>
          </a:p>
        </p:txBody>
      </p:sp>
      <p:pic>
        <p:nvPicPr>
          <p:cNvPr id="8" name="Picture 7">
            <a:extLst>
              <a:ext uri="{FF2B5EF4-FFF2-40B4-BE49-F238E27FC236}">
                <a16:creationId xmlns:a16="http://schemas.microsoft.com/office/drawing/2014/main" id="{7CF8BFBA-935B-4BAA-929B-CC8EF4F082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8390" y="3713871"/>
            <a:ext cx="1437568" cy="2560320"/>
          </a:xfrm>
          <a:prstGeom prst="rect">
            <a:avLst/>
          </a:prstGeom>
          <a:effectLst>
            <a:outerShdw blurRad="50800" dist="38100" dir="2700000" algn="tl" rotWithShape="0">
              <a:prstClr val="black">
                <a:alpha val="40000"/>
              </a:prstClr>
            </a:outerShdw>
          </a:effectLst>
        </p:spPr>
      </p:pic>
      <p:pic>
        <p:nvPicPr>
          <p:cNvPr id="12" name="Picture 11">
            <a:extLst>
              <a:ext uri="{FF2B5EF4-FFF2-40B4-BE49-F238E27FC236}">
                <a16:creationId xmlns:a16="http://schemas.microsoft.com/office/drawing/2014/main" id="{2B02BAB3-0E8A-4A88-B934-1528467AF2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3847" y="3759591"/>
            <a:ext cx="2122722" cy="246888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9807040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7CFD222-5D5C-4A5B-ABA3-7F1914F61721}"/>
              </a:ext>
            </a:extLst>
          </p:cNvPr>
          <p:cNvSpPr txBox="1"/>
          <p:nvPr/>
        </p:nvSpPr>
        <p:spPr>
          <a:xfrm>
            <a:off x="1" y="276927"/>
            <a:ext cx="12191999" cy="1323439"/>
          </a:xfrm>
          <a:prstGeom prst="rect">
            <a:avLst/>
          </a:prstGeom>
          <a:noFill/>
        </p:spPr>
        <p:txBody>
          <a:bodyPr wrap="square" rtlCol="0">
            <a:spAutoFit/>
          </a:bodyPr>
          <a:lstStyle/>
          <a:p>
            <a:pPr algn="ctr"/>
            <a:r>
              <a:rPr lang="en-US" sz="4000" b="1" dirty="0">
                <a:solidFill>
                  <a:srgbClr val="0070C0"/>
                </a:solidFill>
              </a:rPr>
              <a:t>Distress Institutions of Higher Education</a:t>
            </a:r>
            <a:br>
              <a:rPr lang="en-US" sz="4000" b="1" dirty="0">
                <a:solidFill>
                  <a:srgbClr val="0070C0"/>
                </a:solidFill>
              </a:rPr>
            </a:br>
            <a:r>
              <a:rPr lang="en-US" sz="4000" b="1" dirty="0">
                <a:solidFill>
                  <a:srgbClr val="0070C0"/>
                </a:solidFill>
              </a:rPr>
              <a:t>Revolving Loan Program</a:t>
            </a:r>
          </a:p>
        </p:txBody>
      </p:sp>
      <p:sp>
        <p:nvSpPr>
          <p:cNvPr id="4" name="TextBox 3">
            <a:extLst>
              <a:ext uri="{FF2B5EF4-FFF2-40B4-BE49-F238E27FC236}">
                <a16:creationId xmlns:a16="http://schemas.microsoft.com/office/drawing/2014/main" id="{516991C6-01F3-4C26-85FC-6190B72CA325}"/>
              </a:ext>
            </a:extLst>
          </p:cNvPr>
          <p:cNvSpPr txBox="1"/>
          <p:nvPr/>
        </p:nvSpPr>
        <p:spPr>
          <a:xfrm>
            <a:off x="516106" y="1811374"/>
            <a:ext cx="9920363" cy="4581767"/>
          </a:xfrm>
          <a:prstGeom prst="rect">
            <a:avLst/>
          </a:prstGeom>
          <a:noFill/>
        </p:spPr>
        <p:txBody>
          <a:bodyPr wrap="square" rtlCol="0">
            <a:spAutoFit/>
          </a:bodyPr>
          <a:lstStyle/>
          <a:p>
            <a:pPr>
              <a:spcAft>
                <a:spcPts val="800"/>
              </a:spcAft>
            </a:pPr>
            <a:r>
              <a:rPr lang="en-US" sz="2800" dirty="0"/>
              <a:t>Eligibility requirements:</a:t>
            </a:r>
          </a:p>
          <a:p>
            <a:pPr marL="574675" marR="0" lvl="0" indent="-342900">
              <a:spcBef>
                <a:spcPts val="0"/>
              </a:spcBef>
              <a:spcAft>
                <a:spcPts val="800"/>
              </a:spcAft>
              <a:buFont typeface="Symbol" panose="05050102010706020507" pitchFamily="18" charset="2"/>
              <a:buChar char=""/>
            </a:pPr>
            <a:r>
              <a:rPr lang="en-US" sz="2800" dirty="0"/>
              <a:t>Operated in the state for over 50 years</a:t>
            </a:r>
          </a:p>
          <a:p>
            <a:pPr marL="574675" marR="0" lvl="0" indent="-342900">
              <a:spcBef>
                <a:spcPts val="0"/>
              </a:spcBef>
              <a:spcAft>
                <a:spcPts val="800"/>
              </a:spcAft>
              <a:buFont typeface="Symbol" panose="05050102010706020507" pitchFamily="18" charset="2"/>
              <a:buChar char=""/>
            </a:pPr>
            <a:r>
              <a:rPr lang="en-US" sz="2800" dirty="0"/>
              <a:t>Experiencing financial hardship that could lead to closure</a:t>
            </a:r>
          </a:p>
          <a:p>
            <a:pPr marL="574675" marR="0" lvl="0" indent="-342900">
              <a:spcBef>
                <a:spcPts val="0"/>
              </a:spcBef>
              <a:spcAft>
                <a:spcPts val="800"/>
              </a:spcAft>
              <a:buFont typeface="Symbol" panose="05050102010706020507" pitchFamily="18" charset="2"/>
              <a:buChar char=""/>
            </a:pPr>
            <a:r>
              <a:rPr lang="en-US" sz="2800" dirty="0"/>
              <a:t>Have assets sufficient to pledge as collateral </a:t>
            </a:r>
          </a:p>
          <a:p>
            <a:pPr marL="342900" marR="0" lvl="0" indent="-342900">
              <a:spcBef>
                <a:spcPts val="0"/>
              </a:spcBef>
              <a:spcAft>
                <a:spcPts val="800"/>
              </a:spcAft>
              <a:buFont typeface="Symbol" panose="05050102010706020507" pitchFamily="18" charset="2"/>
              <a:buChar char=""/>
            </a:pPr>
            <a:endParaRPr lang="en-US" sz="1000" dirty="0"/>
          </a:p>
          <a:p>
            <a:pPr marR="0" lvl="0">
              <a:spcBef>
                <a:spcPts val="0"/>
              </a:spcBef>
              <a:spcAft>
                <a:spcPts val="800"/>
              </a:spcAft>
            </a:pPr>
            <a:r>
              <a:rPr lang="en-US" sz="2800" dirty="0"/>
              <a:t>Governor’s amendment:</a:t>
            </a:r>
          </a:p>
          <a:p>
            <a:pPr marL="574675" marR="0" lvl="0" indent="-342900">
              <a:spcBef>
                <a:spcPts val="0"/>
              </a:spcBef>
              <a:spcAft>
                <a:spcPts val="800"/>
              </a:spcAft>
              <a:buFont typeface="Symbol" panose="05050102010706020507" pitchFamily="18" charset="2"/>
              <a:buChar char=""/>
            </a:pPr>
            <a:r>
              <a:rPr lang="en-US" sz="2800" dirty="0"/>
              <a:t>Requires the state to charge interest to borrowing institutions</a:t>
            </a:r>
          </a:p>
          <a:p>
            <a:pPr marL="574675" indent="-342900">
              <a:spcAft>
                <a:spcPts val="800"/>
              </a:spcAft>
              <a:buFont typeface="Symbol" panose="05050102010706020507" pitchFamily="18" charset="2"/>
              <a:buChar char=""/>
            </a:pPr>
            <a:r>
              <a:rPr lang="en-US" sz="2800" dirty="0"/>
              <a:t>Requires borrowers to submit a written financial restructuring plan to the state before receiving state loan funds </a:t>
            </a:r>
          </a:p>
        </p:txBody>
      </p:sp>
      <p:pic>
        <p:nvPicPr>
          <p:cNvPr id="6" name="Picture 5">
            <a:extLst>
              <a:ext uri="{FF2B5EF4-FFF2-40B4-BE49-F238E27FC236}">
                <a16:creationId xmlns:a16="http://schemas.microsoft.com/office/drawing/2014/main" id="{29E7A5C6-48FB-4443-9F95-D88581A1AE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83616" y="2674878"/>
            <a:ext cx="2185664" cy="166650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73548930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7CFD222-5D5C-4A5B-ABA3-7F1914F61721}"/>
              </a:ext>
            </a:extLst>
          </p:cNvPr>
          <p:cNvSpPr txBox="1"/>
          <p:nvPr/>
        </p:nvSpPr>
        <p:spPr>
          <a:xfrm>
            <a:off x="1" y="282185"/>
            <a:ext cx="12191999" cy="707886"/>
          </a:xfrm>
          <a:prstGeom prst="rect">
            <a:avLst/>
          </a:prstGeom>
          <a:noFill/>
        </p:spPr>
        <p:txBody>
          <a:bodyPr wrap="square" rtlCol="0">
            <a:spAutoFit/>
          </a:bodyPr>
          <a:lstStyle/>
          <a:p>
            <a:pPr algn="ctr"/>
            <a:r>
              <a:rPr lang="en-US" sz="4000" b="1" dirty="0">
                <a:solidFill>
                  <a:srgbClr val="0070C0"/>
                </a:solidFill>
              </a:rPr>
              <a:t>Rebates</a:t>
            </a:r>
          </a:p>
        </p:txBody>
      </p:sp>
      <p:sp>
        <p:nvSpPr>
          <p:cNvPr id="4" name="TextBox 3">
            <a:extLst>
              <a:ext uri="{FF2B5EF4-FFF2-40B4-BE49-F238E27FC236}">
                <a16:creationId xmlns:a16="http://schemas.microsoft.com/office/drawing/2014/main" id="{516991C6-01F3-4C26-85FC-6190B72CA325}"/>
              </a:ext>
            </a:extLst>
          </p:cNvPr>
          <p:cNvSpPr txBox="1"/>
          <p:nvPr/>
        </p:nvSpPr>
        <p:spPr>
          <a:xfrm>
            <a:off x="1460183" y="1493494"/>
            <a:ext cx="8114639" cy="1096519"/>
          </a:xfrm>
          <a:prstGeom prst="rect">
            <a:avLst/>
          </a:prstGeom>
          <a:noFill/>
        </p:spPr>
        <p:txBody>
          <a:bodyPr wrap="square" rtlCol="0">
            <a:spAutoFit/>
          </a:bodyPr>
          <a:lstStyle/>
          <a:p>
            <a:pPr marL="342900" marR="0" indent="-342900">
              <a:lnSpc>
                <a:spcPct val="107000"/>
              </a:lnSpc>
              <a:spcBef>
                <a:spcPts val="0"/>
              </a:spcBef>
              <a:spcAft>
                <a:spcPts val="800"/>
              </a:spcAft>
              <a:buFont typeface="Arial" panose="020B0604020202020204" pitchFamily="34" charset="0"/>
              <a:buChar char="•"/>
            </a:pPr>
            <a:r>
              <a:rPr lang="en-US" sz="2800" dirty="0"/>
              <a:t>2021 tax filers </a:t>
            </a:r>
          </a:p>
          <a:p>
            <a:pPr marL="342900" marR="0" indent="-342900">
              <a:lnSpc>
                <a:spcPct val="107000"/>
              </a:lnSpc>
              <a:spcBef>
                <a:spcPts val="0"/>
              </a:spcBef>
              <a:spcAft>
                <a:spcPts val="800"/>
              </a:spcAft>
              <a:buFont typeface="Arial" panose="020B0604020202020204" pitchFamily="34" charset="0"/>
              <a:buChar char="•"/>
            </a:pPr>
            <a:r>
              <a:rPr lang="en-US" sz="2800" dirty="0"/>
              <a:t>$150 per individual/$300 couples filing jointly </a:t>
            </a:r>
          </a:p>
        </p:txBody>
      </p:sp>
      <p:graphicFrame>
        <p:nvGraphicFramePr>
          <p:cNvPr id="5" name="Object 4">
            <a:extLst>
              <a:ext uri="{FF2B5EF4-FFF2-40B4-BE49-F238E27FC236}">
                <a16:creationId xmlns:a16="http://schemas.microsoft.com/office/drawing/2014/main" id="{D73B9492-14C8-4BBF-AE49-F6DEE90F55D3}"/>
              </a:ext>
            </a:extLst>
          </p:cNvPr>
          <p:cNvGraphicFramePr>
            <a:graphicFrameLocks noChangeAspect="1"/>
          </p:cNvGraphicFramePr>
          <p:nvPr/>
        </p:nvGraphicFramePr>
        <p:xfrm>
          <a:off x="2151917" y="3093436"/>
          <a:ext cx="3207667" cy="2140326"/>
        </p:xfrm>
        <a:graphic>
          <a:graphicData uri="http://schemas.openxmlformats.org/presentationml/2006/ole">
            <mc:AlternateContent xmlns:mc="http://schemas.openxmlformats.org/markup-compatibility/2006">
              <mc:Choice xmlns:v="urn:schemas-microsoft-com:vml" Requires="v">
                <p:oleObj spid="_x0000_s2154" r:id="rId3" imgW="14285520" imgH="9523800" progId="">
                  <p:embed/>
                </p:oleObj>
              </mc:Choice>
              <mc:Fallback>
                <p:oleObj r:id="rId3" imgW="14285520" imgH="9523800" progId="">
                  <p:embed/>
                  <p:pic>
                    <p:nvPicPr>
                      <p:cNvPr id="5" name="Object 4">
                        <a:extLst>
                          <a:ext uri="{FF2B5EF4-FFF2-40B4-BE49-F238E27FC236}">
                            <a16:creationId xmlns:a16="http://schemas.microsoft.com/office/drawing/2014/main" id="{D73B9492-14C8-4BBF-AE49-F6DEE90F55D3}"/>
                          </a:ext>
                        </a:extLst>
                      </p:cNvPr>
                      <p:cNvPicPr/>
                      <p:nvPr/>
                    </p:nvPicPr>
                    <p:blipFill>
                      <a:blip r:embed="rId4"/>
                      <a:stretch>
                        <a:fillRect/>
                      </a:stretch>
                    </p:blipFill>
                    <p:spPr>
                      <a:xfrm>
                        <a:off x="2151917" y="3093436"/>
                        <a:ext cx="3207667" cy="2140326"/>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643D1237-C879-4635-80C0-82831A332B35}"/>
              </a:ext>
            </a:extLst>
          </p:cNvPr>
          <p:cNvGraphicFramePr>
            <a:graphicFrameLocks noChangeAspect="1"/>
          </p:cNvGraphicFramePr>
          <p:nvPr/>
        </p:nvGraphicFramePr>
        <p:xfrm>
          <a:off x="6832418" y="3093436"/>
          <a:ext cx="2962273" cy="2140326"/>
        </p:xfrm>
        <a:graphic>
          <a:graphicData uri="http://schemas.openxmlformats.org/presentationml/2006/ole">
            <mc:AlternateContent xmlns:mc="http://schemas.openxmlformats.org/markup-compatibility/2006">
              <mc:Choice xmlns:v="urn:schemas-microsoft-com:vml" Requires="v">
                <p:oleObj spid="_x0000_s2155" r:id="rId5" imgW="11339640" imgH="8812440" progId="">
                  <p:embed/>
                </p:oleObj>
              </mc:Choice>
              <mc:Fallback>
                <p:oleObj r:id="rId5" imgW="11339640" imgH="8812440" progId="">
                  <p:embed/>
                  <p:pic>
                    <p:nvPicPr>
                      <p:cNvPr id="6" name="Object 5">
                        <a:extLst>
                          <a:ext uri="{FF2B5EF4-FFF2-40B4-BE49-F238E27FC236}">
                            <a16:creationId xmlns:a16="http://schemas.microsoft.com/office/drawing/2014/main" id="{643D1237-C879-4635-80C0-82831A332B35}"/>
                          </a:ext>
                        </a:extLst>
                      </p:cNvPr>
                      <p:cNvPicPr/>
                      <p:nvPr/>
                    </p:nvPicPr>
                    <p:blipFill>
                      <a:blip r:embed="rId6"/>
                      <a:stretch>
                        <a:fillRect/>
                      </a:stretch>
                    </p:blipFill>
                    <p:spPr>
                      <a:xfrm>
                        <a:off x="6832418" y="3093436"/>
                        <a:ext cx="2962273" cy="2140326"/>
                      </a:xfrm>
                      <a:prstGeom prst="rect">
                        <a:avLst/>
                      </a:prstGeom>
                    </p:spPr>
                  </p:pic>
                </p:oleObj>
              </mc:Fallback>
            </mc:AlternateContent>
          </a:graphicData>
        </a:graphic>
      </p:graphicFrame>
      <p:sp>
        <p:nvSpPr>
          <p:cNvPr id="7" name="Slide Number Placeholder 16">
            <a:extLst>
              <a:ext uri="{FF2B5EF4-FFF2-40B4-BE49-F238E27FC236}">
                <a16:creationId xmlns:a16="http://schemas.microsoft.com/office/drawing/2014/main" id="{7F9CCE5C-897C-4374-ABDC-15C8267B0C91}"/>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56</a:t>
            </a:fld>
            <a:endParaRPr lang="en-US" dirty="0">
              <a:solidFill>
                <a:schemeClr val="tx1"/>
              </a:solidFill>
            </a:endParaRPr>
          </a:p>
        </p:txBody>
      </p:sp>
    </p:spTree>
    <p:extLst>
      <p:ext uri="{BB962C8B-B14F-4D97-AF65-F5344CB8AC3E}">
        <p14:creationId xmlns:p14="http://schemas.microsoft.com/office/powerpoint/2010/main" val="195977619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7CFD222-5D5C-4A5B-ABA3-7F1914F61721}"/>
              </a:ext>
            </a:extLst>
          </p:cNvPr>
          <p:cNvSpPr txBox="1"/>
          <p:nvPr/>
        </p:nvSpPr>
        <p:spPr>
          <a:xfrm>
            <a:off x="1" y="283946"/>
            <a:ext cx="12191999" cy="707886"/>
          </a:xfrm>
          <a:prstGeom prst="rect">
            <a:avLst/>
          </a:prstGeom>
          <a:noFill/>
        </p:spPr>
        <p:txBody>
          <a:bodyPr wrap="square" rtlCol="0">
            <a:spAutoFit/>
          </a:bodyPr>
          <a:lstStyle/>
          <a:p>
            <a:pPr algn="ctr"/>
            <a:r>
              <a:rPr lang="en-US" sz="4000" b="1" dirty="0">
                <a:solidFill>
                  <a:srgbClr val="0070C0"/>
                </a:solidFill>
              </a:rPr>
              <a:t>Grocery Tax</a:t>
            </a:r>
          </a:p>
        </p:txBody>
      </p:sp>
      <p:sp>
        <p:nvSpPr>
          <p:cNvPr id="4" name="TextBox 3">
            <a:extLst>
              <a:ext uri="{FF2B5EF4-FFF2-40B4-BE49-F238E27FC236}">
                <a16:creationId xmlns:a16="http://schemas.microsoft.com/office/drawing/2014/main" id="{516991C6-01F3-4C26-85FC-6190B72CA325}"/>
              </a:ext>
            </a:extLst>
          </p:cNvPr>
          <p:cNvSpPr txBox="1"/>
          <p:nvPr/>
        </p:nvSpPr>
        <p:spPr>
          <a:xfrm>
            <a:off x="560071" y="1857204"/>
            <a:ext cx="6719960" cy="3504229"/>
          </a:xfrm>
          <a:prstGeom prst="rect">
            <a:avLst/>
          </a:prstGeom>
          <a:noFill/>
        </p:spPr>
        <p:txBody>
          <a:bodyPr wrap="square" rtlCol="0">
            <a:spAutoFit/>
          </a:bodyPr>
          <a:lstStyle/>
          <a:p>
            <a:pPr marL="342900" indent="-342900">
              <a:lnSpc>
                <a:spcPct val="107000"/>
              </a:lnSpc>
              <a:spcAft>
                <a:spcPts val="800"/>
              </a:spcAft>
              <a:buFont typeface="Arial" panose="020B0604020202020204" pitchFamily="34" charset="0"/>
              <a:buChar char="•"/>
            </a:pPr>
            <a:r>
              <a:rPr lang="en-US" sz="2800" dirty="0"/>
              <a:t>1% drop off in sales tax on food beginning September 1, 2023</a:t>
            </a:r>
          </a:p>
          <a:p>
            <a:pPr marL="342900" indent="-342900">
              <a:lnSpc>
                <a:spcPct val="107000"/>
              </a:lnSpc>
              <a:spcAft>
                <a:spcPts val="800"/>
              </a:spcAft>
              <a:buFont typeface="Arial" panose="020B0604020202020204" pitchFamily="34" charset="0"/>
              <a:buChar char="•"/>
            </a:pPr>
            <a:r>
              <a:rPr lang="en-US" sz="2800" dirty="0"/>
              <a:t>On September 1, 2024, the rate will fall another 1% only if the Education Trust Fund revenue is estimated to increase 3.5% above the previous year </a:t>
            </a:r>
          </a:p>
          <a:p>
            <a:pPr marL="342900" marR="0" indent="-342900">
              <a:lnSpc>
                <a:spcPct val="107000"/>
              </a:lnSpc>
              <a:spcBef>
                <a:spcPts val="0"/>
              </a:spcBef>
              <a:spcAft>
                <a:spcPts val="800"/>
              </a:spcAft>
              <a:buFont typeface="Arial" panose="020B0604020202020204" pitchFamily="34" charset="0"/>
              <a:buChar char="•"/>
            </a:pPr>
            <a:endParaRPr lang="en-US" sz="2800" dirty="0">
              <a:solidFill>
                <a:srgbClr val="0070C0"/>
              </a:solidFill>
            </a:endParaRPr>
          </a:p>
        </p:txBody>
      </p:sp>
      <p:pic>
        <p:nvPicPr>
          <p:cNvPr id="5" name="Picture 4">
            <a:extLst>
              <a:ext uri="{FF2B5EF4-FFF2-40B4-BE49-F238E27FC236}">
                <a16:creationId xmlns:a16="http://schemas.microsoft.com/office/drawing/2014/main" id="{E38DF299-68F9-4247-84E2-40F4ABEA69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92722" y="1945127"/>
            <a:ext cx="4112156" cy="2743200"/>
          </a:xfrm>
          <a:prstGeom prst="rect">
            <a:avLst/>
          </a:prstGeom>
          <a:effectLst>
            <a:outerShdw blurRad="50800" dist="38100" dir="2700000" algn="tl" rotWithShape="0">
              <a:prstClr val="black">
                <a:alpha val="40000"/>
              </a:prstClr>
            </a:outerShdw>
          </a:effectLst>
        </p:spPr>
      </p:pic>
      <p:sp>
        <p:nvSpPr>
          <p:cNvPr id="6" name="Slide Number Placeholder 16">
            <a:extLst>
              <a:ext uri="{FF2B5EF4-FFF2-40B4-BE49-F238E27FC236}">
                <a16:creationId xmlns:a16="http://schemas.microsoft.com/office/drawing/2014/main" id="{733010C5-88F6-443F-B42F-EBD46E7882EC}"/>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57</a:t>
            </a:fld>
            <a:endParaRPr lang="en-US" dirty="0">
              <a:solidFill>
                <a:schemeClr val="tx1"/>
              </a:solidFill>
            </a:endParaRPr>
          </a:p>
        </p:txBody>
      </p:sp>
    </p:spTree>
    <p:extLst>
      <p:ext uri="{BB962C8B-B14F-4D97-AF65-F5344CB8AC3E}">
        <p14:creationId xmlns:p14="http://schemas.microsoft.com/office/powerpoint/2010/main" val="120909250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7CFD222-5D5C-4A5B-ABA3-7F1914F61721}"/>
              </a:ext>
            </a:extLst>
          </p:cNvPr>
          <p:cNvSpPr txBox="1"/>
          <p:nvPr/>
        </p:nvSpPr>
        <p:spPr>
          <a:xfrm>
            <a:off x="1" y="278859"/>
            <a:ext cx="12191999" cy="707886"/>
          </a:xfrm>
          <a:prstGeom prst="rect">
            <a:avLst/>
          </a:prstGeom>
          <a:noFill/>
        </p:spPr>
        <p:txBody>
          <a:bodyPr wrap="square" rtlCol="0">
            <a:spAutoFit/>
          </a:bodyPr>
          <a:lstStyle/>
          <a:p>
            <a:pPr algn="ctr"/>
            <a:r>
              <a:rPr lang="en-US" sz="4000" b="1" dirty="0">
                <a:solidFill>
                  <a:srgbClr val="0070C0"/>
                </a:solidFill>
              </a:rPr>
              <a:t>Overtime Pay</a:t>
            </a:r>
          </a:p>
        </p:txBody>
      </p:sp>
      <p:sp>
        <p:nvSpPr>
          <p:cNvPr id="4" name="TextBox 3">
            <a:extLst>
              <a:ext uri="{FF2B5EF4-FFF2-40B4-BE49-F238E27FC236}">
                <a16:creationId xmlns:a16="http://schemas.microsoft.com/office/drawing/2014/main" id="{516991C6-01F3-4C26-85FC-6190B72CA325}"/>
              </a:ext>
            </a:extLst>
          </p:cNvPr>
          <p:cNvSpPr txBox="1"/>
          <p:nvPr/>
        </p:nvSpPr>
        <p:spPr>
          <a:xfrm>
            <a:off x="560072" y="1857204"/>
            <a:ext cx="6337964" cy="3606821"/>
          </a:xfrm>
          <a:prstGeom prst="rect">
            <a:avLst/>
          </a:prstGeom>
          <a:noFill/>
        </p:spPr>
        <p:txBody>
          <a:bodyPr wrap="square" rtlCol="0">
            <a:spAutoFit/>
          </a:bodyPr>
          <a:lstStyle/>
          <a:p>
            <a:pPr marL="342900" indent="-342900">
              <a:lnSpc>
                <a:spcPct val="107000"/>
              </a:lnSpc>
              <a:spcAft>
                <a:spcPts val="800"/>
              </a:spcAft>
              <a:buFont typeface="Arial" panose="020B0604020202020204" pitchFamily="34" charset="0"/>
              <a:buChar char="•"/>
            </a:pPr>
            <a:r>
              <a:rPr lang="en-US" sz="2800" dirty="0"/>
              <a:t>Worker’s overtime pay will be exempt from state income taxes</a:t>
            </a:r>
          </a:p>
          <a:p>
            <a:pPr marL="342900" indent="-342900">
              <a:lnSpc>
                <a:spcPct val="107000"/>
              </a:lnSpc>
              <a:spcAft>
                <a:spcPts val="800"/>
              </a:spcAft>
              <a:buFont typeface="Arial" panose="020B0604020202020204" pitchFamily="34" charset="0"/>
              <a:buChar char="•"/>
            </a:pPr>
            <a:r>
              <a:rPr lang="en-US" sz="2800" dirty="0"/>
              <a:t>Governor </a:t>
            </a:r>
            <a:r>
              <a:rPr lang="en-US" sz="2800"/>
              <a:t>Ivey removed </a:t>
            </a:r>
            <a:r>
              <a:rPr lang="en-US" sz="2800" dirty="0"/>
              <a:t>$25 million cap </a:t>
            </a:r>
          </a:p>
          <a:p>
            <a:pPr marL="342900" indent="-342900">
              <a:lnSpc>
                <a:spcPct val="107000"/>
              </a:lnSpc>
              <a:spcAft>
                <a:spcPts val="800"/>
              </a:spcAft>
              <a:buFont typeface="Arial" panose="020B0604020202020204" pitchFamily="34" charset="0"/>
              <a:buChar char="•"/>
            </a:pPr>
            <a:r>
              <a:rPr lang="en-US" sz="2800" dirty="0"/>
              <a:t>Sunsets June 30, 2025 unless lawmakers approve extending it before the deadline</a:t>
            </a:r>
          </a:p>
          <a:p>
            <a:pPr marR="0">
              <a:lnSpc>
                <a:spcPct val="107000"/>
              </a:lnSpc>
              <a:spcBef>
                <a:spcPts val="0"/>
              </a:spcBef>
              <a:spcAft>
                <a:spcPts val="800"/>
              </a:spcAft>
            </a:pPr>
            <a:endParaRPr lang="en-US" sz="2800" dirty="0">
              <a:solidFill>
                <a:srgbClr val="0070C0"/>
              </a:solidFill>
            </a:endParaRPr>
          </a:p>
        </p:txBody>
      </p:sp>
      <p:pic>
        <p:nvPicPr>
          <p:cNvPr id="4098" name="Picture 2" descr="Free Tax Documents on the Table Stock Photo">
            <a:extLst>
              <a:ext uri="{FF2B5EF4-FFF2-40B4-BE49-F238E27FC236}">
                <a16:creationId xmlns:a16="http://schemas.microsoft.com/office/drawing/2014/main" id="{B9EB7567-22E2-490C-B1E3-A8EBDC0A62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4694" y="1575850"/>
            <a:ext cx="2990850" cy="4486275"/>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2DE1F6D9-5155-460E-9B6F-E27813CD5222}"/>
              </a:ext>
            </a:extLst>
          </p:cNvPr>
          <p:cNvSpPr txBox="1"/>
          <p:nvPr/>
        </p:nvSpPr>
        <p:spPr>
          <a:xfrm rot="20070212">
            <a:off x="6952373" y="3205672"/>
            <a:ext cx="4591811" cy="1446550"/>
          </a:xfrm>
          <a:prstGeom prst="rect">
            <a:avLst/>
          </a:prstGeom>
          <a:noFill/>
        </p:spPr>
        <p:txBody>
          <a:bodyPr wrap="square" rtlCol="0">
            <a:spAutoFit/>
          </a:bodyPr>
          <a:lstStyle/>
          <a:p>
            <a:pPr algn="ctr"/>
            <a:r>
              <a:rPr lang="en-US" sz="8800" dirty="0">
                <a:solidFill>
                  <a:srgbClr val="FF0000"/>
                </a:solidFill>
                <a:latin typeface="Comic Sans MS" panose="030F0702030302020204" pitchFamily="66" charset="0"/>
              </a:rPr>
              <a:t>Exempt</a:t>
            </a:r>
          </a:p>
        </p:txBody>
      </p:sp>
      <p:sp>
        <p:nvSpPr>
          <p:cNvPr id="6" name="Slide Number Placeholder 16">
            <a:extLst>
              <a:ext uri="{FF2B5EF4-FFF2-40B4-BE49-F238E27FC236}">
                <a16:creationId xmlns:a16="http://schemas.microsoft.com/office/drawing/2014/main" id="{069C5F8C-E3D7-4883-8D5A-2C46D67E1C23}"/>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58</a:t>
            </a:fld>
            <a:endParaRPr lang="en-US" dirty="0">
              <a:solidFill>
                <a:schemeClr val="tx1"/>
              </a:solidFill>
            </a:endParaRPr>
          </a:p>
        </p:txBody>
      </p:sp>
    </p:spTree>
    <p:extLst>
      <p:ext uri="{BB962C8B-B14F-4D97-AF65-F5344CB8AC3E}">
        <p14:creationId xmlns:p14="http://schemas.microsoft.com/office/powerpoint/2010/main" val="132374814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1591959" y="549051"/>
            <a:ext cx="8539692" cy="1365222"/>
          </a:xfrm>
          <a:prstGeom prst="rect">
            <a:avLst/>
          </a:prstGeom>
        </p:spPr>
        <p:txBody>
          <a:bodyPr vert="horz" anchor="b">
            <a:noAutofit/>
          </a:bodyPr>
          <a:lstStyle>
            <a:lvl1pPr algn="l" rtl="0" eaLnBrk="1" latinLnBrk="0" hangingPunct="1">
              <a:spcBef>
                <a:spcPct val="0"/>
              </a:spcBef>
              <a:buNone/>
              <a:defRPr sz="4400" kern="1200" cap="all" baseline="0">
                <a:solidFill>
                  <a:schemeClr val="tx2"/>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b="1" i="0" u="none" strike="noStrike" kern="1200" cap="all" spc="0" normalizeH="0" baseline="0" noProof="0" dirty="0">
                <a:ln>
                  <a:noFill/>
                </a:ln>
                <a:solidFill>
                  <a:srgbClr val="4472C4"/>
                </a:solidFill>
                <a:effectLst/>
                <a:uLnTx/>
                <a:uFillTx/>
                <a:latin typeface="+mn-lt"/>
              </a:rPr>
              <a:t>VIII.   Decision</a:t>
            </a:r>
            <a:r>
              <a:rPr kumimoji="0" lang="en-US" b="1" i="0" u="none" strike="noStrike" kern="1200" cap="all" spc="300" normalizeH="0" baseline="0" noProof="0" dirty="0">
                <a:ln>
                  <a:noFill/>
                </a:ln>
                <a:solidFill>
                  <a:srgbClr val="4472C4"/>
                </a:solidFill>
                <a:effectLst/>
                <a:uLnTx/>
                <a:uFillTx/>
                <a:latin typeface="+mn-lt"/>
              </a:rPr>
              <a:t> </a:t>
            </a:r>
            <a:r>
              <a:rPr kumimoji="0" lang="en-US" b="1" i="0" u="none" strike="noStrike" kern="1200" cap="all" spc="0" normalizeH="0" baseline="0" noProof="0" dirty="0">
                <a:ln>
                  <a:noFill/>
                </a:ln>
                <a:solidFill>
                  <a:srgbClr val="4472C4"/>
                </a:solidFill>
                <a:effectLst/>
                <a:uLnTx/>
                <a:uFillTx/>
                <a:latin typeface="+mn-lt"/>
              </a:rPr>
              <a:t>ITEMS</a:t>
            </a:r>
            <a:br>
              <a:rPr kumimoji="0" lang="en-US" b="1" i="0" u="none" strike="noStrike" kern="1200" cap="all" spc="0" normalizeH="0" baseline="0" noProof="0" dirty="0">
                <a:ln>
                  <a:noFill/>
                </a:ln>
                <a:solidFill>
                  <a:srgbClr val="0070C0"/>
                </a:solidFill>
                <a:effectLst/>
                <a:uLnTx/>
                <a:uFillTx/>
                <a:latin typeface="+mn-lt"/>
              </a:rPr>
            </a:br>
            <a:r>
              <a:rPr kumimoji="0" lang="en-US" b="1" i="0" u="none" strike="noStrike" kern="1200" cap="all" spc="0" normalizeH="0" baseline="0" noProof="0" dirty="0">
                <a:ln>
                  <a:noFill/>
                </a:ln>
                <a:solidFill>
                  <a:srgbClr val="00B0F0"/>
                </a:solidFill>
                <a:effectLst/>
                <a:uLnTx/>
                <a:uFillTx/>
                <a:latin typeface="Tw Cen MT"/>
                <a:ea typeface="+mj-ea"/>
                <a:cs typeface="+mj-cs"/>
              </a:rPr>
              <a:t> </a:t>
            </a:r>
            <a:endParaRPr kumimoji="0" lang="en-US" b="0" i="0" u="none" strike="noStrike" kern="1200" cap="all" spc="0" normalizeH="0" baseline="0" noProof="0" dirty="0">
              <a:ln>
                <a:noFill/>
              </a:ln>
              <a:solidFill>
                <a:srgbClr val="4F271C"/>
              </a:solidFill>
              <a:effectLst/>
              <a:uLnTx/>
              <a:uFillTx/>
              <a:latin typeface="Tw Cen MT"/>
              <a:ea typeface="+mj-ea"/>
              <a:cs typeface="+mj-cs"/>
            </a:endParaRPr>
          </a:p>
        </p:txBody>
      </p:sp>
      <p:pic>
        <p:nvPicPr>
          <p:cNvPr id="8194" name="Picture 2" descr="See the source image">
            <a:extLst>
              <a:ext uri="{FF2B5EF4-FFF2-40B4-BE49-F238E27FC236}">
                <a16:creationId xmlns:a16="http://schemas.microsoft.com/office/drawing/2014/main" id="{AEDDD4B3-42D8-4802-B57C-ACA62E7FC9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8111" y="2000663"/>
            <a:ext cx="4715159" cy="3143439"/>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16">
            <a:extLst>
              <a:ext uri="{FF2B5EF4-FFF2-40B4-BE49-F238E27FC236}">
                <a16:creationId xmlns:a16="http://schemas.microsoft.com/office/drawing/2014/main" id="{955623E4-3468-47D8-87A3-DC4644EB59D9}"/>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59</a:t>
            </a:fld>
            <a:endParaRPr lang="en-US" dirty="0">
              <a:solidFill>
                <a:schemeClr val="tx1"/>
              </a:solidFill>
            </a:endParaRPr>
          </a:p>
        </p:txBody>
      </p:sp>
    </p:spTree>
    <p:extLst>
      <p:ext uri="{BB962C8B-B14F-4D97-AF65-F5344CB8AC3E}">
        <p14:creationId xmlns:p14="http://schemas.microsoft.com/office/powerpoint/2010/main" val="39400417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0A33E-6447-439C-B851-6A40046C78C1}"/>
              </a:ext>
            </a:extLst>
          </p:cNvPr>
          <p:cNvSpPr>
            <a:spLocks noGrp="1"/>
          </p:cNvSpPr>
          <p:nvPr>
            <p:ph type="title"/>
          </p:nvPr>
        </p:nvSpPr>
        <p:spPr>
          <a:xfrm>
            <a:off x="838200" y="479424"/>
            <a:ext cx="10515600" cy="1325563"/>
          </a:xfrm>
        </p:spPr>
        <p:txBody>
          <a:bodyPr/>
          <a:lstStyle/>
          <a:p>
            <a:pPr marL="228600" algn="ctr" defTabSz="457200">
              <a:tabLst>
                <a:tab pos="27432" algn="l"/>
                <a:tab pos="-1731873600" algn="l"/>
                <a:tab pos="6542532" algn="r"/>
              </a:tabLst>
            </a:pPr>
            <a:r>
              <a:rPr lang="en-US" sz="4000" b="1" kern="1400">
                <a:solidFill>
                  <a:srgbClr val="4472C4"/>
                </a:solidFill>
                <a:latin typeface="+mn-lt"/>
                <a:ea typeface="+mn-ea"/>
                <a:cs typeface="+mn-cs"/>
              </a:rPr>
              <a:t>A. Preliminary Approval of Amendments</a:t>
            </a:r>
            <a:br>
              <a:rPr lang="en-US" sz="4000" b="1" kern="1400">
                <a:solidFill>
                  <a:srgbClr val="4472C4"/>
                </a:solidFill>
                <a:latin typeface="+mn-lt"/>
                <a:ea typeface="+mn-ea"/>
                <a:cs typeface="+mn-cs"/>
              </a:rPr>
            </a:br>
            <a:r>
              <a:rPr lang="en-US" sz="4000" b="1" kern="1400">
                <a:solidFill>
                  <a:srgbClr val="4472C4"/>
                </a:solidFill>
                <a:latin typeface="+mn-lt"/>
                <a:ea typeface="+mn-ea"/>
                <a:cs typeface="+mn-cs"/>
              </a:rPr>
              <a:t>to the Administrative Procedures</a:t>
            </a:r>
            <a:endParaRPr lang="en-US" sz="4000" b="1" kern="1400" dirty="0">
              <a:solidFill>
                <a:srgbClr val="4472C4"/>
              </a:solidFill>
              <a:latin typeface="+mn-lt"/>
              <a:ea typeface="+mn-ea"/>
              <a:cs typeface="+mn-cs"/>
            </a:endParaRPr>
          </a:p>
        </p:txBody>
      </p:sp>
      <p:pic>
        <p:nvPicPr>
          <p:cNvPr id="6" name="Picture 5">
            <a:extLst>
              <a:ext uri="{FF2B5EF4-FFF2-40B4-BE49-F238E27FC236}">
                <a16:creationId xmlns:a16="http://schemas.microsoft.com/office/drawing/2014/main" id="{8DA90F88-C358-4F3C-99D1-49B0B9C65FF3}"/>
              </a:ext>
            </a:extLst>
          </p:cNvPr>
          <p:cNvPicPr>
            <a:picLocks noChangeAspect="1"/>
          </p:cNvPicPr>
          <p:nvPr/>
        </p:nvPicPr>
        <p:blipFill>
          <a:blip r:embed="rId2"/>
          <a:stretch>
            <a:fillRect/>
          </a:stretch>
        </p:blipFill>
        <p:spPr>
          <a:xfrm>
            <a:off x="3546921" y="2115879"/>
            <a:ext cx="5098158" cy="3636686"/>
          </a:xfrm>
          <a:prstGeom prst="rect">
            <a:avLst/>
          </a:prstGeom>
          <a:effectLst>
            <a:outerShdw blurRad="50800" dist="38100" dir="2700000" algn="tl" rotWithShape="0">
              <a:prstClr val="black">
                <a:alpha val="40000"/>
              </a:prstClr>
            </a:outerShdw>
          </a:effectLst>
        </p:spPr>
      </p:pic>
      <p:sp>
        <p:nvSpPr>
          <p:cNvPr id="4" name="Slide Number Placeholder 16">
            <a:extLst>
              <a:ext uri="{FF2B5EF4-FFF2-40B4-BE49-F238E27FC236}">
                <a16:creationId xmlns:a16="http://schemas.microsoft.com/office/drawing/2014/main" id="{10CEB303-A168-4ED6-B4B1-DD210E596603}"/>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60</a:t>
            </a:fld>
            <a:endParaRPr lang="en-US" dirty="0">
              <a:solidFill>
                <a:schemeClr val="tx1"/>
              </a:solidFill>
            </a:endParaRPr>
          </a:p>
        </p:txBody>
      </p:sp>
    </p:spTree>
    <p:extLst>
      <p:ext uri="{BB962C8B-B14F-4D97-AF65-F5344CB8AC3E}">
        <p14:creationId xmlns:p14="http://schemas.microsoft.com/office/powerpoint/2010/main" val="16005142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524000" y="104656"/>
            <a:ext cx="9144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tab pos="688975" algn="l"/>
              </a:tabLst>
              <a:defRPr/>
            </a:pPr>
            <a:r>
              <a:rPr kumimoji="0" lang="en-US" sz="4000" b="1" i="0" u="none" strike="noStrike" kern="1200" cap="none" spc="0" normalizeH="0" baseline="0" noProof="0" dirty="0">
                <a:ln>
                  <a:noFill/>
                </a:ln>
                <a:solidFill>
                  <a:srgbClr val="4472C4"/>
                </a:solidFill>
                <a:effectLst/>
                <a:uLnTx/>
                <a:uFillTx/>
                <a:latin typeface="Calibri" panose="020F0502020204030204"/>
                <a:ea typeface="+mj-ea"/>
                <a:cs typeface="+mj-cs"/>
              </a:rPr>
              <a:t>Proposed Updates to Chapter 300-2-1-.03</a:t>
            </a:r>
          </a:p>
        </p:txBody>
      </p:sp>
      <p:sp>
        <p:nvSpPr>
          <p:cNvPr id="7" name="TextBox 6">
            <a:extLst>
              <a:ext uri="{FF2B5EF4-FFF2-40B4-BE49-F238E27FC236}">
                <a16:creationId xmlns:a16="http://schemas.microsoft.com/office/drawing/2014/main" id="{44FC54D0-983E-40FB-A366-A8EEFC64B692}"/>
              </a:ext>
            </a:extLst>
          </p:cNvPr>
          <p:cNvSpPr txBox="1"/>
          <p:nvPr/>
        </p:nvSpPr>
        <p:spPr>
          <a:xfrm>
            <a:off x="834905" y="1006693"/>
            <a:ext cx="11348672" cy="5843363"/>
          </a:xfrm>
          <a:prstGeom prst="rect">
            <a:avLst/>
          </a:prstGeom>
          <a:noFill/>
        </p:spPr>
        <p:txBody>
          <a:bodyPr wrap="square">
            <a:spAutoFit/>
          </a:bodyPr>
          <a:lstStyle/>
          <a:p>
            <a:pPr marL="0" marR="0">
              <a:spcAft>
                <a:spcPts val="0"/>
              </a:spcAft>
              <a:tabLst>
                <a:tab pos="1473200" algn="l"/>
              </a:tabLst>
            </a:pPr>
            <a:r>
              <a:rPr lang="en-US" sz="1800" b="1" kern="0" dirty="0">
                <a:effectLst/>
                <a:latin typeface="Courier New" panose="02070309020205020404" pitchFamily="49" charset="0"/>
                <a:ea typeface="Courier New" panose="02070309020205020404" pitchFamily="49" charset="0"/>
              </a:rPr>
              <a:t>300-2-1-.03	</a:t>
            </a:r>
            <a:r>
              <a:rPr lang="en-US" sz="1800" b="1" u="sng" kern="0" dirty="0">
                <a:effectLst/>
                <a:latin typeface="Courier New" panose="02070309020205020404" pitchFamily="49" charset="0"/>
                <a:ea typeface="Courier New" panose="02070309020205020404" pitchFamily="49" charset="0"/>
              </a:rPr>
              <a:t>Evaluation and Review of New Instructional </a:t>
            </a:r>
          </a:p>
          <a:p>
            <a:pPr marL="0" marR="0">
              <a:spcAft>
                <a:spcPts val="0"/>
              </a:spcAft>
              <a:tabLst>
                <a:tab pos="1473200" algn="l"/>
              </a:tabLst>
            </a:pPr>
            <a:r>
              <a:rPr lang="en-US" sz="1800" b="1" u="sng" kern="0" dirty="0">
                <a:effectLst/>
                <a:latin typeface="Courier New" panose="02070309020205020404" pitchFamily="49" charset="0"/>
                <a:ea typeface="Courier New" panose="02070309020205020404" pitchFamily="49" charset="0"/>
              </a:rPr>
              <a:t>Program Proposals of Public Postsecondary Institutions</a:t>
            </a:r>
            <a:endParaRPr lang="en-US" sz="1800" b="1" kern="0" dirty="0">
              <a:effectLst/>
              <a:latin typeface="Courier New" panose="02070309020205020404" pitchFamily="49" charset="0"/>
              <a:ea typeface="Courier New" panose="02070309020205020404" pitchFamily="49" charset="0"/>
            </a:endParaRPr>
          </a:p>
          <a:p>
            <a:pPr marL="0" marR="0" indent="0">
              <a:lnSpc>
                <a:spcPts val="1225"/>
              </a:lnSpc>
              <a:spcBef>
                <a:spcPts val="0"/>
              </a:spcBef>
              <a:spcAft>
                <a:spcPts val="0"/>
              </a:spcAft>
            </a:pPr>
            <a:r>
              <a:rPr lang="en-US" sz="1800" b="1" dirty="0">
                <a:effectLst/>
                <a:latin typeface="Arial" panose="020B0604020202020204" pitchFamily="34" charset="0"/>
                <a:ea typeface="Times New Roman" panose="02020603050405020304" pitchFamily="18" charset="0"/>
              </a:rPr>
              <a:t> </a:t>
            </a:r>
            <a:endParaRPr lang="en-US" sz="16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pPr>
            <a:r>
              <a:rPr lang="en-US" sz="2000" b="1" dirty="0">
                <a:effectLst/>
                <a:latin typeface="Arial" panose="020B0604020202020204" pitchFamily="34" charset="0"/>
                <a:ea typeface="Times New Roman" panose="02020603050405020304" pitchFamily="18" charset="0"/>
                <a:cs typeface="Arial" panose="020B0604020202020204" pitchFamily="34" charset="0"/>
              </a:rPr>
              <a:t>Last Amended: 1999</a:t>
            </a:r>
            <a:endParaRPr lang="en-US" sz="2000" dirty="0">
              <a:effectLst/>
              <a:latin typeface="Arial" panose="020B0604020202020204" pitchFamily="34" charset="0"/>
              <a:ea typeface="Times New Roman" panose="02020603050405020304" pitchFamily="18" charset="0"/>
              <a:cs typeface="Arial" panose="020B0604020202020204" pitchFamily="34" charset="0"/>
            </a:endParaRPr>
          </a:p>
          <a:p>
            <a:pPr marL="0" marR="0" indent="0">
              <a:spcBef>
                <a:spcPts val="0"/>
              </a:spcBef>
              <a:spcAft>
                <a:spcPts val="0"/>
              </a:spcAft>
            </a:pPr>
            <a:r>
              <a:rPr lang="en-US" sz="2000" b="1" dirty="0">
                <a:effectLst/>
                <a:latin typeface="Arial" panose="020B0604020202020204" pitchFamily="34" charset="0"/>
                <a:ea typeface="Times New Roman" panose="02020603050405020304" pitchFamily="18" charset="0"/>
                <a:cs typeface="Arial" panose="020B0604020202020204" pitchFamily="34" charset="0"/>
              </a:rPr>
              <a:t> </a:t>
            </a:r>
            <a:endParaRPr lang="en-US" sz="2000" dirty="0">
              <a:effectLst/>
              <a:latin typeface="Arial" panose="020B0604020202020204" pitchFamily="34" charset="0"/>
              <a:ea typeface="Times New Roman" panose="02020603050405020304" pitchFamily="18" charset="0"/>
              <a:cs typeface="Arial" panose="020B0604020202020204" pitchFamily="34" charset="0"/>
            </a:endParaRPr>
          </a:p>
          <a:p>
            <a:pPr marL="0" marR="0" indent="0">
              <a:spcBef>
                <a:spcPts val="0"/>
              </a:spcBef>
              <a:spcAft>
                <a:spcPts val="0"/>
              </a:spcAft>
            </a:pPr>
            <a:r>
              <a:rPr lang="en-US" sz="2000" b="1" dirty="0">
                <a:effectLst/>
                <a:latin typeface="Arial" panose="020B0604020202020204" pitchFamily="34" charset="0"/>
                <a:ea typeface="Times New Roman" panose="02020603050405020304" pitchFamily="18" charset="0"/>
                <a:cs typeface="Arial" panose="020B0604020202020204" pitchFamily="34" charset="0"/>
              </a:rPr>
              <a:t>Synopsis of Section</a:t>
            </a:r>
            <a:r>
              <a:rPr lang="en-US" sz="2000" dirty="0">
                <a:effectLst/>
                <a:latin typeface="Arial" panose="020B0604020202020204" pitchFamily="34" charset="0"/>
                <a:ea typeface="Times New Roman" panose="02020603050405020304" pitchFamily="18" charset="0"/>
                <a:cs typeface="Arial" panose="020B0604020202020204" pitchFamily="34" charset="0"/>
              </a:rPr>
              <a:t>: This section sets forth the procedures for reviewing proposals for new academic degree programs and applies only to public institutions in Alabama. Separate review processes are given for each degree level, including review by institutional stakeholder groups. Processes for reviewing baccalaureate and graduate proposals include a two-month waiting period between receipt of the Notification of Intent to Submit a Proposal (NISP) and the full proposal. </a:t>
            </a:r>
          </a:p>
          <a:p>
            <a:pPr marL="0" marR="0" indent="0">
              <a:spcBef>
                <a:spcPts val="0"/>
              </a:spcBef>
              <a:spcAft>
                <a:spcPts val="0"/>
              </a:spcAft>
            </a:pPr>
            <a:r>
              <a:rPr lang="en-US" sz="2000" dirty="0">
                <a:effectLst/>
                <a:latin typeface="Arial" panose="020B0604020202020204" pitchFamily="34" charset="0"/>
                <a:ea typeface="Times New Roman" panose="02020603050405020304" pitchFamily="18" charset="0"/>
                <a:cs typeface="Arial" panose="020B0604020202020204" pitchFamily="34" charset="0"/>
              </a:rPr>
              <a:t> </a:t>
            </a:r>
          </a:p>
          <a:p>
            <a:pPr marL="0" marR="0" indent="0">
              <a:spcBef>
                <a:spcPts val="0"/>
              </a:spcBef>
              <a:spcAft>
                <a:spcPts val="0"/>
              </a:spcAft>
            </a:pPr>
            <a:r>
              <a:rPr lang="en-US" sz="2000" b="1" dirty="0">
                <a:effectLst/>
                <a:latin typeface="Arial" panose="020B0604020202020204" pitchFamily="34" charset="0"/>
                <a:ea typeface="Times New Roman" panose="02020603050405020304" pitchFamily="18" charset="0"/>
                <a:cs typeface="Arial" panose="020B0604020202020204" pitchFamily="34" charset="0"/>
              </a:rPr>
              <a:t>Summary of Recommended Changes: </a:t>
            </a:r>
            <a:endParaRPr lang="en-US" sz="20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2000" dirty="0">
                <a:effectLst/>
                <a:latin typeface="Arial" panose="020B0604020202020204" pitchFamily="34" charset="0"/>
                <a:ea typeface="Times New Roman" panose="02020603050405020304" pitchFamily="18" charset="0"/>
                <a:cs typeface="Arial" panose="020B0604020202020204" pitchFamily="34" charset="0"/>
              </a:rPr>
              <a:t>Outdated terminology should be updated. </a:t>
            </a:r>
          </a:p>
          <a:p>
            <a:pPr marL="342900" marR="0" lvl="0" indent="-342900">
              <a:spcBef>
                <a:spcPts val="0"/>
              </a:spcBef>
              <a:spcAft>
                <a:spcPts val="0"/>
              </a:spcAft>
              <a:buFont typeface="Symbol" panose="05050102010706020507" pitchFamily="18" charset="2"/>
              <a:buChar char=""/>
            </a:pPr>
            <a:r>
              <a:rPr lang="en-US" sz="2000" dirty="0">
                <a:effectLst/>
                <a:latin typeface="Arial" panose="020B0604020202020204" pitchFamily="34" charset="0"/>
                <a:ea typeface="Times New Roman" panose="02020603050405020304" pitchFamily="18" charset="0"/>
                <a:cs typeface="Arial" panose="020B0604020202020204" pitchFamily="34" charset="0"/>
              </a:rPr>
              <a:t>Definitions of degree levels should be added to improve clarity.</a:t>
            </a:r>
          </a:p>
          <a:p>
            <a:pPr marL="342900" marR="0" lvl="0" indent="-342900">
              <a:spcBef>
                <a:spcPts val="0"/>
              </a:spcBef>
              <a:spcAft>
                <a:spcPts val="0"/>
              </a:spcAft>
              <a:buFont typeface="Symbol" panose="05050102010706020507" pitchFamily="18" charset="2"/>
              <a:buChar char=""/>
            </a:pPr>
            <a:r>
              <a:rPr lang="en-US" sz="2000" dirty="0">
                <a:effectLst/>
                <a:latin typeface="Arial" panose="020B0604020202020204" pitchFamily="34" charset="0"/>
                <a:ea typeface="Times New Roman" panose="02020603050405020304" pitchFamily="18" charset="0"/>
                <a:cs typeface="Arial" panose="020B0604020202020204" pitchFamily="34" charset="0"/>
              </a:rPr>
              <a:t>Required notification of intent should be eliminated so that proposals can be processed more efficiently.</a:t>
            </a:r>
          </a:p>
          <a:p>
            <a:pPr marL="342900" marR="0" lvl="0" indent="-342900">
              <a:spcBef>
                <a:spcPts val="0"/>
              </a:spcBef>
              <a:spcAft>
                <a:spcPts val="0"/>
              </a:spcAft>
              <a:buFont typeface="Symbol" panose="05050102010706020507" pitchFamily="18" charset="2"/>
              <a:buChar char=""/>
            </a:pPr>
            <a:r>
              <a:rPr lang="en-US" sz="2000" dirty="0">
                <a:effectLst/>
                <a:latin typeface="Arial" panose="020B0604020202020204" pitchFamily="34" charset="0"/>
                <a:ea typeface="Times New Roman" panose="02020603050405020304" pitchFamily="18" charset="0"/>
                <a:cs typeface="Arial" panose="020B0604020202020204" pitchFamily="34" charset="0"/>
              </a:rPr>
              <a:t>Review processes by institutional stakeholders should allow for more flexibility. </a:t>
            </a:r>
          </a:p>
          <a:p>
            <a:pPr marL="342900" marR="0" lvl="0" indent="-342900">
              <a:spcBef>
                <a:spcPts val="0"/>
              </a:spcBef>
              <a:spcAft>
                <a:spcPts val="0"/>
              </a:spcAft>
              <a:buFont typeface="Symbol" panose="05050102010706020507" pitchFamily="18" charset="2"/>
              <a:buChar char=""/>
            </a:pPr>
            <a:r>
              <a:rPr lang="en-US" sz="2000" dirty="0">
                <a:effectLst/>
                <a:latin typeface="Arial" panose="020B0604020202020204" pitchFamily="34" charset="0"/>
                <a:ea typeface="Courier New" panose="02070309020205020404" pitchFamily="49" charset="0"/>
                <a:cs typeface="Arial" panose="020B0604020202020204" pitchFamily="34" charset="0"/>
              </a:rPr>
              <a:t>New subsection needed on review of programs above instructional role, adapting existing guidelines into policy. </a:t>
            </a:r>
            <a:endParaRPr lang="en-US" sz="2000" dirty="0">
              <a:latin typeface="Arial" panose="020B0604020202020204" pitchFamily="34" charset="0"/>
              <a:cs typeface="Arial" panose="020B0604020202020204" pitchFamily="34" charset="0"/>
            </a:endParaRPr>
          </a:p>
        </p:txBody>
      </p:sp>
      <p:sp>
        <p:nvSpPr>
          <p:cNvPr id="5" name="Slide Number Placeholder 16">
            <a:extLst>
              <a:ext uri="{FF2B5EF4-FFF2-40B4-BE49-F238E27FC236}">
                <a16:creationId xmlns:a16="http://schemas.microsoft.com/office/drawing/2014/main" id="{9126A88D-F884-4DE4-8C4D-3645CA99A4F3}"/>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61</a:t>
            </a:fld>
            <a:endParaRPr lang="en-US" dirty="0">
              <a:solidFill>
                <a:schemeClr val="tx1"/>
              </a:solidFill>
            </a:endParaRPr>
          </a:p>
        </p:txBody>
      </p:sp>
    </p:spTree>
    <p:extLst>
      <p:ext uri="{BB962C8B-B14F-4D97-AF65-F5344CB8AC3E}">
        <p14:creationId xmlns:p14="http://schemas.microsoft.com/office/powerpoint/2010/main" val="192859546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77CEF5-2421-45F0-9684-896A134D6EFD}"/>
              </a:ext>
            </a:extLst>
          </p:cNvPr>
          <p:cNvSpPr txBox="1"/>
          <p:nvPr/>
        </p:nvSpPr>
        <p:spPr>
          <a:xfrm>
            <a:off x="1042352" y="1811675"/>
            <a:ext cx="10107296" cy="2015936"/>
          </a:xfrm>
          <a:prstGeom prst="rect">
            <a:avLst/>
          </a:prstGeom>
          <a:noFill/>
        </p:spPr>
        <p:txBody>
          <a:bodyPr wrap="square" rtlCol="0">
            <a:spAutoFit/>
          </a:bodyPr>
          <a:lstStyle/>
          <a:p>
            <a:r>
              <a:rPr lang="en-US" sz="3200" b="1" dirty="0">
                <a:solidFill>
                  <a:srgbClr val="4472C4"/>
                </a:solidFill>
              </a:rPr>
              <a:t>Motion, Decision Item A-1: </a:t>
            </a:r>
          </a:p>
          <a:p>
            <a:endParaRPr lang="en-US" sz="3200" b="1" dirty="0">
              <a:solidFill>
                <a:srgbClr val="0070C0"/>
              </a:solidFill>
            </a:endParaRPr>
          </a:p>
          <a:p>
            <a:pPr lvl="0">
              <a:spcBef>
                <a:spcPts val="600"/>
              </a:spcBef>
              <a:tabLst>
                <a:tab pos="457200" algn="l"/>
              </a:tabLst>
              <a:defRPr/>
            </a:pPr>
            <a:r>
              <a:rPr lang="en-US" sz="2800" dirty="0"/>
              <a:t>That the Commission approve Amendments to the Administrative Procedures for Academic Program Review, </a:t>
            </a:r>
            <a:r>
              <a:rPr lang="en-US" sz="2500" dirty="0">
                <a:solidFill>
                  <a:srgbClr val="1A1A1A"/>
                </a:solidFill>
                <a:effectLst/>
                <a:latin typeface="Open Sans" panose="020B0606030504020204" pitchFamily="34" charset="0"/>
              </a:rPr>
              <a:t>§300-2-1-.03</a:t>
            </a:r>
            <a:r>
              <a:rPr lang="en-US" sz="2500" dirty="0"/>
              <a:t>.  </a:t>
            </a:r>
          </a:p>
        </p:txBody>
      </p:sp>
      <p:sp>
        <p:nvSpPr>
          <p:cNvPr id="4" name="Slide Number Placeholder 16">
            <a:extLst>
              <a:ext uri="{FF2B5EF4-FFF2-40B4-BE49-F238E27FC236}">
                <a16:creationId xmlns:a16="http://schemas.microsoft.com/office/drawing/2014/main" id="{980B6DBB-2F09-4503-9650-FE4C258EAAE6}"/>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62</a:t>
            </a:fld>
            <a:endParaRPr lang="en-US" dirty="0">
              <a:solidFill>
                <a:schemeClr val="tx1"/>
              </a:solidFill>
            </a:endParaRPr>
          </a:p>
        </p:txBody>
      </p:sp>
    </p:spTree>
    <p:extLst>
      <p:ext uri="{BB962C8B-B14F-4D97-AF65-F5344CB8AC3E}">
        <p14:creationId xmlns:p14="http://schemas.microsoft.com/office/powerpoint/2010/main" val="386423142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524000" y="104656"/>
            <a:ext cx="9144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tab pos="688975" algn="l"/>
              </a:tabLst>
              <a:defRPr/>
            </a:pPr>
            <a:r>
              <a:rPr kumimoji="0" lang="en-US" sz="4000" b="1" i="0" u="none" strike="noStrike" kern="1200" cap="none" spc="0" normalizeH="0" baseline="0" noProof="0" dirty="0">
                <a:ln>
                  <a:noFill/>
                </a:ln>
                <a:solidFill>
                  <a:srgbClr val="4472C4"/>
                </a:solidFill>
                <a:effectLst/>
                <a:uLnTx/>
                <a:uFillTx/>
                <a:latin typeface="Calibri" panose="020F0502020204030204"/>
                <a:ea typeface="+mj-ea"/>
                <a:cs typeface="+mj-cs"/>
              </a:rPr>
              <a:t>Proposed Updates to Chapter 300-2-1-.04</a:t>
            </a:r>
          </a:p>
        </p:txBody>
      </p:sp>
      <p:sp>
        <p:nvSpPr>
          <p:cNvPr id="7" name="TextBox 6">
            <a:extLst>
              <a:ext uri="{FF2B5EF4-FFF2-40B4-BE49-F238E27FC236}">
                <a16:creationId xmlns:a16="http://schemas.microsoft.com/office/drawing/2014/main" id="{44FC54D0-983E-40FB-A366-A8EEFC64B692}"/>
              </a:ext>
            </a:extLst>
          </p:cNvPr>
          <p:cNvSpPr txBox="1"/>
          <p:nvPr/>
        </p:nvSpPr>
        <p:spPr>
          <a:xfrm>
            <a:off x="847726" y="997565"/>
            <a:ext cx="9810749" cy="4862870"/>
          </a:xfrm>
          <a:prstGeom prst="rect">
            <a:avLst/>
          </a:prstGeom>
          <a:noFill/>
        </p:spPr>
        <p:txBody>
          <a:bodyPr wrap="square">
            <a:spAutoFit/>
          </a:bodyPr>
          <a:lstStyle/>
          <a:p>
            <a:pPr marL="0" marR="0">
              <a:spcBef>
                <a:spcPts val="1200"/>
              </a:spcBef>
              <a:spcAft>
                <a:spcPts val="0"/>
              </a:spcAft>
              <a:tabLst>
                <a:tab pos="1473200" algn="l"/>
              </a:tabLst>
            </a:pPr>
            <a:r>
              <a:rPr lang="en-US" sz="1800" b="1" kern="0" dirty="0">
                <a:effectLst/>
                <a:latin typeface="Courier New" panose="02070309020205020404" pitchFamily="49" charset="0"/>
                <a:ea typeface="Courier New" panose="02070309020205020404" pitchFamily="49" charset="0"/>
              </a:rPr>
              <a:t>300-2-1-.04	</a:t>
            </a:r>
            <a:r>
              <a:rPr lang="en-US" sz="1800" b="1" u="sng" kern="0" dirty="0">
                <a:effectLst/>
                <a:latin typeface="Courier New" panose="02070309020205020404" pitchFamily="49" charset="0"/>
                <a:ea typeface="Courier New" panose="02070309020205020404" pitchFamily="49" charset="0"/>
              </a:rPr>
              <a:t>Operational Policy on the Approval, Disapproval, Deferral, and Withdrawal of New Programs of Instruction</a:t>
            </a:r>
            <a:endParaRPr lang="en-US" sz="1800" b="1" kern="0" dirty="0">
              <a:effectLst/>
              <a:latin typeface="Courier New" panose="02070309020205020404" pitchFamily="49" charset="0"/>
              <a:ea typeface="Courier New" panose="02070309020205020404" pitchFamily="49" charset="0"/>
            </a:endParaRPr>
          </a:p>
          <a:p>
            <a:pPr marL="0" marR="0" indent="0">
              <a:lnSpc>
                <a:spcPts val="1225"/>
              </a:lnSpc>
              <a:spcBef>
                <a:spcPts val="0"/>
              </a:spcBef>
              <a:spcAft>
                <a:spcPts val="0"/>
              </a:spcAft>
            </a:pPr>
            <a:r>
              <a:rPr lang="en-US" sz="1800" b="1" dirty="0">
                <a:effectLst/>
                <a:latin typeface="Arial" panose="020B0604020202020204" pitchFamily="34"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pPr>
            <a:r>
              <a:rPr lang="en-US" sz="2400" b="1" dirty="0">
                <a:latin typeface="Arial" panose="020B0604020202020204" pitchFamily="34" charset="0"/>
                <a:ea typeface="Times New Roman" panose="02020603050405020304" pitchFamily="18" charset="0"/>
                <a:cs typeface="Arial" panose="020B0604020202020204" pitchFamily="34" charset="0"/>
              </a:rPr>
              <a:t>Last Amended: 2018</a:t>
            </a:r>
            <a:endParaRPr lang="en-US" sz="2400" dirty="0">
              <a:latin typeface="Arial" panose="020B0604020202020204" pitchFamily="34" charset="0"/>
              <a:ea typeface="Times New Roman" panose="02020603050405020304" pitchFamily="18" charset="0"/>
              <a:cs typeface="Arial" panose="020B0604020202020204" pitchFamily="34" charset="0"/>
            </a:endParaRPr>
          </a:p>
          <a:p>
            <a:r>
              <a:rPr lang="en-US" sz="2400" b="1" dirty="0">
                <a:latin typeface="Arial" panose="020B0604020202020204" pitchFamily="34" charset="0"/>
                <a:ea typeface="Times New Roman" panose="02020603050405020304" pitchFamily="18" charset="0"/>
                <a:cs typeface="Arial" panose="020B0604020202020204" pitchFamily="34" charset="0"/>
              </a:rPr>
              <a:t> </a:t>
            </a:r>
            <a:endParaRPr lang="en-US" sz="2400" dirty="0">
              <a:latin typeface="Arial" panose="020B0604020202020204" pitchFamily="34" charset="0"/>
              <a:ea typeface="Times New Roman" panose="02020603050405020304" pitchFamily="18" charset="0"/>
              <a:cs typeface="Arial" panose="020B0604020202020204" pitchFamily="34" charset="0"/>
            </a:endParaRPr>
          </a:p>
          <a:p>
            <a:r>
              <a:rPr lang="en-US" sz="2400" b="1" dirty="0">
                <a:latin typeface="Arial" panose="020B0604020202020204" pitchFamily="34" charset="0"/>
                <a:ea typeface="Times New Roman" panose="02020603050405020304" pitchFamily="18" charset="0"/>
                <a:cs typeface="Arial" panose="020B0604020202020204" pitchFamily="34" charset="0"/>
              </a:rPr>
              <a:t>Synopsis of Section</a:t>
            </a:r>
            <a:r>
              <a:rPr lang="en-US" sz="2400" dirty="0">
                <a:latin typeface="Arial" panose="020B0604020202020204" pitchFamily="34" charset="0"/>
                <a:ea typeface="Times New Roman" panose="02020603050405020304" pitchFamily="18" charset="0"/>
                <a:cs typeface="Arial" panose="020B0604020202020204" pitchFamily="34" charset="0"/>
              </a:rPr>
              <a:t>: This section discusses actions the Commission may take on new program proposals, as well as some post-implementation considerations. </a:t>
            </a:r>
          </a:p>
          <a:p>
            <a:r>
              <a:rPr lang="en-US" sz="2400" dirty="0">
                <a:latin typeface="Arial" panose="020B0604020202020204" pitchFamily="34" charset="0"/>
                <a:ea typeface="Times New Roman" panose="02020603050405020304" pitchFamily="18" charset="0"/>
                <a:cs typeface="Arial" panose="020B0604020202020204" pitchFamily="34" charset="0"/>
              </a:rPr>
              <a:t> </a:t>
            </a:r>
          </a:p>
          <a:p>
            <a:r>
              <a:rPr lang="en-US" sz="2400" b="1" dirty="0">
                <a:latin typeface="Arial" panose="020B0604020202020204" pitchFamily="34" charset="0"/>
                <a:ea typeface="Times New Roman" panose="02020603050405020304" pitchFamily="18" charset="0"/>
                <a:cs typeface="Arial" panose="020B0604020202020204" pitchFamily="34" charset="0"/>
              </a:rPr>
              <a:t>Summary of Recommended Changes: </a:t>
            </a:r>
            <a:endParaRPr lang="en-US" sz="2400" dirty="0">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2400" dirty="0">
                <a:latin typeface="Arial" panose="020B0604020202020204" pitchFamily="34" charset="0"/>
                <a:ea typeface="Times New Roman" panose="02020603050405020304" pitchFamily="18" charset="0"/>
                <a:cs typeface="Arial" panose="020B0604020202020204" pitchFamily="34" charset="0"/>
              </a:rPr>
              <a:t>New subsection should be added on post-implementation conditions reflecting current practice.</a:t>
            </a:r>
          </a:p>
          <a:p>
            <a:pPr marL="342900" marR="0" lvl="0" indent="-342900">
              <a:spcBef>
                <a:spcPts val="0"/>
              </a:spcBef>
              <a:spcAft>
                <a:spcPts val="0"/>
              </a:spcAft>
              <a:buFont typeface="Symbol" panose="05050102010706020507" pitchFamily="18" charset="2"/>
              <a:buChar char=""/>
            </a:pPr>
            <a:r>
              <a:rPr lang="en-US" sz="2400" dirty="0">
                <a:latin typeface="Arial" panose="020B0604020202020204" pitchFamily="34" charset="0"/>
                <a:ea typeface="Times New Roman" panose="02020603050405020304" pitchFamily="18" charset="0"/>
                <a:cs typeface="Arial" panose="020B0604020202020204" pitchFamily="34" charset="0"/>
              </a:rPr>
              <a:t>New subsection should be added on post-implementation review reflecting current practice.</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5" name="Slide Number Placeholder 16">
            <a:extLst>
              <a:ext uri="{FF2B5EF4-FFF2-40B4-BE49-F238E27FC236}">
                <a16:creationId xmlns:a16="http://schemas.microsoft.com/office/drawing/2014/main" id="{152E7A5D-0F23-4BA3-B7DC-0CB23937C29A}"/>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63</a:t>
            </a:fld>
            <a:endParaRPr lang="en-US" dirty="0">
              <a:solidFill>
                <a:schemeClr val="tx1"/>
              </a:solidFill>
            </a:endParaRPr>
          </a:p>
        </p:txBody>
      </p:sp>
    </p:spTree>
    <p:extLst>
      <p:ext uri="{BB962C8B-B14F-4D97-AF65-F5344CB8AC3E}">
        <p14:creationId xmlns:p14="http://schemas.microsoft.com/office/powerpoint/2010/main" val="338154831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77CEF5-2421-45F0-9684-896A134D6EFD}"/>
              </a:ext>
            </a:extLst>
          </p:cNvPr>
          <p:cNvSpPr txBox="1"/>
          <p:nvPr/>
        </p:nvSpPr>
        <p:spPr>
          <a:xfrm>
            <a:off x="1042352" y="1811675"/>
            <a:ext cx="10107296" cy="2015936"/>
          </a:xfrm>
          <a:prstGeom prst="rect">
            <a:avLst/>
          </a:prstGeom>
          <a:noFill/>
        </p:spPr>
        <p:txBody>
          <a:bodyPr wrap="square" rtlCol="0">
            <a:spAutoFit/>
          </a:bodyPr>
          <a:lstStyle/>
          <a:p>
            <a:r>
              <a:rPr lang="en-US" sz="3200" b="1" dirty="0">
                <a:solidFill>
                  <a:srgbClr val="4472C4"/>
                </a:solidFill>
              </a:rPr>
              <a:t>Motion, Decision Item A-2: </a:t>
            </a:r>
          </a:p>
          <a:p>
            <a:endParaRPr lang="en-US" sz="3200" b="1" dirty="0">
              <a:solidFill>
                <a:srgbClr val="0070C0"/>
              </a:solidFill>
            </a:endParaRPr>
          </a:p>
          <a:p>
            <a:pPr lvl="0">
              <a:spcBef>
                <a:spcPts val="600"/>
              </a:spcBef>
              <a:tabLst>
                <a:tab pos="457200" algn="l"/>
              </a:tabLst>
              <a:defRPr/>
            </a:pPr>
            <a:r>
              <a:rPr lang="en-US" sz="2800" dirty="0"/>
              <a:t>That the Commission approve Amendments to the Administrative Procedures for Academic Program Review, </a:t>
            </a:r>
            <a:r>
              <a:rPr lang="en-US" sz="2500" dirty="0">
                <a:solidFill>
                  <a:srgbClr val="1A1A1A"/>
                </a:solidFill>
                <a:effectLst/>
                <a:latin typeface="Open Sans" panose="020B0606030504020204" pitchFamily="34" charset="0"/>
              </a:rPr>
              <a:t>§300-2-1-.04</a:t>
            </a:r>
            <a:r>
              <a:rPr lang="en-US" sz="2500" dirty="0"/>
              <a:t>.  </a:t>
            </a:r>
          </a:p>
        </p:txBody>
      </p:sp>
      <p:sp>
        <p:nvSpPr>
          <p:cNvPr id="4" name="Slide Number Placeholder 16">
            <a:extLst>
              <a:ext uri="{FF2B5EF4-FFF2-40B4-BE49-F238E27FC236}">
                <a16:creationId xmlns:a16="http://schemas.microsoft.com/office/drawing/2014/main" id="{64B47366-B85D-4ABD-B3F3-B2FA5203B911}"/>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64</a:t>
            </a:fld>
            <a:endParaRPr lang="en-US" dirty="0">
              <a:solidFill>
                <a:schemeClr val="tx1"/>
              </a:solidFill>
            </a:endParaRPr>
          </a:p>
        </p:txBody>
      </p:sp>
    </p:spTree>
    <p:extLst>
      <p:ext uri="{BB962C8B-B14F-4D97-AF65-F5344CB8AC3E}">
        <p14:creationId xmlns:p14="http://schemas.microsoft.com/office/powerpoint/2010/main" val="313742791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4FC54D0-983E-40FB-A366-A8EEFC64B692}"/>
              </a:ext>
            </a:extLst>
          </p:cNvPr>
          <p:cNvSpPr txBox="1"/>
          <p:nvPr/>
        </p:nvSpPr>
        <p:spPr>
          <a:xfrm>
            <a:off x="863114" y="1005987"/>
            <a:ext cx="10782299" cy="5262979"/>
          </a:xfrm>
          <a:prstGeom prst="rect">
            <a:avLst/>
          </a:prstGeom>
          <a:noFill/>
        </p:spPr>
        <p:txBody>
          <a:bodyPr wrap="square">
            <a:spAutoFit/>
          </a:bodyPr>
          <a:lstStyle/>
          <a:p>
            <a:pPr marL="0" marR="0">
              <a:lnSpc>
                <a:spcPct val="100000"/>
              </a:lnSpc>
              <a:spcBef>
                <a:spcPts val="1130"/>
              </a:spcBef>
              <a:spcAft>
                <a:spcPts val="0"/>
              </a:spcAft>
              <a:tabLst>
                <a:tab pos="1473200" algn="l"/>
              </a:tabLst>
            </a:pPr>
            <a:r>
              <a:rPr lang="en-US" sz="1800" b="1" kern="0" dirty="0">
                <a:effectLst/>
                <a:latin typeface="Courier New" panose="02070309020205020404" pitchFamily="49" charset="0"/>
                <a:ea typeface="Courier New" panose="02070309020205020404" pitchFamily="49" charset="0"/>
              </a:rPr>
              <a:t>300-2-1-.XX	</a:t>
            </a:r>
            <a:r>
              <a:rPr lang="en-US" sz="1800" b="1" u="sng" kern="0" dirty="0">
                <a:effectLst/>
                <a:latin typeface="Courier New" panose="02070309020205020404" pitchFamily="49" charset="0"/>
                <a:ea typeface="Courier New" panose="02070309020205020404" pitchFamily="49" charset="0"/>
              </a:rPr>
              <a:t>Changes to Instructional Role and Units of Instruction</a:t>
            </a:r>
            <a:endParaRPr lang="en-US" sz="1800" b="1" kern="0" dirty="0">
              <a:effectLst/>
              <a:latin typeface="Courier New" panose="02070309020205020404" pitchFamily="49" charset="0"/>
              <a:ea typeface="Courier New" panose="02070309020205020404" pitchFamily="49" charset="0"/>
            </a:endParaRPr>
          </a:p>
          <a:p>
            <a:pPr marL="0" marR="0" indent="0">
              <a:lnSpc>
                <a:spcPts val="1225"/>
              </a:lnSpc>
              <a:spcBef>
                <a:spcPts val="0"/>
              </a:spcBef>
              <a:spcAft>
                <a:spcPts val="0"/>
              </a:spcAft>
            </a:pPr>
            <a:r>
              <a:rPr lang="en-US" sz="1800" b="1" dirty="0">
                <a:effectLst/>
                <a:latin typeface="Arial" panose="020B0604020202020204" pitchFamily="34"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pPr>
            <a:r>
              <a:rPr lang="en-US" sz="2200" b="1" dirty="0">
                <a:effectLst/>
                <a:latin typeface="Arial" panose="020B0604020202020204" pitchFamily="34" charset="0"/>
                <a:ea typeface="Times New Roman" panose="02020603050405020304" pitchFamily="18" charset="0"/>
                <a:cs typeface="Arial" panose="020B0604020202020204" pitchFamily="34" charset="0"/>
              </a:rPr>
              <a:t>Synopsis of Proposed Section</a:t>
            </a:r>
            <a:r>
              <a:rPr lang="en-US" sz="2200" dirty="0">
                <a:effectLst/>
                <a:latin typeface="Arial" panose="020B0604020202020204" pitchFamily="34" charset="0"/>
                <a:ea typeface="Times New Roman" panose="02020603050405020304" pitchFamily="18" charset="0"/>
                <a:cs typeface="Arial" panose="020B0604020202020204" pitchFamily="34" charset="0"/>
              </a:rPr>
              <a:t>: This section would fill a policy need around instructional role change, which is currently only addressed in a guidelines document. This section would also be an appropriate place to address changes to units of instruction (i.e., departments and divisions) within an institution’s existing instructional role. The proposed section would define instructional role and lay out a process for expanding the role to a higher degree level. </a:t>
            </a:r>
          </a:p>
          <a:p>
            <a:pPr marL="0" marR="0" indent="0">
              <a:spcBef>
                <a:spcPts val="0"/>
              </a:spcBef>
              <a:spcAft>
                <a:spcPts val="0"/>
              </a:spcAft>
            </a:pPr>
            <a:r>
              <a:rPr lang="en-US" sz="2200" dirty="0">
                <a:effectLst/>
                <a:latin typeface="Arial" panose="020B0604020202020204" pitchFamily="34" charset="0"/>
                <a:ea typeface="Times New Roman" panose="02020603050405020304" pitchFamily="18" charset="0"/>
                <a:cs typeface="Arial" panose="020B0604020202020204" pitchFamily="34" charset="0"/>
              </a:rPr>
              <a:t> </a:t>
            </a:r>
          </a:p>
          <a:p>
            <a:pPr marL="0" marR="0" indent="0">
              <a:spcBef>
                <a:spcPts val="0"/>
              </a:spcBef>
              <a:spcAft>
                <a:spcPts val="0"/>
              </a:spcAft>
            </a:pPr>
            <a:r>
              <a:rPr lang="en-US" sz="2200" b="1" dirty="0">
                <a:effectLst/>
                <a:latin typeface="Arial" panose="020B0604020202020204" pitchFamily="34" charset="0"/>
                <a:ea typeface="Times New Roman" panose="02020603050405020304" pitchFamily="18" charset="0"/>
                <a:cs typeface="Arial" panose="020B0604020202020204" pitchFamily="34" charset="0"/>
              </a:rPr>
              <a:t>Summary of Stakeholder Discussions: </a:t>
            </a:r>
            <a:endParaRPr lang="en-US" sz="22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2200" dirty="0">
                <a:effectLst/>
                <a:latin typeface="Arial" panose="020B0604020202020204" pitchFamily="34" charset="0"/>
                <a:ea typeface="Times New Roman" panose="02020603050405020304" pitchFamily="18" charset="0"/>
                <a:cs typeface="Arial" panose="020B0604020202020204" pitchFamily="34" charset="0"/>
              </a:rPr>
              <a:t>Several institutions have approached ACHE for guidance on expanding their instructional role, but no official policy exists outside a set of guidelines.  </a:t>
            </a:r>
          </a:p>
          <a:p>
            <a:pPr marL="342900" marR="0" lvl="0" indent="-342900">
              <a:spcBef>
                <a:spcPts val="0"/>
              </a:spcBef>
              <a:spcAft>
                <a:spcPts val="0"/>
              </a:spcAft>
              <a:buFont typeface="Symbol" panose="05050102010706020507" pitchFamily="18" charset="2"/>
              <a:buChar char=""/>
            </a:pPr>
            <a:r>
              <a:rPr lang="en-US" sz="2200" dirty="0">
                <a:effectLst/>
                <a:latin typeface="Arial" panose="020B0604020202020204" pitchFamily="34" charset="0"/>
                <a:ea typeface="Times New Roman" panose="02020603050405020304" pitchFamily="18" charset="0"/>
                <a:cs typeface="Arial" panose="020B0604020202020204" pitchFamily="34" charset="0"/>
              </a:rPr>
              <a:t>Stakeholders were largely comfortable codifying existing guidelines, along with some changes. </a:t>
            </a:r>
          </a:p>
          <a:p>
            <a:pPr marL="342900" marR="0" lvl="0" indent="-342900">
              <a:spcBef>
                <a:spcPts val="0"/>
              </a:spcBef>
              <a:spcAft>
                <a:spcPts val="0"/>
              </a:spcAft>
              <a:buFont typeface="Symbol" panose="05050102010706020507" pitchFamily="18" charset="2"/>
              <a:buChar char=""/>
            </a:pPr>
            <a:r>
              <a:rPr lang="en-US" sz="2200" dirty="0">
                <a:effectLst/>
                <a:latin typeface="Arial" panose="020B0604020202020204" pitchFamily="34" charset="0"/>
                <a:ea typeface="Courier New" panose="02070309020205020404" pitchFamily="49" charset="0"/>
                <a:cs typeface="Arial" panose="020B0604020202020204" pitchFamily="34" charset="0"/>
              </a:rPr>
              <a:t>Definitions for different instructional role levels should be discussed further with academic leadership and Alabama Council of Graduate Deans. </a:t>
            </a:r>
            <a:endParaRPr lang="en-US" sz="22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5" name="Title 1">
            <a:extLst>
              <a:ext uri="{FF2B5EF4-FFF2-40B4-BE49-F238E27FC236}">
                <a16:creationId xmlns:a16="http://schemas.microsoft.com/office/drawing/2014/main" id="{1EC120B0-F7B7-46EC-8341-73F23FE0EBDE}"/>
              </a:ext>
            </a:extLst>
          </p:cNvPr>
          <p:cNvSpPr txBox="1">
            <a:spLocks/>
          </p:cNvSpPr>
          <p:nvPr/>
        </p:nvSpPr>
        <p:spPr>
          <a:xfrm>
            <a:off x="1524000" y="104656"/>
            <a:ext cx="9144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tab pos="688975" algn="l"/>
              </a:tabLst>
              <a:defRPr/>
            </a:pPr>
            <a:r>
              <a:rPr kumimoji="0" lang="en-US" sz="4000" b="1" i="0" u="none" strike="noStrike" kern="1200" cap="none" spc="0" normalizeH="0" baseline="0" noProof="0" dirty="0">
                <a:ln>
                  <a:noFill/>
                </a:ln>
                <a:solidFill>
                  <a:srgbClr val="4472C4"/>
                </a:solidFill>
                <a:effectLst/>
                <a:uLnTx/>
                <a:uFillTx/>
                <a:latin typeface="Calibri" panose="020F0502020204030204"/>
                <a:ea typeface="+mj-ea"/>
                <a:cs typeface="+mj-cs"/>
              </a:rPr>
              <a:t>Proposed New Section to Chapter 300-2-1</a:t>
            </a:r>
          </a:p>
        </p:txBody>
      </p:sp>
      <p:sp>
        <p:nvSpPr>
          <p:cNvPr id="4" name="Slide Number Placeholder 16">
            <a:extLst>
              <a:ext uri="{FF2B5EF4-FFF2-40B4-BE49-F238E27FC236}">
                <a16:creationId xmlns:a16="http://schemas.microsoft.com/office/drawing/2014/main" id="{C6B0B2AF-D030-4A1F-9E5E-E16AFC7C1189}"/>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65</a:t>
            </a:fld>
            <a:endParaRPr lang="en-US" dirty="0">
              <a:solidFill>
                <a:schemeClr val="tx1"/>
              </a:solidFill>
            </a:endParaRPr>
          </a:p>
        </p:txBody>
      </p:sp>
    </p:spTree>
    <p:extLst>
      <p:ext uri="{BB962C8B-B14F-4D97-AF65-F5344CB8AC3E}">
        <p14:creationId xmlns:p14="http://schemas.microsoft.com/office/powerpoint/2010/main" val="39110741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77CEF5-2421-45F0-9684-896A134D6EFD}"/>
              </a:ext>
            </a:extLst>
          </p:cNvPr>
          <p:cNvSpPr txBox="1"/>
          <p:nvPr/>
        </p:nvSpPr>
        <p:spPr>
          <a:xfrm>
            <a:off x="1042351" y="1811675"/>
            <a:ext cx="10642625" cy="2015936"/>
          </a:xfrm>
          <a:prstGeom prst="rect">
            <a:avLst/>
          </a:prstGeom>
          <a:noFill/>
        </p:spPr>
        <p:txBody>
          <a:bodyPr wrap="square" rtlCol="0">
            <a:spAutoFit/>
          </a:bodyPr>
          <a:lstStyle/>
          <a:p>
            <a:r>
              <a:rPr lang="en-US" sz="3200" b="1" dirty="0">
                <a:solidFill>
                  <a:srgbClr val="4472C4"/>
                </a:solidFill>
              </a:rPr>
              <a:t>Motion, Decision Item A-3: </a:t>
            </a:r>
          </a:p>
          <a:p>
            <a:endParaRPr lang="en-US" sz="3200" b="1" dirty="0">
              <a:solidFill>
                <a:srgbClr val="0070C0"/>
              </a:solidFill>
            </a:endParaRPr>
          </a:p>
          <a:p>
            <a:pPr lvl="0">
              <a:spcBef>
                <a:spcPts val="600"/>
              </a:spcBef>
              <a:tabLst>
                <a:tab pos="457200" algn="l"/>
              </a:tabLst>
              <a:defRPr/>
            </a:pPr>
            <a:r>
              <a:rPr lang="en-US" sz="2800" dirty="0"/>
              <a:t>That the Commission approve Addition of New Section to the Administrative Procedures for Academic Program Review, </a:t>
            </a:r>
            <a:r>
              <a:rPr lang="en-US" sz="2500" dirty="0">
                <a:solidFill>
                  <a:srgbClr val="1A1A1A"/>
                </a:solidFill>
                <a:effectLst/>
                <a:latin typeface="Open Sans" panose="020B0606030504020204" pitchFamily="34" charset="0"/>
              </a:rPr>
              <a:t>§300-2-1</a:t>
            </a:r>
            <a:r>
              <a:rPr lang="en-US" sz="2500" dirty="0"/>
              <a:t>.  </a:t>
            </a:r>
          </a:p>
        </p:txBody>
      </p:sp>
      <p:sp>
        <p:nvSpPr>
          <p:cNvPr id="4" name="Slide Number Placeholder 16">
            <a:extLst>
              <a:ext uri="{FF2B5EF4-FFF2-40B4-BE49-F238E27FC236}">
                <a16:creationId xmlns:a16="http://schemas.microsoft.com/office/drawing/2014/main" id="{9F20B6B0-D25E-4BD2-9757-58EB195944BF}"/>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66</a:t>
            </a:fld>
            <a:endParaRPr lang="en-US" dirty="0">
              <a:solidFill>
                <a:schemeClr val="tx1"/>
              </a:solidFill>
            </a:endParaRPr>
          </a:p>
        </p:txBody>
      </p:sp>
    </p:spTree>
    <p:extLst>
      <p:ext uri="{BB962C8B-B14F-4D97-AF65-F5344CB8AC3E}">
        <p14:creationId xmlns:p14="http://schemas.microsoft.com/office/powerpoint/2010/main" val="115838823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43828" y="494498"/>
            <a:ext cx="9904344" cy="2308324"/>
          </a:xfrm>
          <a:prstGeom prst="rect">
            <a:avLst/>
          </a:prstGeom>
        </p:spPr>
        <p:txBody>
          <a:bodyPr wrap="square">
            <a:spAutoFit/>
          </a:bodyPr>
          <a:lstStyle/>
          <a:p>
            <a:pPr marL="228600" algn="ctr">
              <a:tabLst>
                <a:tab pos="27432" algn="l"/>
                <a:tab pos="-1731873600" algn="l"/>
                <a:tab pos="6542532" algn="r"/>
              </a:tabLst>
            </a:pPr>
            <a:r>
              <a:rPr lang="en-US" sz="4000" b="1" kern="1400" dirty="0">
                <a:solidFill>
                  <a:srgbClr val="4472C4"/>
                </a:solidFill>
              </a:rPr>
              <a:t>B.  Academic Programs</a:t>
            </a:r>
          </a:p>
          <a:p>
            <a:pPr marL="971550" indent="-742950" algn="ctr">
              <a:buAutoNum type="alphaUcPeriod" startAt="5"/>
              <a:tabLst>
                <a:tab pos="27432" algn="l"/>
                <a:tab pos="-1731873600" algn="l"/>
                <a:tab pos="6542532" algn="r"/>
              </a:tabLst>
            </a:pPr>
            <a:endParaRPr lang="en-US" sz="4000" b="1" kern="1400" dirty="0">
              <a:solidFill>
                <a:srgbClr val="4472C4"/>
              </a:solidFill>
            </a:endParaRPr>
          </a:p>
          <a:p>
            <a:pPr marL="228600" algn="ctr">
              <a:tabLst>
                <a:tab pos="27432" algn="l"/>
                <a:tab pos="-1731873600" algn="l"/>
                <a:tab pos="6542532" algn="r"/>
              </a:tabLst>
            </a:pPr>
            <a:r>
              <a:rPr lang="en-US" sz="3200" i="1" kern="1400" dirty="0">
                <a:solidFill>
                  <a:srgbClr val="4472C4"/>
                </a:solidFill>
              </a:rPr>
              <a:t>Staff Presenters:  Dr. Robin McGill and </a:t>
            </a:r>
          </a:p>
          <a:p>
            <a:pPr marL="228600" algn="ctr">
              <a:tabLst>
                <a:tab pos="27432" algn="l"/>
                <a:tab pos="-1731873600" algn="l"/>
                <a:tab pos="6542532" algn="r"/>
              </a:tabLst>
            </a:pPr>
            <a:r>
              <a:rPr lang="en-US" sz="3200" i="1" kern="1400" dirty="0">
                <a:solidFill>
                  <a:srgbClr val="4472C4"/>
                </a:solidFill>
              </a:rPr>
              <a:t>Mrs. Kristan White </a:t>
            </a:r>
            <a:r>
              <a:rPr lang="en-US" sz="2800" kern="1400" dirty="0">
                <a:solidFill>
                  <a:srgbClr val="4472C4"/>
                </a:solidFill>
              </a:rPr>
              <a:t> </a:t>
            </a:r>
            <a:endParaRPr lang="en-US" sz="2800" kern="1400" dirty="0">
              <a:ln>
                <a:noFill/>
              </a:ln>
              <a:solidFill>
                <a:srgbClr val="4472C4"/>
              </a:solidFill>
              <a:effectLst/>
            </a:endParaRPr>
          </a:p>
        </p:txBody>
      </p:sp>
      <p:pic>
        <p:nvPicPr>
          <p:cNvPr id="2" name="Picture 1">
            <a:extLst>
              <a:ext uri="{FF2B5EF4-FFF2-40B4-BE49-F238E27FC236}">
                <a16:creationId xmlns:a16="http://schemas.microsoft.com/office/drawing/2014/main" id="{4C3A534C-95F6-46BC-BEEB-27C0CDFCCB7F}"/>
              </a:ext>
            </a:extLst>
          </p:cNvPr>
          <p:cNvPicPr>
            <a:picLocks noChangeAspect="1"/>
          </p:cNvPicPr>
          <p:nvPr/>
        </p:nvPicPr>
        <p:blipFill>
          <a:blip r:embed="rId2"/>
          <a:stretch>
            <a:fillRect/>
          </a:stretch>
        </p:blipFill>
        <p:spPr>
          <a:xfrm>
            <a:off x="3893075" y="3242929"/>
            <a:ext cx="4405850" cy="2934365"/>
          </a:xfrm>
          <a:prstGeom prst="rect">
            <a:avLst/>
          </a:prstGeom>
        </p:spPr>
      </p:pic>
      <p:sp>
        <p:nvSpPr>
          <p:cNvPr id="4" name="Slide Number Placeholder 16">
            <a:extLst>
              <a:ext uri="{FF2B5EF4-FFF2-40B4-BE49-F238E27FC236}">
                <a16:creationId xmlns:a16="http://schemas.microsoft.com/office/drawing/2014/main" id="{6DE67DF6-F7EA-4D4A-9463-995CB4EE3F32}"/>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67</a:t>
            </a:fld>
            <a:endParaRPr lang="en-US" dirty="0">
              <a:solidFill>
                <a:schemeClr val="tx1"/>
              </a:solidFill>
            </a:endParaRPr>
          </a:p>
        </p:txBody>
      </p:sp>
    </p:spTree>
    <p:extLst>
      <p:ext uri="{BB962C8B-B14F-4D97-AF65-F5344CB8AC3E}">
        <p14:creationId xmlns:p14="http://schemas.microsoft.com/office/powerpoint/2010/main" val="136743006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60493" y="258330"/>
            <a:ext cx="6071014" cy="941309"/>
          </a:xfrm>
        </p:spPr>
        <p:txBody>
          <a:bodyPr>
            <a:noAutofit/>
          </a:bodyPr>
          <a:lstStyle/>
          <a:p>
            <a:pPr algn="ctr"/>
            <a:r>
              <a:rPr lang="en-US" sz="4000" b="1" dirty="0">
                <a:solidFill>
                  <a:srgbClr val="4472C4"/>
                </a:solidFill>
                <a:latin typeface="+mn-lt"/>
              </a:rPr>
              <a:t>FOUR-YEAR INSTITUTIONS</a:t>
            </a:r>
          </a:p>
        </p:txBody>
      </p:sp>
      <p:pic>
        <p:nvPicPr>
          <p:cNvPr id="18" name="Picture 2" descr="C:\Users\Kevin Whitaker\Desktop\Marsh Presentation\JSU-Logo-for-website-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8727" y="2952529"/>
            <a:ext cx="1506893" cy="873429"/>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Kevin Whitaker\Desktop\Marsh Presentation\UAH_primary.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9607" y="4486291"/>
            <a:ext cx="2398240" cy="133303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cws.auburn.edu/asim/Content/Images/Schools/Athens%20Stat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28491" y="1226541"/>
            <a:ext cx="1510696" cy="113950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cws.auburn.edu/asim/Content/Images/Schools/Alabama%20Stat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77271" y="1244581"/>
            <a:ext cx="1555816" cy="118144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s://cws.auburn.edu/asim/Content/Images/Schools/Troy.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34793" y="2741690"/>
            <a:ext cx="1331546" cy="1310990"/>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https://cws.auburn.edu/asim/Content/Images/Schools/Alabama%20Birmingham.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690970" y="2725807"/>
            <a:ext cx="1448017" cy="1326873"/>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https://cws.auburn.edu/asim/Content/Images/Schools/Montevallo.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005620" y="4254391"/>
            <a:ext cx="1797917" cy="1512583"/>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https://cws.auburn.edu/asim/Content/Images/Schools/North%20Alabama.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282872" y="4396741"/>
            <a:ext cx="1626256" cy="1463337"/>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https://cws.auburn.edu/asim/Content/Images/Schools/Alabama%20A_M.png"/>
          <p:cNvPicPr>
            <a:picLocks noChangeAspect="1" noChangeArrowheads="1"/>
          </p:cNvPicPr>
          <p:nvPr/>
        </p:nvPicPr>
        <p:blipFill rotWithShape="1">
          <a:blip r:embed="rId10">
            <a:extLst>
              <a:ext uri="{28A0092B-C50C-407E-A947-70E740481C1C}">
                <a14:useLocalDpi xmlns:a14="http://schemas.microsoft.com/office/drawing/2010/main" val="0"/>
              </a:ext>
            </a:extLst>
          </a:blip>
          <a:srcRect l="15318" t="12459" r="19082" b="14179"/>
          <a:stretch/>
        </p:blipFill>
        <p:spPr bwMode="auto">
          <a:xfrm>
            <a:off x="559980" y="1103636"/>
            <a:ext cx="1366245" cy="1463337"/>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descr="https://upload.wikimedia.org/wikipedia/en/3/3a/UWALogo.png"/>
          <p:cNvPicPr>
            <a:picLocks noChangeAspect="1" noChangeArrowheads="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26377" y="4508288"/>
            <a:ext cx="1165970" cy="12251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7639EBE2-C660-4436-8A76-B53341C85F52}"/>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14656" r="15198" b="29898"/>
          <a:stretch/>
        </p:blipFill>
        <p:spPr>
          <a:xfrm>
            <a:off x="7189999" y="1114491"/>
            <a:ext cx="2011173" cy="1553270"/>
          </a:xfrm>
          <a:prstGeom prst="rect">
            <a:avLst/>
          </a:prstGeom>
        </p:spPr>
      </p:pic>
      <p:pic>
        <p:nvPicPr>
          <p:cNvPr id="1028" name="Picture 4" descr="Auburn University at Montgomery (Fees &amp; Reviews): Alabama, United States">
            <a:extLst>
              <a:ext uri="{FF2B5EF4-FFF2-40B4-BE49-F238E27FC236}">
                <a16:creationId xmlns:a16="http://schemas.microsoft.com/office/drawing/2014/main" id="{FFDFFDC7-6FFE-419A-9F83-9AD2E8219357}"/>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t="29422" b="28787"/>
          <a:stretch/>
        </p:blipFill>
        <p:spPr bwMode="auto">
          <a:xfrm>
            <a:off x="9577177" y="1509682"/>
            <a:ext cx="1864371" cy="7791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Deans jobs | Alabama">
            <a:extLst>
              <a:ext uri="{FF2B5EF4-FFF2-40B4-BE49-F238E27FC236}">
                <a16:creationId xmlns:a16="http://schemas.microsoft.com/office/drawing/2014/main" id="{4AD94542-C477-48ED-97F5-AD8E9906B83C}"/>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t="21990" b="20338"/>
          <a:stretch/>
        </p:blipFill>
        <p:spPr bwMode="auto">
          <a:xfrm>
            <a:off x="5930128" y="2864808"/>
            <a:ext cx="3028950" cy="87343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a:extLst>
              <a:ext uri="{FF2B5EF4-FFF2-40B4-BE49-F238E27FC236}">
                <a16:creationId xmlns:a16="http://schemas.microsoft.com/office/drawing/2014/main" id="{EDC1453E-E8D4-468F-9063-791D4A52CAFE}"/>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189999" y="4455899"/>
            <a:ext cx="2201590" cy="1277489"/>
          </a:xfrm>
          <a:prstGeom prst="rect">
            <a:avLst/>
          </a:prstGeom>
        </p:spPr>
      </p:pic>
      <p:sp>
        <p:nvSpPr>
          <p:cNvPr id="17" name="Slide Number Placeholder 16">
            <a:extLst>
              <a:ext uri="{FF2B5EF4-FFF2-40B4-BE49-F238E27FC236}">
                <a16:creationId xmlns:a16="http://schemas.microsoft.com/office/drawing/2014/main" id="{CA3CD0C5-87C9-473C-B50F-E40B91C3A768}"/>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68</a:t>
            </a:fld>
            <a:endParaRPr lang="en-US" dirty="0">
              <a:solidFill>
                <a:schemeClr val="tx1"/>
              </a:solidFill>
            </a:endParaRPr>
          </a:p>
        </p:txBody>
      </p:sp>
    </p:spTree>
    <p:extLst>
      <p:ext uri="{BB962C8B-B14F-4D97-AF65-F5344CB8AC3E}">
        <p14:creationId xmlns:p14="http://schemas.microsoft.com/office/powerpoint/2010/main" val="144528630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612562" y="183441"/>
            <a:ext cx="10843787" cy="61555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lang="en-US" sz="4000" b="1" dirty="0">
                <a:solidFill>
                  <a:srgbClr val="4472C4"/>
                </a:solidFill>
                <a:latin typeface="Calibri"/>
              </a:rPr>
              <a:t>Alabama State</a:t>
            </a:r>
            <a:r>
              <a:rPr kumimoji="0" lang="en-US" sz="4000" b="1" i="0" u="none" strike="noStrike" kern="1200" cap="none" spc="0" normalizeH="0" baseline="0" noProof="0" dirty="0">
                <a:ln>
                  <a:noFill/>
                </a:ln>
                <a:solidFill>
                  <a:srgbClr val="4472C4"/>
                </a:solidFill>
                <a:effectLst/>
                <a:uLnTx/>
                <a:uFillTx/>
                <a:latin typeface="Calibri"/>
                <a:ea typeface="+mn-ea"/>
                <a:cs typeface="+mn-cs"/>
              </a:rPr>
              <a:t> University</a:t>
            </a:r>
          </a:p>
          <a:p>
            <a:pPr marR="0" lvl="0" algn="l" defTabSz="914400" rtl="0" eaLnBrk="1" fontAlgn="auto" latinLnBrk="0" hangingPunct="1">
              <a:lnSpc>
                <a:spcPct val="100000"/>
              </a:lnSpc>
              <a:buClrTx/>
              <a:buSzTx/>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1. Bachelor of Science in Mechanical Engineering (CIP 14.1901)</a:t>
            </a:r>
          </a:p>
          <a:p>
            <a:endParaRPr lang="en-US" sz="2100" dirty="0"/>
          </a:p>
          <a:p>
            <a:pPr marL="342900" indent="-342900">
              <a:buFont typeface="Arial" panose="020B0604020202020204" pitchFamily="34" charset="0"/>
              <a:buChar char="•"/>
            </a:pPr>
            <a:r>
              <a:rPr lang="en-US" sz="2200" dirty="0">
                <a:highlight>
                  <a:srgbClr val="FFFFFF"/>
                </a:highlight>
              </a:rPr>
              <a:t>The proposed program is designed to prepare graduates for employment as Mechanical Engineers (SOC 17-2141), which appears on the 2022-2023 Alabama Statewide In-Demand Occupations List.</a:t>
            </a:r>
          </a:p>
          <a:p>
            <a:pPr marL="342900" indent="-342900">
              <a:buFont typeface="Arial" panose="020B0604020202020204" pitchFamily="34" charset="0"/>
              <a:buChar char="•"/>
            </a:pPr>
            <a:endParaRPr lang="en-US" sz="2100" dirty="0">
              <a:highlight>
                <a:srgbClr val="FFFFFF"/>
              </a:highlight>
            </a:endParaRPr>
          </a:p>
          <a:p>
            <a:pPr marL="342900" indent="-342900">
              <a:buFont typeface="Arial" panose="020B0604020202020204" pitchFamily="34" charset="0"/>
              <a:buChar char="•"/>
            </a:pPr>
            <a:r>
              <a:rPr lang="en-US" sz="2200" dirty="0">
                <a:highlight>
                  <a:srgbClr val="FFFFFF"/>
                </a:highlight>
              </a:rPr>
              <a:t>The proposed program is designed to meet the high standards for specialized accreditation through the Accreditation Board for Engineering and Technology (ABET) and will leverage some existing coursework from ASU’s BS in Biomedical Engineering (CIP 14.0501).</a:t>
            </a:r>
          </a:p>
          <a:p>
            <a:pPr marL="342900" indent="-342900">
              <a:buFont typeface="Arial" panose="020B0604020202020204" pitchFamily="34" charset="0"/>
              <a:buChar char="•"/>
            </a:pPr>
            <a:endParaRPr lang="en-US" sz="2100" dirty="0">
              <a:highlight>
                <a:srgbClr val="FFFFFF"/>
              </a:highlight>
            </a:endParaRPr>
          </a:p>
          <a:p>
            <a:pPr marL="342900" indent="-342900">
              <a:buFont typeface="Arial" panose="020B0604020202020204" pitchFamily="34" charset="0"/>
              <a:buChar char="•"/>
            </a:pPr>
            <a:r>
              <a:rPr lang="en-US" sz="2200" dirty="0">
                <a:highlight>
                  <a:srgbClr val="FFFFFF"/>
                </a:highlight>
              </a:rPr>
              <a:t>ASU is pursuing collaborations with other institutions </a:t>
            </a:r>
          </a:p>
          <a:p>
            <a:pPr marL="339725" indent="-339725"/>
            <a:r>
              <a:rPr lang="en-US" sz="2200" dirty="0">
                <a:highlight>
                  <a:srgbClr val="FFFFFF"/>
                </a:highlight>
              </a:rPr>
              <a:t>	throughout the state to enhance engineering elective </a:t>
            </a:r>
          </a:p>
          <a:p>
            <a:pPr marL="339725" indent="-339725"/>
            <a:r>
              <a:rPr lang="en-US" sz="2200" dirty="0">
                <a:highlight>
                  <a:srgbClr val="FFFFFF"/>
                </a:highlight>
              </a:rPr>
              <a:t>	coursework, and they have successfully created partnerships </a:t>
            </a:r>
          </a:p>
          <a:p>
            <a:pPr marL="339725" indent="-339725"/>
            <a:r>
              <a:rPr lang="en-US" sz="2200" dirty="0">
                <a:highlight>
                  <a:srgbClr val="FFFFFF"/>
                </a:highlight>
              </a:rPr>
              <a:t>	with Honda Corporation and other employers to support </a:t>
            </a:r>
          </a:p>
          <a:p>
            <a:pPr marL="339725" indent="-339725"/>
            <a:r>
              <a:rPr lang="en-US" sz="2200" dirty="0">
                <a:highlight>
                  <a:srgbClr val="FFFFFF"/>
                </a:highlight>
              </a:rPr>
              <a:t>	work-based learning activities for the program. </a:t>
            </a:r>
          </a:p>
          <a:p>
            <a:endParaRPr lang="en-US" sz="2100" dirty="0">
              <a:highlight>
                <a:srgbClr val="FFFF00"/>
              </a:highlight>
            </a:endParaRPr>
          </a:p>
        </p:txBody>
      </p:sp>
      <p:sp>
        <p:nvSpPr>
          <p:cNvPr id="5" name="TextBox 4">
            <a:extLst>
              <a:ext uri="{FF2B5EF4-FFF2-40B4-BE49-F238E27FC236}">
                <a16:creationId xmlns:a16="http://schemas.microsoft.com/office/drawing/2014/main" id="{4E77874F-5A1C-44B3-852B-5F57293DB0FC}"/>
              </a:ext>
            </a:extLst>
          </p:cNvPr>
          <p:cNvSpPr txBox="1"/>
          <p:nvPr/>
        </p:nvSpPr>
        <p:spPr>
          <a:xfrm>
            <a:off x="6752493" y="7022247"/>
            <a:ext cx="292783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2" tooltip="http://blueirishgurl11.deviantart.com/art/Hospitality-Management-Logo-version-2-blueirishgur-553316116"/>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reativecommons.org/licenses/by-nd/3.0/"/>
              </a:rPr>
              <a:t>CC BY-ND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9" name="Picture 8" descr="https://cws.auburn.edu/asim/Content/Images/Schools/Alabama%20State.png">
            <a:extLst>
              <a:ext uri="{FF2B5EF4-FFF2-40B4-BE49-F238E27FC236}">
                <a16:creationId xmlns:a16="http://schemas.microsoft.com/office/drawing/2014/main" id="{3E6D8E2F-B392-49EE-A5D2-4EA0FC64769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210800" y="0"/>
            <a:ext cx="1555816" cy="118144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9DF01136-F674-4B29-8D0E-EA3016DCEEF8}"/>
              </a:ext>
            </a:extLst>
          </p:cNvPr>
          <p:cNvPicPr>
            <a:picLocks noChangeAspect="1"/>
          </p:cNvPicPr>
          <p:nvPr/>
        </p:nvPicPr>
        <p:blipFill>
          <a:blip r:embed="rId5"/>
          <a:stretch>
            <a:fillRect/>
          </a:stretch>
        </p:blipFill>
        <p:spPr>
          <a:xfrm>
            <a:off x="8460451" y="4091749"/>
            <a:ext cx="3119965" cy="2077946"/>
          </a:xfrm>
          <a:prstGeom prst="rect">
            <a:avLst/>
          </a:prstGeom>
          <a:effectLst>
            <a:outerShdw blurRad="50800" dist="38100" dir="2700000" algn="tl" rotWithShape="0">
              <a:prstClr val="black">
                <a:alpha val="40000"/>
              </a:prstClr>
            </a:outerShdw>
          </a:effectLst>
        </p:spPr>
      </p:pic>
      <p:sp>
        <p:nvSpPr>
          <p:cNvPr id="7" name="Slide Number Placeholder 16">
            <a:extLst>
              <a:ext uri="{FF2B5EF4-FFF2-40B4-BE49-F238E27FC236}">
                <a16:creationId xmlns:a16="http://schemas.microsoft.com/office/drawing/2014/main" id="{2B9B54FE-EE19-4CB9-848C-B99A18E20833}"/>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69</a:t>
            </a:fld>
            <a:endParaRPr lang="en-US" dirty="0">
              <a:solidFill>
                <a:schemeClr val="tx1"/>
              </a:solidFill>
            </a:endParaRPr>
          </a:p>
        </p:txBody>
      </p:sp>
    </p:spTree>
    <p:extLst>
      <p:ext uri="{BB962C8B-B14F-4D97-AF65-F5344CB8AC3E}">
        <p14:creationId xmlns:p14="http://schemas.microsoft.com/office/powerpoint/2010/main" val="3501294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B0ACD13-977A-44F6-9393-C9E32D693976}"/>
              </a:ext>
            </a:extLst>
          </p:cNvPr>
          <p:cNvSpPr txBox="1"/>
          <p:nvPr/>
        </p:nvSpPr>
        <p:spPr>
          <a:xfrm>
            <a:off x="1042352" y="1758513"/>
            <a:ext cx="10107296" cy="2015936"/>
          </a:xfrm>
          <a:prstGeom prst="rect">
            <a:avLst/>
          </a:prstGeom>
          <a:noFill/>
        </p:spPr>
        <p:txBody>
          <a:bodyPr wrap="square" rtlCol="0">
            <a:spAutoFit/>
          </a:bodyPr>
          <a:lstStyle/>
          <a:p>
            <a:r>
              <a:rPr lang="en-US" sz="3200" b="1" dirty="0">
                <a:solidFill>
                  <a:srgbClr val="4472C4"/>
                </a:solidFill>
              </a:rPr>
              <a:t>Motion, Decision Item B-1: </a:t>
            </a:r>
          </a:p>
          <a:p>
            <a:endParaRPr lang="en-US" sz="3200" b="1" dirty="0">
              <a:solidFill>
                <a:srgbClr val="0070C0"/>
              </a:solidFill>
            </a:endParaRPr>
          </a:p>
          <a:p>
            <a:pPr lvl="0">
              <a:spcBef>
                <a:spcPts val="600"/>
              </a:spcBef>
              <a:tabLst>
                <a:tab pos="457200" algn="l"/>
              </a:tabLst>
              <a:defRPr/>
            </a:pPr>
            <a:r>
              <a:rPr lang="en-US" sz="2800" dirty="0"/>
              <a:t>That the Commission approve Alabama State University’s proposal to offer a Bachelor of Science in Mechanical Engineering.</a:t>
            </a:r>
          </a:p>
        </p:txBody>
      </p:sp>
      <p:sp>
        <p:nvSpPr>
          <p:cNvPr id="4" name="Slide Number Placeholder 16">
            <a:extLst>
              <a:ext uri="{FF2B5EF4-FFF2-40B4-BE49-F238E27FC236}">
                <a16:creationId xmlns:a16="http://schemas.microsoft.com/office/drawing/2014/main" id="{B26D964D-2305-495A-ACF6-64DEEF18FE92}"/>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70</a:t>
            </a:fld>
            <a:endParaRPr lang="en-US" dirty="0">
              <a:solidFill>
                <a:schemeClr val="tx1"/>
              </a:solidFill>
            </a:endParaRPr>
          </a:p>
        </p:txBody>
      </p:sp>
    </p:spTree>
    <p:extLst>
      <p:ext uri="{BB962C8B-B14F-4D97-AF65-F5344CB8AC3E}">
        <p14:creationId xmlns:p14="http://schemas.microsoft.com/office/powerpoint/2010/main" val="283688978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615232" y="192714"/>
            <a:ext cx="10849937" cy="540147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800" b="1" i="0" u="none" strike="noStrike" kern="1200" cap="none" spc="0" normalizeH="0" baseline="0" noProof="0" dirty="0">
                <a:ln>
                  <a:noFill/>
                </a:ln>
                <a:solidFill>
                  <a:srgbClr val="4472C4"/>
                </a:solidFill>
                <a:effectLst/>
                <a:uLnTx/>
                <a:uFillTx/>
                <a:latin typeface="Calibri"/>
                <a:ea typeface="+mn-ea"/>
                <a:cs typeface="+mn-cs"/>
              </a:rPr>
              <a:t>Athens State University</a:t>
            </a:r>
          </a:p>
          <a:p>
            <a:pPr>
              <a:tabLst>
                <a:tab pos="457200" algn="l"/>
              </a:tabLst>
              <a:defRPr/>
            </a:pPr>
            <a:r>
              <a:rPr lang="en-US" sz="2600" b="1" dirty="0">
                <a:solidFill>
                  <a:srgbClr val="4472C4"/>
                </a:solidFill>
                <a:latin typeface="Calibri" panose="020F0502020204030204"/>
              </a:rPr>
              <a:t>2a</a:t>
            </a: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 Master of Education in Training and </a:t>
            </a:r>
            <a:r>
              <a:rPr lang="en-US" sz="2600" b="1" dirty="0">
                <a:solidFill>
                  <a:srgbClr val="4472C4"/>
                </a:solidFill>
                <a:latin typeface="Calibri" panose="020F0502020204030204"/>
              </a:rPr>
              <a:t>Development</a:t>
            </a: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 (CIP 13.0607</a:t>
            </a:r>
            <a:r>
              <a:rPr lang="en-US" sz="2600" b="1" dirty="0">
                <a:solidFill>
                  <a:srgbClr val="4472C4"/>
                </a:solidFill>
              </a:rPr>
              <a:t>) </a:t>
            </a: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endParaRPr kumimoji="0" lang="en-US" sz="800" b="1" i="0" u="none" strike="noStrike" kern="1200" cap="none" spc="0" normalizeH="0" baseline="0" noProof="0" dirty="0">
              <a:ln>
                <a:noFill/>
              </a:ln>
              <a:solidFill>
                <a:srgbClr val="4472C4"/>
              </a:solidFill>
              <a:effectLst/>
              <a:highlight>
                <a:srgbClr val="FFFF00"/>
              </a:highlight>
              <a:uLnTx/>
              <a:uFillTx/>
              <a:latin typeface="Calibri" panose="020F0502020204030204"/>
              <a:ea typeface="+mn-ea"/>
              <a:cs typeface="+mn-cs"/>
            </a:endParaRP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500" b="1" i="0" u="none" strike="noStrike" kern="1200" cap="none" spc="0" normalizeH="0" baseline="0" noProof="0" dirty="0">
              <a:ln>
                <a:noFill/>
              </a:ln>
              <a:solidFill>
                <a:srgbClr val="0070C0"/>
              </a:solidFill>
              <a:effectLst/>
              <a:highlight>
                <a:srgbClr val="FFFF00"/>
              </a:highlight>
              <a:uLnTx/>
              <a:uFillTx/>
              <a:latin typeface="Calibri" panose="020F0502020204030204"/>
              <a:ea typeface="+mn-ea"/>
              <a:cs typeface="+mn-cs"/>
            </a:endParaRPr>
          </a:p>
          <a:p>
            <a:pPr marL="342900" marR="0" lvl="0" indent="-342900">
              <a:spcBef>
                <a:spcPts val="0"/>
              </a:spcBef>
              <a:spcAft>
                <a:spcPts val="0"/>
              </a:spcAft>
              <a:buFont typeface="Arial" panose="020B0604020202020204" pitchFamily="34" charset="0"/>
              <a:buChar char="•"/>
            </a:pPr>
            <a:r>
              <a:rPr lang="en-US" sz="2200" dirty="0">
                <a:solidFill>
                  <a:srgbClr val="111111"/>
                </a:solidFill>
                <a:effectLst/>
                <a:highlight>
                  <a:srgbClr val="FFFFFF"/>
                </a:highlight>
                <a:ea typeface="Times New Roman" panose="02020603050405020304" pitchFamily="18" charset="0"/>
                <a:cs typeface="Arial" panose="020B0604020202020204" pitchFamily="34" charset="0"/>
              </a:rPr>
              <a:t>The proposed program is designed to prepare graduates for employment as Training and Development Specialists (SOC 13-1151), which appears on the most recent Statewide In-Demand Occupations List. </a:t>
            </a:r>
          </a:p>
          <a:p>
            <a:pPr marL="342900" marR="0" lvl="0" indent="-342900">
              <a:spcBef>
                <a:spcPts val="0"/>
              </a:spcBef>
              <a:spcAft>
                <a:spcPts val="0"/>
              </a:spcAft>
              <a:buFont typeface="Arial" panose="020B0604020202020204" pitchFamily="34" charset="0"/>
              <a:buChar char="•"/>
            </a:pPr>
            <a:endParaRPr lang="en-US" sz="2100" dirty="0">
              <a:solidFill>
                <a:srgbClr val="111111"/>
              </a:solidFill>
              <a:effectLst/>
              <a:highlight>
                <a:srgbClr val="FFFFFF"/>
              </a:highlight>
              <a:ea typeface="Times New Roman" panose="02020603050405020304" pitchFamily="18" charset="0"/>
              <a:cs typeface="Arial" panose="020B0604020202020204" pitchFamily="34" charset="0"/>
            </a:endParaRPr>
          </a:p>
          <a:p>
            <a:pPr marL="342900" marR="0" lvl="0" indent="-342900">
              <a:spcBef>
                <a:spcPts val="0"/>
              </a:spcBef>
              <a:spcAft>
                <a:spcPts val="0"/>
              </a:spcAft>
              <a:buFont typeface="Arial" panose="020B0604020202020204" pitchFamily="34" charset="0"/>
              <a:buChar char="•"/>
            </a:pPr>
            <a:r>
              <a:rPr lang="en-US" sz="2200" dirty="0">
                <a:solidFill>
                  <a:srgbClr val="111111"/>
                </a:solidFill>
                <a:effectLst/>
                <a:highlight>
                  <a:srgbClr val="FFFFFF"/>
                </a:highlight>
                <a:ea typeface="Times New Roman" panose="02020603050405020304" pitchFamily="18" charset="0"/>
                <a:cs typeface="Arial" panose="020B0604020202020204" pitchFamily="34" charset="0"/>
              </a:rPr>
              <a:t>The program, which will be offered in a 100% </a:t>
            </a:r>
          </a:p>
          <a:p>
            <a:pPr marL="339725" marR="0" lvl="0" indent="-339725">
              <a:spcBef>
                <a:spcPts val="0"/>
              </a:spcBef>
              <a:spcAft>
                <a:spcPts val="0"/>
              </a:spcAft>
            </a:pPr>
            <a:r>
              <a:rPr lang="en-US" sz="2200" dirty="0">
                <a:solidFill>
                  <a:srgbClr val="111111"/>
                </a:solidFill>
                <a:effectLst/>
                <a:highlight>
                  <a:srgbClr val="FFFFFF"/>
                </a:highlight>
                <a:ea typeface="Times New Roman" panose="02020603050405020304" pitchFamily="18" charset="0"/>
                <a:cs typeface="Arial" panose="020B0604020202020204" pitchFamily="34" charset="0"/>
              </a:rPr>
              <a:t>	online format, is tailored to the specific needs </a:t>
            </a:r>
          </a:p>
          <a:p>
            <a:pPr marL="339725" marR="0" lvl="0" indent="-339725">
              <a:spcBef>
                <a:spcPts val="0"/>
              </a:spcBef>
              <a:spcAft>
                <a:spcPts val="0"/>
              </a:spcAft>
            </a:pPr>
            <a:r>
              <a:rPr lang="en-US" sz="2200" dirty="0">
                <a:solidFill>
                  <a:srgbClr val="111111"/>
                </a:solidFill>
                <a:effectLst/>
                <a:highlight>
                  <a:srgbClr val="FFFFFF"/>
                </a:highlight>
                <a:ea typeface="Times New Roman" panose="02020603050405020304" pitchFamily="18" charset="0"/>
                <a:cs typeface="Arial" panose="020B0604020202020204" pitchFamily="34" charset="0"/>
              </a:rPr>
              <a:t>	of the working adult.</a:t>
            </a:r>
          </a:p>
          <a:p>
            <a:pPr marL="342900" marR="0" lvl="0" indent="-342900">
              <a:spcBef>
                <a:spcPts val="0"/>
              </a:spcBef>
              <a:spcAft>
                <a:spcPts val="0"/>
              </a:spcAft>
              <a:buFont typeface="Arial" panose="020B0604020202020204" pitchFamily="34" charset="0"/>
              <a:buChar char="•"/>
            </a:pPr>
            <a:endParaRPr lang="en-US" sz="2100" dirty="0">
              <a:solidFill>
                <a:srgbClr val="111111"/>
              </a:solidFill>
              <a:effectLst/>
              <a:highlight>
                <a:srgbClr val="FFFFFF"/>
              </a:highlight>
              <a:ea typeface="Times New Roman" panose="02020603050405020304" pitchFamily="18" charset="0"/>
              <a:cs typeface="Arial" panose="020B0604020202020204" pitchFamily="34" charset="0"/>
            </a:endParaRPr>
          </a:p>
          <a:p>
            <a:pPr marL="342900" marR="0" lvl="0" indent="-342900">
              <a:spcBef>
                <a:spcPts val="0"/>
              </a:spcBef>
              <a:spcAft>
                <a:spcPts val="0"/>
              </a:spcAft>
              <a:buFont typeface="Arial" panose="020B0604020202020204" pitchFamily="34" charset="0"/>
              <a:buChar char="•"/>
            </a:pPr>
            <a:r>
              <a:rPr lang="en-US" sz="2200" dirty="0">
                <a:solidFill>
                  <a:srgbClr val="111111"/>
                </a:solidFill>
                <a:effectLst/>
                <a:highlight>
                  <a:srgbClr val="FFFFFF"/>
                </a:highlight>
                <a:ea typeface="Times New Roman" panose="02020603050405020304" pitchFamily="18" charset="0"/>
                <a:cs typeface="Arial" panose="020B0604020202020204" pitchFamily="34" charset="0"/>
              </a:rPr>
              <a:t>The proposal includes eight letters of support for this program, including the Cullman Economic Development Agency, the Alabama Office of Apprenticeship, and six community colleges. Support from community colleges reflects the need for additional faculty and staff at those institutions, which may be supported by this degree.</a:t>
            </a:r>
          </a:p>
        </p:txBody>
      </p:sp>
      <p:pic>
        <p:nvPicPr>
          <p:cNvPr id="3" name="Picture 2">
            <a:extLst>
              <a:ext uri="{FF2B5EF4-FFF2-40B4-BE49-F238E27FC236}">
                <a16:creationId xmlns:a16="http://schemas.microsoft.com/office/drawing/2014/main" id="{68C0B96B-0486-40D7-AD38-58415945304A}"/>
              </a:ext>
            </a:extLst>
          </p:cNvPr>
          <p:cNvPicPr>
            <a:picLocks noChangeAspect="1"/>
          </p:cNvPicPr>
          <p:nvPr/>
        </p:nvPicPr>
        <p:blipFill>
          <a:blip r:embed="rId2"/>
          <a:stretch>
            <a:fillRect/>
          </a:stretch>
        </p:blipFill>
        <p:spPr>
          <a:xfrm>
            <a:off x="10210800" y="41676"/>
            <a:ext cx="1404811" cy="1059273"/>
          </a:xfrm>
          <a:prstGeom prst="rect">
            <a:avLst/>
          </a:prstGeom>
        </p:spPr>
      </p:pic>
      <p:pic>
        <p:nvPicPr>
          <p:cNvPr id="4" name="Picture 3">
            <a:extLst>
              <a:ext uri="{FF2B5EF4-FFF2-40B4-BE49-F238E27FC236}">
                <a16:creationId xmlns:a16="http://schemas.microsoft.com/office/drawing/2014/main" id="{EA37FADE-3576-446F-BC22-7169EC9C42C1}"/>
              </a:ext>
            </a:extLst>
          </p:cNvPr>
          <p:cNvPicPr>
            <a:picLocks noChangeAspect="1"/>
          </p:cNvPicPr>
          <p:nvPr/>
        </p:nvPicPr>
        <p:blipFill>
          <a:blip r:embed="rId3"/>
          <a:stretch>
            <a:fillRect/>
          </a:stretch>
        </p:blipFill>
        <p:spPr>
          <a:xfrm>
            <a:off x="7286383" y="2259623"/>
            <a:ext cx="3140974" cy="1794843"/>
          </a:xfrm>
          <a:prstGeom prst="rect">
            <a:avLst/>
          </a:prstGeom>
          <a:effectLst>
            <a:outerShdw blurRad="50800" dist="38100" dir="2700000" algn="tl" rotWithShape="0">
              <a:prstClr val="black">
                <a:alpha val="40000"/>
              </a:prstClr>
            </a:outerShdw>
          </a:effectLst>
        </p:spPr>
      </p:pic>
      <p:sp>
        <p:nvSpPr>
          <p:cNvPr id="7" name="Slide Number Placeholder 16">
            <a:extLst>
              <a:ext uri="{FF2B5EF4-FFF2-40B4-BE49-F238E27FC236}">
                <a16:creationId xmlns:a16="http://schemas.microsoft.com/office/drawing/2014/main" id="{A7A28A4B-AD84-4AE2-B637-18B1FB46DAE2}"/>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71</a:t>
            </a:fld>
            <a:endParaRPr lang="en-US" dirty="0">
              <a:solidFill>
                <a:schemeClr val="tx1"/>
              </a:solidFill>
            </a:endParaRPr>
          </a:p>
        </p:txBody>
      </p:sp>
    </p:spTree>
    <p:extLst>
      <p:ext uri="{BB962C8B-B14F-4D97-AF65-F5344CB8AC3E}">
        <p14:creationId xmlns:p14="http://schemas.microsoft.com/office/powerpoint/2010/main" val="116236797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77CEF5-2421-45F0-9684-896A134D6EFD}"/>
              </a:ext>
            </a:extLst>
          </p:cNvPr>
          <p:cNvSpPr txBox="1"/>
          <p:nvPr/>
        </p:nvSpPr>
        <p:spPr>
          <a:xfrm>
            <a:off x="1042352" y="1811675"/>
            <a:ext cx="10107296" cy="2015936"/>
          </a:xfrm>
          <a:prstGeom prst="rect">
            <a:avLst/>
          </a:prstGeom>
          <a:noFill/>
        </p:spPr>
        <p:txBody>
          <a:bodyPr wrap="square" rtlCol="0">
            <a:spAutoFit/>
          </a:bodyPr>
          <a:lstStyle/>
          <a:p>
            <a:r>
              <a:rPr lang="en-US" sz="3200" b="1" dirty="0">
                <a:solidFill>
                  <a:srgbClr val="4472C4"/>
                </a:solidFill>
              </a:rPr>
              <a:t>Motion, Decision Item B-2a: </a:t>
            </a:r>
          </a:p>
          <a:p>
            <a:endParaRPr lang="en-US" sz="3200" b="1" dirty="0">
              <a:solidFill>
                <a:srgbClr val="0070C0"/>
              </a:solidFill>
            </a:endParaRPr>
          </a:p>
          <a:p>
            <a:pPr lvl="0">
              <a:spcBef>
                <a:spcPts val="600"/>
              </a:spcBef>
              <a:tabLst>
                <a:tab pos="457200" algn="l"/>
              </a:tabLst>
              <a:defRPr/>
            </a:pPr>
            <a:r>
              <a:rPr lang="en-US" sz="2800" dirty="0"/>
              <a:t>That the Commission approve Athens State University’s proposal to offer a Master of Education in Training and Development.  </a:t>
            </a:r>
          </a:p>
        </p:txBody>
      </p:sp>
      <p:sp>
        <p:nvSpPr>
          <p:cNvPr id="4" name="Slide Number Placeholder 16">
            <a:extLst>
              <a:ext uri="{FF2B5EF4-FFF2-40B4-BE49-F238E27FC236}">
                <a16:creationId xmlns:a16="http://schemas.microsoft.com/office/drawing/2014/main" id="{61ABA0E6-A564-443A-808F-8C739B05FA9C}"/>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72</a:t>
            </a:fld>
            <a:endParaRPr lang="en-US" dirty="0">
              <a:solidFill>
                <a:schemeClr val="tx1"/>
              </a:solidFill>
            </a:endParaRPr>
          </a:p>
        </p:txBody>
      </p:sp>
    </p:spTree>
    <p:extLst>
      <p:ext uri="{BB962C8B-B14F-4D97-AF65-F5344CB8AC3E}">
        <p14:creationId xmlns:p14="http://schemas.microsoft.com/office/powerpoint/2010/main" val="275358096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615491" y="190545"/>
            <a:ext cx="10843787" cy="580158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lang="en-US" sz="3800" b="1" dirty="0">
                <a:solidFill>
                  <a:srgbClr val="4472C4"/>
                </a:solidFill>
                <a:latin typeface="Calibri"/>
              </a:rPr>
              <a:t>Athens State</a:t>
            </a:r>
            <a:r>
              <a:rPr kumimoji="0" lang="en-US" sz="3800" b="1" i="0" u="none" strike="noStrike" kern="1200" cap="none" spc="0" normalizeH="0" baseline="0" noProof="0" dirty="0">
                <a:ln>
                  <a:noFill/>
                </a:ln>
                <a:solidFill>
                  <a:srgbClr val="4472C4"/>
                </a:solidFill>
                <a:effectLst/>
                <a:uLnTx/>
                <a:uFillTx/>
                <a:latin typeface="Calibri"/>
                <a:ea typeface="+mn-ea"/>
                <a:cs typeface="+mn-cs"/>
              </a:rPr>
              <a:t> University</a:t>
            </a:r>
          </a:p>
          <a:p>
            <a:pPr marR="0" lvl="0" algn="l" defTabSz="914400" rtl="0" eaLnBrk="1" fontAlgn="auto" latinLnBrk="0" hangingPunct="1">
              <a:lnSpc>
                <a:spcPct val="100000"/>
              </a:lnSpc>
              <a:buClrTx/>
              <a:buSzTx/>
              <a:tabLst>
                <a:tab pos="457200" algn="l"/>
              </a:tabLst>
              <a:defRPr/>
            </a:pP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2b. Master of Fine Arts in </a:t>
            </a:r>
            <a:r>
              <a:rPr lang="en-US" sz="2600" b="1" dirty="0">
                <a:solidFill>
                  <a:srgbClr val="4472C4"/>
                </a:solidFill>
                <a:latin typeface="Calibri" panose="020F0502020204030204"/>
              </a:rPr>
              <a:t>Integrative Design</a:t>
            </a: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 (CIP 50.0702)</a:t>
            </a:r>
          </a:p>
          <a:p>
            <a:endParaRPr lang="en-US" sz="2100" dirty="0">
              <a:highlight>
                <a:srgbClr val="FFFF00"/>
              </a:highlight>
            </a:endParaRPr>
          </a:p>
          <a:p>
            <a:pPr marL="342900" marR="0" lvl="0" indent="-342900">
              <a:spcBef>
                <a:spcPts val="0"/>
              </a:spcBef>
              <a:spcAft>
                <a:spcPts val="0"/>
              </a:spcAft>
              <a:buFont typeface="Arial" panose="020B0604020202020204" pitchFamily="34" charset="0"/>
              <a:buChar char="•"/>
              <a:tabLst>
                <a:tab pos="2286000" algn="l"/>
              </a:tabLst>
            </a:pPr>
            <a:r>
              <a:rPr lang="en-US" sz="2200" dirty="0">
                <a:effectLst/>
                <a:highlight>
                  <a:srgbClr val="FFFFFF"/>
                </a:highlight>
                <a:ea typeface="Times New Roman" panose="02020603050405020304" pitchFamily="18" charset="0"/>
              </a:rPr>
              <a:t>The proposed MFA leverages the unique state-of-the-art facilities available at the Alabama Center for the Arts in Decatur to support concentration areas in Ceramics, Media and Digital Arts, and Painting and Drawing. </a:t>
            </a:r>
          </a:p>
          <a:p>
            <a:pPr marL="342900" marR="0" lvl="0" indent="-342900">
              <a:spcBef>
                <a:spcPts val="0"/>
              </a:spcBef>
              <a:spcAft>
                <a:spcPts val="0"/>
              </a:spcAft>
              <a:buFont typeface="Arial" panose="020B0604020202020204" pitchFamily="34" charset="0"/>
              <a:buChar char="•"/>
              <a:tabLst>
                <a:tab pos="2286000" algn="l"/>
              </a:tabLst>
            </a:pPr>
            <a:endParaRPr lang="en-US" sz="2100" dirty="0">
              <a:effectLst/>
              <a:highlight>
                <a:srgbClr val="FFFFFF"/>
              </a:highlight>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2286000" algn="l"/>
              </a:tabLst>
            </a:pPr>
            <a:r>
              <a:rPr lang="en-US" sz="2200" dirty="0">
                <a:effectLst/>
                <a:highlight>
                  <a:srgbClr val="FFFFFF"/>
                </a:highlight>
                <a:ea typeface="Times New Roman" panose="02020603050405020304" pitchFamily="18" charset="0"/>
              </a:rPr>
              <a:t>The proposed program will contribute to the growing community art hub in the Decatur/Athens area. The proposal includes letters of support from several trustees of the Alabama Center for the Arts Foundation and the nearby Cook Museum of Natural Science attesting to the contributions that the program will make.</a:t>
            </a:r>
          </a:p>
          <a:p>
            <a:pPr marL="342900" marR="0" lvl="0" indent="-342900">
              <a:spcBef>
                <a:spcPts val="0"/>
              </a:spcBef>
              <a:spcAft>
                <a:spcPts val="0"/>
              </a:spcAft>
              <a:buFont typeface="Arial" panose="020B0604020202020204" pitchFamily="34" charset="0"/>
              <a:buChar char="•"/>
              <a:tabLst>
                <a:tab pos="2286000" algn="l"/>
              </a:tabLst>
            </a:pPr>
            <a:endParaRPr lang="en-US" sz="2100" dirty="0">
              <a:effectLst/>
              <a:highlight>
                <a:srgbClr val="FFFFFF"/>
              </a:highlight>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2286000" algn="l"/>
              </a:tabLst>
            </a:pPr>
            <a:r>
              <a:rPr lang="en-US" sz="2200" dirty="0">
                <a:effectLst/>
                <a:highlight>
                  <a:srgbClr val="FFFFFF"/>
                </a:highlight>
                <a:ea typeface="Times New Roman" panose="02020603050405020304" pitchFamily="18" charset="0"/>
              </a:rPr>
              <a:t>ATSU has substantially revised the proposed MFA </a:t>
            </a:r>
          </a:p>
          <a:p>
            <a:pPr marL="339725" marR="0" lvl="0" indent="-339725">
              <a:spcBef>
                <a:spcPts val="0"/>
              </a:spcBef>
              <a:spcAft>
                <a:spcPts val="0"/>
              </a:spcAft>
              <a:tabLst>
                <a:tab pos="2286000" algn="l"/>
              </a:tabLst>
            </a:pPr>
            <a:r>
              <a:rPr lang="en-US" sz="2200" dirty="0">
                <a:effectLst/>
                <a:highlight>
                  <a:srgbClr val="FFFFFF"/>
                </a:highlight>
                <a:ea typeface="Times New Roman" panose="02020603050405020304" pitchFamily="18" charset="0"/>
              </a:rPr>
              <a:t>	based on peer feedback to include additional faculty </a:t>
            </a:r>
          </a:p>
          <a:p>
            <a:pPr marL="339725" marR="0" lvl="0" indent="-339725">
              <a:spcBef>
                <a:spcPts val="0"/>
              </a:spcBef>
              <a:spcAft>
                <a:spcPts val="0"/>
              </a:spcAft>
              <a:tabLst>
                <a:tab pos="2286000" algn="l"/>
              </a:tabLst>
            </a:pPr>
            <a:r>
              <a:rPr lang="en-US" sz="2200" dirty="0">
                <a:effectLst/>
                <a:highlight>
                  <a:srgbClr val="FFFFFF"/>
                </a:highlight>
                <a:ea typeface="Times New Roman" panose="02020603050405020304" pitchFamily="18" charset="0"/>
              </a:rPr>
              <a:t>	support, more appropriate enrollment targets, and </a:t>
            </a:r>
          </a:p>
          <a:p>
            <a:pPr marL="339725" marR="0" lvl="0" indent="-339725">
              <a:spcBef>
                <a:spcPts val="0"/>
              </a:spcBef>
              <a:spcAft>
                <a:spcPts val="0"/>
              </a:spcAft>
              <a:tabLst>
                <a:tab pos="2286000" algn="l"/>
              </a:tabLst>
            </a:pPr>
            <a:r>
              <a:rPr lang="en-US" sz="2200" dirty="0">
                <a:effectLst/>
                <a:highlight>
                  <a:srgbClr val="FFFFFF"/>
                </a:highlight>
                <a:ea typeface="Times New Roman" panose="02020603050405020304" pitchFamily="18" charset="0"/>
              </a:rPr>
              <a:t>	a clearer pathway to specialized accreditation.</a:t>
            </a:r>
          </a:p>
        </p:txBody>
      </p:sp>
      <p:sp>
        <p:nvSpPr>
          <p:cNvPr id="5" name="TextBox 4">
            <a:extLst>
              <a:ext uri="{FF2B5EF4-FFF2-40B4-BE49-F238E27FC236}">
                <a16:creationId xmlns:a16="http://schemas.microsoft.com/office/drawing/2014/main" id="{4E77874F-5A1C-44B3-852B-5F57293DB0FC}"/>
              </a:ext>
            </a:extLst>
          </p:cNvPr>
          <p:cNvSpPr txBox="1"/>
          <p:nvPr/>
        </p:nvSpPr>
        <p:spPr>
          <a:xfrm>
            <a:off x="6752493" y="7022247"/>
            <a:ext cx="292783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2" tooltip="http://blueirishgurl11.deviantart.com/art/Hospitality-Management-Logo-version-2-blueirishgur-553316116"/>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reativecommons.org/licenses/by-nd/3.0/"/>
              </a:rPr>
              <a:t>CC BY-ND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257B4E4F-D0D6-415B-A735-5DD3E4E7AB13}"/>
              </a:ext>
            </a:extLst>
          </p:cNvPr>
          <p:cNvPicPr>
            <a:picLocks noChangeAspect="1"/>
          </p:cNvPicPr>
          <p:nvPr/>
        </p:nvPicPr>
        <p:blipFill>
          <a:blip r:embed="rId4"/>
          <a:stretch>
            <a:fillRect/>
          </a:stretch>
        </p:blipFill>
        <p:spPr>
          <a:xfrm>
            <a:off x="7825502" y="4177975"/>
            <a:ext cx="3751007" cy="1963027"/>
          </a:xfrm>
          <a:prstGeom prst="rect">
            <a:avLst/>
          </a:prstGeom>
          <a:effectLst>
            <a:outerShdw blurRad="50800" dist="38100" dir="2700000" algn="tl" rotWithShape="0">
              <a:prstClr val="black">
                <a:alpha val="40000"/>
              </a:prstClr>
            </a:outerShdw>
          </a:effectLst>
        </p:spPr>
      </p:pic>
      <p:pic>
        <p:nvPicPr>
          <p:cNvPr id="7" name="Picture 6">
            <a:extLst>
              <a:ext uri="{FF2B5EF4-FFF2-40B4-BE49-F238E27FC236}">
                <a16:creationId xmlns:a16="http://schemas.microsoft.com/office/drawing/2014/main" id="{EAC3686B-0EB3-4F4C-B21C-3A8D4827B8D7}"/>
              </a:ext>
            </a:extLst>
          </p:cNvPr>
          <p:cNvPicPr>
            <a:picLocks noChangeAspect="1"/>
          </p:cNvPicPr>
          <p:nvPr/>
        </p:nvPicPr>
        <p:blipFill>
          <a:blip r:embed="rId5"/>
          <a:stretch>
            <a:fillRect/>
          </a:stretch>
        </p:blipFill>
        <p:spPr>
          <a:xfrm>
            <a:off x="10210800" y="41676"/>
            <a:ext cx="1404811" cy="1059273"/>
          </a:xfrm>
          <a:prstGeom prst="rect">
            <a:avLst/>
          </a:prstGeom>
        </p:spPr>
      </p:pic>
      <p:sp>
        <p:nvSpPr>
          <p:cNvPr id="8" name="Slide Number Placeholder 16">
            <a:extLst>
              <a:ext uri="{FF2B5EF4-FFF2-40B4-BE49-F238E27FC236}">
                <a16:creationId xmlns:a16="http://schemas.microsoft.com/office/drawing/2014/main" id="{C252BC88-CF31-4897-BCB8-4478F91994A2}"/>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73</a:t>
            </a:fld>
            <a:endParaRPr lang="en-US" dirty="0">
              <a:solidFill>
                <a:schemeClr val="tx1"/>
              </a:solidFill>
            </a:endParaRPr>
          </a:p>
        </p:txBody>
      </p:sp>
    </p:spTree>
    <p:extLst>
      <p:ext uri="{BB962C8B-B14F-4D97-AF65-F5344CB8AC3E}">
        <p14:creationId xmlns:p14="http://schemas.microsoft.com/office/powerpoint/2010/main" val="361055453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77CEF5-2421-45F0-9684-896A134D6EFD}"/>
              </a:ext>
            </a:extLst>
          </p:cNvPr>
          <p:cNvSpPr txBox="1"/>
          <p:nvPr/>
        </p:nvSpPr>
        <p:spPr>
          <a:xfrm>
            <a:off x="1042352" y="1747880"/>
            <a:ext cx="10107296" cy="2015936"/>
          </a:xfrm>
          <a:prstGeom prst="rect">
            <a:avLst/>
          </a:prstGeom>
          <a:noFill/>
        </p:spPr>
        <p:txBody>
          <a:bodyPr wrap="square" rtlCol="0">
            <a:spAutoFit/>
          </a:bodyPr>
          <a:lstStyle/>
          <a:p>
            <a:r>
              <a:rPr lang="en-US" sz="3200" b="1" dirty="0">
                <a:solidFill>
                  <a:srgbClr val="4472C4"/>
                </a:solidFill>
              </a:rPr>
              <a:t>Motion, Decision Item B-2b: </a:t>
            </a:r>
          </a:p>
          <a:p>
            <a:endParaRPr lang="en-US" sz="3200" b="1" dirty="0">
              <a:solidFill>
                <a:srgbClr val="0070C0"/>
              </a:solidFill>
            </a:endParaRPr>
          </a:p>
          <a:p>
            <a:pPr lvl="0">
              <a:spcBef>
                <a:spcPts val="600"/>
              </a:spcBef>
              <a:tabLst>
                <a:tab pos="457200" algn="l"/>
              </a:tabLst>
              <a:defRPr/>
            </a:pPr>
            <a:r>
              <a:rPr lang="en-US" sz="2800" dirty="0"/>
              <a:t>That the Commission approve Athens State University’s proposal to offer a Master of Fine Arts in Integrative Design.  </a:t>
            </a:r>
          </a:p>
        </p:txBody>
      </p:sp>
      <p:sp>
        <p:nvSpPr>
          <p:cNvPr id="4" name="Slide Number Placeholder 16">
            <a:extLst>
              <a:ext uri="{FF2B5EF4-FFF2-40B4-BE49-F238E27FC236}">
                <a16:creationId xmlns:a16="http://schemas.microsoft.com/office/drawing/2014/main" id="{8059FE71-E570-4AD2-993A-AA09CC34DC8C}"/>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74</a:t>
            </a:fld>
            <a:endParaRPr lang="en-US" dirty="0">
              <a:solidFill>
                <a:schemeClr val="tx1"/>
              </a:solidFill>
            </a:endParaRPr>
          </a:p>
        </p:txBody>
      </p:sp>
    </p:spTree>
    <p:extLst>
      <p:ext uri="{BB962C8B-B14F-4D97-AF65-F5344CB8AC3E}">
        <p14:creationId xmlns:p14="http://schemas.microsoft.com/office/powerpoint/2010/main" val="159235981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618729" y="193372"/>
            <a:ext cx="11048663" cy="527836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lang="en-US" sz="3800" b="1" dirty="0">
                <a:solidFill>
                  <a:srgbClr val="4472C4"/>
                </a:solidFill>
                <a:latin typeface="Calibri"/>
              </a:rPr>
              <a:t>Auburn </a:t>
            </a:r>
            <a:r>
              <a:rPr kumimoji="0" lang="en-US" sz="3800" b="1" i="0" u="none" strike="noStrike" kern="1200" cap="none" spc="0" normalizeH="0" baseline="0" noProof="0" dirty="0">
                <a:ln>
                  <a:noFill/>
                </a:ln>
                <a:solidFill>
                  <a:srgbClr val="4472C4"/>
                </a:solidFill>
                <a:effectLst/>
                <a:uLnTx/>
                <a:uFillTx/>
                <a:latin typeface="Calibri"/>
                <a:ea typeface="+mn-ea"/>
                <a:cs typeface="+mn-cs"/>
              </a:rPr>
              <a:t>University</a:t>
            </a:r>
          </a:p>
          <a:p>
            <a:pPr marR="0" lvl="0" algn="l" defTabSz="914400" rtl="0" eaLnBrk="1" fontAlgn="auto" latinLnBrk="0" hangingPunct="1">
              <a:lnSpc>
                <a:spcPct val="100000"/>
              </a:lnSpc>
              <a:buClrTx/>
              <a:buSzTx/>
              <a:tabLst>
                <a:tab pos="457200" algn="l"/>
              </a:tabLst>
              <a:defRPr/>
            </a:pP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3. Bachelor of Science in Public and One Health (CIP 51.2201)</a:t>
            </a:r>
          </a:p>
          <a:p>
            <a:endParaRPr lang="en-US" sz="1000" dirty="0">
              <a:highlight>
                <a:srgbClr val="FFFF00"/>
              </a:highlight>
            </a:endParaRPr>
          </a:p>
          <a:p>
            <a:pPr marL="342900" marR="0" lvl="0" indent="-342900">
              <a:spcBef>
                <a:spcPts val="0"/>
              </a:spcBef>
              <a:spcAft>
                <a:spcPts val="0"/>
              </a:spcAft>
              <a:buFont typeface="Arial" panose="020B0604020202020204" pitchFamily="34" charset="0"/>
              <a:buChar char="•"/>
              <a:tabLst>
                <a:tab pos="2286000" algn="l"/>
              </a:tabLst>
            </a:pPr>
            <a:r>
              <a:rPr lang="en-US" sz="2200" dirty="0">
                <a:effectLst/>
                <a:highlight>
                  <a:srgbClr val="FFFFFF"/>
                </a:highlight>
                <a:ea typeface="Times New Roman" panose="02020603050405020304" pitchFamily="18" charset="0"/>
              </a:rPr>
              <a:t>The combination of agriculture, animal sciences, and veterinary medicine programs at Auburn University position the program to complement rather than compete with public health offerings at other institutions. The program originates from one of the longest-standing animal health instructional programs in the country housed within the College of Veterinary Medicine and is uniquely situated to provide instruction in zoonotic infectious disease, a recognized threat to human health as demonstrated by the current pandemic, which resulted from a virus originated in animals. </a:t>
            </a:r>
          </a:p>
          <a:p>
            <a:pPr marL="342900" marR="0" lvl="0" indent="-342900">
              <a:spcBef>
                <a:spcPts val="0"/>
              </a:spcBef>
              <a:spcAft>
                <a:spcPts val="0"/>
              </a:spcAft>
              <a:buFont typeface="Arial" panose="020B0604020202020204" pitchFamily="34" charset="0"/>
              <a:buChar char="•"/>
              <a:tabLst>
                <a:tab pos="2286000" algn="l"/>
              </a:tabLst>
            </a:pPr>
            <a:endParaRPr lang="en-US" dirty="0">
              <a:effectLst/>
              <a:highlight>
                <a:srgbClr val="FFFFFF"/>
              </a:highlight>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2286000" algn="l"/>
              </a:tabLst>
            </a:pPr>
            <a:r>
              <a:rPr lang="en-US" sz="2200" dirty="0">
                <a:effectLst/>
                <a:highlight>
                  <a:srgbClr val="FFFFFF"/>
                </a:highlight>
                <a:ea typeface="Times New Roman" panose="02020603050405020304" pitchFamily="18" charset="0"/>
              </a:rPr>
              <a:t>The proposed program expands the undergraduate public health minor currently offered by the College of Veterinary Medicine into a transdisciplinary, standalone major. Elective coursework will be drawn from a number of disciplines, including Anthropology, Rural Sociology, Human Sciences, Chemistry, and Environmental Sciences.</a:t>
            </a:r>
          </a:p>
        </p:txBody>
      </p:sp>
      <p:sp>
        <p:nvSpPr>
          <p:cNvPr id="5" name="TextBox 4">
            <a:extLst>
              <a:ext uri="{FF2B5EF4-FFF2-40B4-BE49-F238E27FC236}">
                <a16:creationId xmlns:a16="http://schemas.microsoft.com/office/drawing/2014/main" id="{4E77874F-5A1C-44B3-852B-5F57293DB0FC}"/>
              </a:ext>
            </a:extLst>
          </p:cNvPr>
          <p:cNvSpPr txBox="1"/>
          <p:nvPr/>
        </p:nvSpPr>
        <p:spPr>
          <a:xfrm>
            <a:off x="6752493" y="7022247"/>
            <a:ext cx="292783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2" tooltip="http://blueirishgurl11.deviantart.com/art/Hospitality-Management-Logo-version-2-blueirishgur-553316116"/>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reativecommons.org/licenses/by-nd/3.0/"/>
              </a:rPr>
              <a:t>CC BY-ND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62A45B2C-D634-42DC-B866-B583CDEFE7F3}"/>
              </a:ext>
            </a:extLst>
          </p:cNvPr>
          <p:cNvPicPr>
            <a:picLocks noChangeAspect="1"/>
          </p:cNvPicPr>
          <p:nvPr/>
        </p:nvPicPr>
        <p:blipFill>
          <a:blip r:embed="rId4"/>
          <a:stretch>
            <a:fillRect/>
          </a:stretch>
        </p:blipFill>
        <p:spPr>
          <a:xfrm>
            <a:off x="10254485" y="0"/>
            <a:ext cx="1318786" cy="1019062"/>
          </a:xfrm>
          <a:prstGeom prst="rect">
            <a:avLst/>
          </a:prstGeom>
        </p:spPr>
      </p:pic>
      <p:pic>
        <p:nvPicPr>
          <p:cNvPr id="3" name="Picture 2">
            <a:extLst>
              <a:ext uri="{FF2B5EF4-FFF2-40B4-BE49-F238E27FC236}">
                <a16:creationId xmlns:a16="http://schemas.microsoft.com/office/drawing/2014/main" id="{EB3489FF-D0F4-4783-A044-3C31C9A01801}"/>
              </a:ext>
            </a:extLst>
          </p:cNvPr>
          <p:cNvPicPr>
            <a:picLocks noChangeAspect="1"/>
          </p:cNvPicPr>
          <p:nvPr/>
        </p:nvPicPr>
        <p:blipFill>
          <a:blip r:embed="rId5"/>
          <a:stretch>
            <a:fillRect/>
          </a:stretch>
        </p:blipFill>
        <p:spPr>
          <a:xfrm>
            <a:off x="5947630" y="5399180"/>
            <a:ext cx="2714119" cy="1280160"/>
          </a:xfrm>
          <a:prstGeom prst="rect">
            <a:avLst/>
          </a:prstGeom>
          <a:effectLst>
            <a:outerShdw blurRad="50800" dist="38100" dir="2700000" algn="tl" rotWithShape="0">
              <a:prstClr val="black">
                <a:alpha val="40000"/>
              </a:prstClr>
            </a:outerShdw>
          </a:effectLst>
        </p:spPr>
      </p:pic>
      <p:pic>
        <p:nvPicPr>
          <p:cNvPr id="7" name="Picture 6">
            <a:extLst>
              <a:ext uri="{FF2B5EF4-FFF2-40B4-BE49-F238E27FC236}">
                <a16:creationId xmlns:a16="http://schemas.microsoft.com/office/drawing/2014/main" id="{0C4311D1-F5B3-4EB8-923C-C7EA71A27850}"/>
              </a:ext>
            </a:extLst>
          </p:cNvPr>
          <p:cNvPicPr>
            <a:picLocks noChangeAspect="1"/>
          </p:cNvPicPr>
          <p:nvPr/>
        </p:nvPicPr>
        <p:blipFill>
          <a:blip r:embed="rId6"/>
          <a:stretch>
            <a:fillRect/>
          </a:stretch>
        </p:blipFill>
        <p:spPr>
          <a:xfrm>
            <a:off x="3418326" y="5393260"/>
            <a:ext cx="2275840" cy="1280160"/>
          </a:xfrm>
          <a:prstGeom prst="rect">
            <a:avLst/>
          </a:prstGeom>
          <a:effectLst>
            <a:outerShdw blurRad="50800" dist="38100" dir="2700000" algn="tl" rotWithShape="0">
              <a:prstClr val="black">
                <a:alpha val="40000"/>
              </a:prstClr>
            </a:outerShdw>
          </a:effectLst>
        </p:spPr>
      </p:pic>
      <p:sp>
        <p:nvSpPr>
          <p:cNvPr id="8" name="Slide Number Placeholder 16">
            <a:extLst>
              <a:ext uri="{FF2B5EF4-FFF2-40B4-BE49-F238E27FC236}">
                <a16:creationId xmlns:a16="http://schemas.microsoft.com/office/drawing/2014/main" id="{4CAC2DA7-1F73-48D6-8927-A6C4F1ACA257}"/>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75</a:t>
            </a:fld>
            <a:endParaRPr lang="en-US" dirty="0">
              <a:solidFill>
                <a:schemeClr val="tx1"/>
              </a:solidFill>
            </a:endParaRPr>
          </a:p>
        </p:txBody>
      </p:sp>
    </p:spTree>
    <p:extLst>
      <p:ext uri="{BB962C8B-B14F-4D97-AF65-F5344CB8AC3E}">
        <p14:creationId xmlns:p14="http://schemas.microsoft.com/office/powerpoint/2010/main" val="28933458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77CEF5-2421-45F0-9684-896A134D6EFD}"/>
              </a:ext>
            </a:extLst>
          </p:cNvPr>
          <p:cNvSpPr txBox="1"/>
          <p:nvPr/>
        </p:nvSpPr>
        <p:spPr>
          <a:xfrm>
            <a:off x="1042352" y="1747880"/>
            <a:ext cx="10107296" cy="2015936"/>
          </a:xfrm>
          <a:prstGeom prst="rect">
            <a:avLst/>
          </a:prstGeom>
          <a:noFill/>
        </p:spPr>
        <p:txBody>
          <a:bodyPr wrap="square" rtlCol="0">
            <a:spAutoFit/>
          </a:bodyPr>
          <a:lstStyle/>
          <a:p>
            <a:r>
              <a:rPr lang="en-US" sz="3200" b="1" dirty="0">
                <a:solidFill>
                  <a:srgbClr val="4472C4"/>
                </a:solidFill>
              </a:rPr>
              <a:t>Motion, Decision Item B-3: </a:t>
            </a:r>
          </a:p>
          <a:p>
            <a:endParaRPr lang="en-US" sz="3200" b="1" dirty="0">
              <a:solidFill>
                <a:srgbClr val="0070C0"/>
              </a:solidFill>
            </a:endParaRPr>
          </a:p>
          <a:p>
            <a:pPr lvl="0">
              <a:spcBef>
                <a:spcPts val="600"/>
              </a:spcBef>
              <a:tabLst>
                <a:tab pos="457200" algn="l"/>
              </a:tabLst>
              <a:defRPr/>
            </a:pPr>
            <a:r>
              <a:rPr lang="en-US" sz="2800" dirty="0"/>
              <a:t>That the Commission approve Auburn University’s proposal to offer a Bachelor of Science in Public and One Health.  </a:t>
            </a:r>
          </a:p>
        </p:txBody>
      </p:sp>
      <p:sp>
        <p:nvSpPr>
          <p:cNvPr id="4" name="Slide Number Placeholder 16">
            <a:extLst>
              <a:ext uri="{FF2B5EF4-FFF2-40B4-BE49-F238E27FC236}">
                <a16:creationId xmlns:a16="http://schemas.microsoft.com/office/drawing/2014/main" id="{2D758FAF-1454-4A44-B919-0181D3A7522E}"/>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76</a:t>
            </a:fld>
            <a:endParaRPr lang="en-US" dirty="0">
              <a:solidFill>
                <a:schemeClr val="tx1"/>
              </a:solidFill>
            </a:endParaRPr>
          </a:p>
        </p:txBody>
      </p:sp>
    </p:spTree>
    <p:extLst>
      <p:ext uri="{BB962C8B-B14F-4D97-AF65-F5344CB8AC3E}">
        <p14:creationId xmlns:p14="http://schemas.microsoft.com/office/powerpoint/2010/main" val="52124368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613788" y="180513"/>
            <a:ext cx="10051281" cy="370870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800" b="1" i="0" u="none" strike="noStrike" kern="1200" cap="none" spc="0" normalizeH="0" baseline="0" noProof="0" dirty="0">
                <a:ln>
                  <a:noFill/>
                </a:ln>
                <a:solidFill>
                  <a:srgbClr val="4472C4"/>
                </a:solidFill>
                <a:effectLst/>
                <a:uLnTx/>
                <a:uFillTx/>
                <a:latin typeface="Calibri"/>
                <a:ea typeface="+mn-ea"/>
                <a:cs typeface="+mn-cs"/>
              </a:rPr>
              <a:t>University of Alabama</a:t>
            </a:r>
          </a:p>
          <a:p>
            <a:pPr>
              <a:tabLst>
                <a:tab pos="457200" algn="l"/>
              </a:tabLst>
              <a:defRPr/>
            </a:pPr>
            <a:r>
              <a:rPr lang="en-US" sz="2600" b="1" dirty="0">
                <a:solidFill>
                  <a:srgbClr val="0070C0"/>
                </a:solidFill>
                <a:latin typeface="Calibri" panose="020F0502020204030204"/>
              </a:rPr>
              <a:t>4a</a:t>
            </a:r>
            <a:r>
              <a:rPr kumimoji="0" lang="en-US" sz="2600" b="1" i="0" u="none" strike="noStrike" kern="1200" cap="none" spc="0" normalizeH="0" baseline="0" noProof="0" dirty="0">
                <a:ln>
                  <a:noFill/>
                </a:ln>
                <a:solidFill>
                  <a:srgbClr val="0070C0"/>
                </a:solidFill>
                <a:effectLst/>
                <a:uLnTx/>
                <a:uFillTx/>
                <a:latin typeface="Calibri" panose="020F0502020204030204"/>
                <a:ea typeface="+mn-ea"/>
                <a:cs typeface="+mn-cs"/>
              </a:rPr>
              <a:t>. </a:t>
            </a: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Bachelor of Arts in Applied Liberal Arts and Sciences</a:t>
            </a:r>
            <a:r>
              <a:rPr lang="en-US" sz="2600" b="1" dirty="0">
                <a:solidFill>
                  <a:srgbClr val="4472C4"/>
                </a:solidFill>
                <a:latin typeface="Calibri" panose="020F0502020204030204"/>
              </a:rPr>
              <a:t> </a:t>
            </a: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(CIP </a:t>
            </a:r>
            <a:r>
              <a:rPr lang="en-US" sz="2600" b="1" dirty="0">
                <a:solidFill>
                  <a:srgbClr val="4472C4"/>
                </a:solidFill>
              </a:rPr>
              <a:t>24.0101) </a:t>
            </a: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1000" b="1" i="0" u="none" strike="noStrike" kern="1200" cap="none" spc="0" normalizeH="0" baseline="0" noProof="0" dirty="0">
              <a:ln>
                <a:noFill/>
              </a:ln>
              <a:solidFill>
                <a:srgbClr val="0070C0"/>
              </a:solidFill>
              <a:effectLst/>
              <a:highlight>
                <a:srgbClr val="FFFF00"/>
              </a:highlight>
              <a:uLnTx/>
              <a:uFillTx/>
              <a:latin typeface="Calibri" panose="020F0502020204030204"/>
              <a:ea typeface="+mn-ea"/>
              <a:cs typeface="+mn-cs"/>
            </a:endParaRPr>
          </a:p>
          <a:p>
            <a:pPr marL="342900" marR="0" lvl="0" indent="-342900">
              <a:spcBef>
                <a:spcPts val="0"/>
              </a:spcBef>
              <a:spcAft>
                <a:spcPts val="0"/>
              </a:spcAft>
              <a:buFont typeface="Arial" panose="020B0604020202020204" pitchFamily="34" charset="0"/>
              <a:buChar char="•"/>
              <a:tabLst>
                <a:tab pos="2286000" algn="l"/>
              </a:tabLst>
            </a:pPr>
            <a:r>
              <a:rPr lang="en-US" sz="2200" dirty="0">
                <a:effectLst/>
                <a:highlight>
                  <a:srgbClr val="FFFFFF"/>
                </a:highlight>
                <a:ea typeface="Times New Roman" panose="02020603050405020304" pitchFamily="18" charset="0"/>
              </a:rPr>
              <a:t>The proposed BA in Applied Liberal Arts and Sciences will provide a more flexible path to graduation for at-risk students with the goal of improving retention and graduation rates. The program is structured around completion of two existing minor courses of study with 36 hours of upper-division credit.</a:t>
            </a:r>
          </a:p>
          <a:p>
            <a:pPr marL="342900" marR="0" lvl="0" indent="-342900">
              <a:spcBef>
                <a:spcPts val="0"/>
              </a:spcBef>
              <a:spcAft>
                <a:spcPts val="0"/>
              </a:spcAft>
              <a:buFont typeface="Arial" panose="020B0604020202020204" pitchFamily="34" charset="0"/>
              <a:buChar char="•"/>
              <a:tabLst>
                <a:tab pos="2286000" algn="l"/>
              </a:tabLst>
            </a:pPr>
            <a:endParaRPr lang="en-US" sz="2100" dirty="0">
              <a:effectLst/>
              <a:highlight>
                <a:srgbClr val="FFFFFF"/>
              </a:highlight>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2286000" algn="l"/>
              </a:tabLst>
            </a:pPr>
            <a:r>
              <a:rPr lang="en-US" sz="2200" dirty="0">
                <a:effectLst/>
                <a:highlight>
                  <a:srgbClr val="FFFFFF"/>
                </a:highlight>
                <a:ea typeface="Times New Roman" panose="02020603050405020304" pitchFamily="18" charset="0"/>
              </a:rPr>
              <a:t>This program will not compete with existing programs as students will not be recruited for this degree-completion program.</a:t>
            </a:r>
          </a:p>
        </p:txBody>
      </p:sp>
      <p:pic>
        <p:nvPicPr>
          <p:cNvPr id="4" name="Picture 3">
            <a:extLst>
              <a:ext uri="{FF2B5EF4-FFF2-40B4-BE49-F238E27FC236}">
                <a16:creationId xmlns:a16="http://schemas.microsoft.com/office/drawing/2014/main" id="{E73E28B7-B3A4-4BE9-9D7A-021E0AAB8FEE}"/>
              </a:ext>
            </a:extLst>
          </p:cNvPr>
          <p:cNvPicPr>
            <a:picLocks noChangeAspect="1"/>
          </p:cNvPicPr>
          <p:nvPr/>
        </p:nvPicPr>
        <p:blipFill>
          <a:blip r:embed="rId2"/>
          <a:stretch>
            <a:fillRect/>
          </a:stretch>
        </p:blipFill>
        <p:spPr>
          <a:xfrm>
            <a:off x="9690020" y="82740"/>
            <a:ext cx="2090979" cy="601630"/>
          </a:xfrm>
          <a:prstGeom prst="rect">
            <a:avLst/>
          </a:prstGeom>
        </p:spPr>
      </p:pic>
      <p:pic>
        <p:nvPicPr>
          <p:cNvPr id="3" name="Picture 2">
            <a:extLst>
              <a:ext uri="{FF2B5EF4-FFF2-40B4-BE49-F238E27FC236}">
                <a16:creationId xmlns:a16="http://schemas.microsoft.com/office/drawing/2014/main" id="{775D1459-9EBC-46B3-B660-9057818418CA}"/>
              </a:ext>
            </a:extLst>
          </p:cNvPr>
          <p:cNvPicPr>
            <a:picLocks noChangeAspect="1"/>
          </p:cNvPicPr>
          <p:nvPr/>
        </p:nvPicPr>
        <p:blipFill>
          <a:blip r:embed="rId3"/>
          <a:stretch>
            <a:fillRect/>
          </a:stretch>
        </p:blipFill>
        <p:spPr>
          <a:xfrm>
            <a:off x="3935564" y="4070175"/>
            <a:ext cx="4320871" cy="2231751"/>
          </a:xfrm>
          <a:prstGeom prst="rect">
            <a:avLst/>
          </a:prstGeom>
        </p:spPr>
      </p:pic>
      <p:sp>
        <p:nvSpPr>
          <p:cNvPr id="7" name="Slide Number Placeholder 16">
            <a:extLst>
              <a:ext uri="{FF2B5EF4-FFF2-40B4-BE49-F238E27FC236}">
                <a16:creationId xmlns:a16="http://schemas.microsoft.com/office/drawing/2014/main" id="{8B65DD9A-B248-40DA-83C0-310A725D59D0}"/>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77</a:t>
            </a:fld>
            <a:endParaRPr lang="en-US" dirty="0">
              <a:solidFill>
                <a:schemeClr val="tx1"/>
              </a:solidFill>
            </a:endParaRPr>
          </a:p>
        </p:txBody>
      </p:sp>
    </p:spTree>
    <p:extLst>
      <p:ext uri="{BB962C8B-B14F-4D97-AF65-F5344CB8AC3E}">
        <p14:creationId xmlns:p14="http://schemas.microsoft.com/office/powerpoint/2010/main" val="148230142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77CEF5-2421-45F0-9684-896A134D6EFD}"/>
              </a:ext>
            </a:extLst>
          </p:cNvPr>
          <p:cNvSpPr txBox="1"/>
          <p:nvPr/>
        </p:nvSpPr>
        <p:spPr>
          <a:xfrm>
            <a:off x="1042352" y="1726615"/>
            <a:ext cx="10107296" cy="2015936"/>
          </a:xfrm>
          <a:prstGeom prst="rect">
            <a:avLst/>
          </a:prstGeom>
          <a:noFill/>
        </p:spPr>
        <p:txBody>
          <a:bodyPr wrap="square" rtlCol="0">
            <a:spAutoFit/>
          </a:bodyPr>
          <a:lstStyle/>
          <a:p>
            <a:r>
              <a:rPr lang="en-US" sz="3200" b="1" dirty="0">
                <a:solidFill>
                  <a:srgbClr val="4472C4"/>
                </a:solidFill>
              </a:rPr>
              <a:t>Motion, Decision Item B-4a: </a:t>
            </a:r>
          </a:p>
          <a:p>
            <a:endParaRPr lang="en-US" sz="3200" b="1" dirty="0">
              <a:solidFill>
                <a:srgbClr val="0070C0"/>
              </a:solidFill>
            </a:endParaRPr>
          </a:p>
          <a:p>
            <a:pPr lvl="0">
              <a:spcBef>
                <a:spcPts val="600"/>
              </a:spcBef>
              <a:tabLst>
                <a:tab pos="457200" algn="l"/>
              </a:tabLst>
              <a:defRPr/>
            </a:pPr>
            <a:r>
              <a:rPr lang="en-US" sz="2800" dirty="0"/>
              <a:t>That the Commission approve the University of Alabama’s proposal to offer a Bachelor of Arts in Applied Liberal Arts and Sciences.</a:t>
            </a:r>
          </a:p>
        </p:txBody>
      </p:sp>
      <p:sp>
        <p:nvSpPr>
          <p:cNvPr id="4" name="Slide Number Placeholder 16">
            <a:extLst>
              <a:ext uri="{FF2B5EF4-FFF2-40B4-BE49-F238E27FC236}">
                <a16:creationId xmlns:a16="http://schemas.microsoft.com/office/drawing/2014/main" id="{F037BE1E-6220-451B-A2F0-69E1C039ECB9}"/>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78</a:t>
            </a:fld>
            <a:endParaRPr lang="en-US" dirty="0">
              <a:solidFill>
                <a:schemeClr val="tx1"/>
              </a:solidFill>
            </a:endParaRPr>
          </a:p>
        </p:txBody>
      </p:sp>
    </p:spTree>
    <p:extLst>
      <p:ext uri="{BB962C8B-B14F-4D97-AF65-F5344CB8AC3E}">
        <p14:creationId xmlns:p14="http://schemas.microsoft.com/office/powerpoint/2010/main" val="93151301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613789" y="184295"/>
            <a:ext cx="10060073" cy="472437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800" b="1" i="0" u="none" strike="noStrike" kern="1200" cap="none" spc="0" normalizeH="0" baseline="0" noProof="0" dirty="0">
                <a:ln>
                  <a:noFill/>
                </a:ln>
                <a:solidFill>
                  <a:srgbClr val="4472C4"/>
                </a:solidFill>
                <a:effectLst/>
                <a:uLnTx/>
                <a:uFillTx/>
                <a:latin typeface="Calibri"/>
                <a:ea typeface="+mn-ea"/>
                <a:cs typeface="+mn-cs"/>
              </a:rPr>
              <a:t>University of Alabama</a:t>
            </a:r>
          </a:p>
          <a:p>
            <a:pPr marL="0" marR="0" lvl="0" indent="0" algn="l" defTabSz="457200" rtl="0" eaLnBrk="1" fontAlgn="auto" latinLnBrk="0" hangingPunct="1">
              <a:lnSpc>
                <a:spcPct val="100000"/>
              </a:lnSpc>
              <a:spcBef>
                <a:spcPts val="0"/>
              </a:spcBef>
              <a:spcAft>
                <a:spcPts val="0"/>
              </a:spcAft>
              <a:buClrTx/>
              <a:buSzTx/>
              <a:buFontTx/>
              <a:buNone/>
              <a:tabLst>
                <a:tab pos="457200" algn="l"/>
              </a:tabLst>
              <a:defRPr/>
            </a:pPr>
            <a:r>
              <a:rPr kumimoji="0" lang="en-US" sz="2600" b="1" i="0" u="none" strike="noStrike" kern="1200" cap="none" spc="0" normalizeH="0" baseline="0" noProof="0" dirty="0">
                <a:ln>
                  <a:noFill/>
                </a:ln>
                <a:solidFill>
                  <a:srgbClr val="0070C0"/>
                </a:solidFill>
                <a:effectLst/>
                <a:uLnTx/>
                <a:uFillTx/>
                <a:latin typeface="Calibri" panose="020F0502020204030204"/>
                <a:ea typeface="+mn-ea"/>
                <a:cs typeface="+mn-cs"/>
              </a:rPr>
              <a:t>4b. </a:t>
            </a: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Bachelor of Science in Data Science (CIP 30.7001) </a:t>
            </a: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1000" b="1" i="0" u="none" strike="noStrike" kern="1200" cap="none" spc="0" normalizeH="0" baseline="0" noProof="0" dirty="0">
              <a:ln>
                <a:noFill/>
              </a:ln>
              <a:solidFill>
                <a:srgbClr val="0070C0"/>
              </a:solidFill>
              <a:effectLst/>
              <a:highlight>
                <a:srgbClr val="FFFF00"/>
              </a:highlight>
              <a:uLnTx/>
              <a:uFillTx/>
              <a:latin typeface="Calibri" panose="020F0502020204030204"/>
              <a:ea typeface="+mn-ea"/>
              <a:cs typeface="+mn-cs"/>
            </a:endParaRPr>
          </a:p>
          <a:p>
            <a:pPr marL="342900" marR="0" lvl="0" indent="-342900">
              <a:spcBef>
                <a:spcPts val="0"/>
              </a:spcBef>
              <a:spcAft>
                <a:spcPts val="0"/>
              </a:spcAft>
              <a:buFont typeface="Arial" panose="020B0604020202020204" pitchFamily="34" charset="0"/>
              <a:buChar char="•"/>
              <a:tabLst>
                <a:tab pos="2286000" algn="l"/>
              </a:tabLst>
            </a:pPr>
            <a:r>
              <a:rPr lang="en-US" sz="2200" dirty="0">
                <a:effectLst/>
                <a:highlight>
                  <a:srgbClr val="FFFFFF"/>
                </a:highlight>
                <a:ea typeface="Times New Roman" panose="02020603050405020304" pitchFamily="18" charset="0"/>
              </a:rPr>
              <a:t>The program will prepare graduates for careers as computer and information research scientists, a fast-growing field that continues to expand with Alabama’s knowledge economy.</a:t>
            </a:r>
          </a:p>
          <a:p>
            <a:pPr marL="342900" marR="0" lvl="0" indent="-342900">
              <a:spcBef>
                <a:spcPts val="0"/>
              </a:spcBef>
              <a:spcAft>
                <a:spcPts val="0"/>
              </a:spcAft>
              <a:buFont typeface="Arial" panose="020B0604020202020204" pitchFamily="34" charset="0"/>
              <a:buChar char="•"/>
              <a:tabLst>
                <a:tab pos="2286000" algn="l"/>
              </a:tabLst>
            </a:pPr>
            <a:endParaRPr lang="en-US" sz="2200" dirty="0">
              <a:effectLst/>
              <a:highlight>
                <a:srgbClr val="FFFFFF"/>
              </a:highlight>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2286000" algn="l"/>
              </a:tabLst>
            </a:pPr>
            <a:r>
              <a:rPr lang="en-US" sz="2200" dirty="0">
                <a:effectLst/>
                <a:highlight>
                  <a:srgbClr val="FFFFFF"/>
                </a:highlight>
                <a:ea typeface="Times New Roman" panose="02020603050405020304" pitchFamily="18" charset="0"/>
              </a:rPr>
              <a:t>Currently, UA students who want to study Data Science need to double major in Mathematics and Computer Science or get a dual degree. The proposed degree will enable students to pursue more focused studies.</a:t>
            </a:r>
          </a:p>
          <a:p>
            <a:pPr marL="342900" marR="0" lvl="0" indent="-342900">
              <a:spcBef>
                <a:spcPts val="0"/>
              </a:spcBef>
              <a:spcAft>
                <a:spcPts val="0"/>
              </a:spcAft>
              <a:buFont typeface="Arial" panose="020B0604020202020204" pitchFamily="34" charset="0"/>
              <a:buChar char="•"/>
              <a:tabLst>
                <a:tab pos="2286000" algn="l"/>
              </a:tabLst>
            </a:pPr>
            <a:endParaRPr lang="en-US" sz="2200" dirty="0">
              <a:effectLst/>
              <a:highlight>
                <a:srgbClr val="FFFFFF"/>
              </a:highlight>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2286000" algn="l"/>
              </a:tabLst>
            </a:pPr>
            <a:r>
              <a:rPr lang="en-US" sz="2200" dirty="0">
                <a:effectLst/>
                <a:highlight>
                  <a:srgbClr val="FFFFFF"/>
                </a:highlight>
                <a:ea typeface="Times New Roman" panose="02020603050405020304" pitchFamily="18" charset="0"/>
              </a:rPr>
              <a:t>The proposed program would be the first standalone</a:t>
            </a:r>
          </a:p>
          <a:p>
            <a:pPr marL="339725" marR="0" lvl="0" indent="-339725">
              <a:spcBef>
                <a:spcPts val="0"/>
              </a:spcBef>
              <a:spcAft>
                <a:spcPts val="0"/>
              </a:spcAft>
              <a:tabLst>
                <a:tab pos="2286000" algn="l"/>
              </a:tabLst>
            </a:pPr>
            <a:r>
              <a:rPr lang="en-US" sz="2200" dirty="0">
                <a:effectLst/>
                <a:highlight>
                  <a:srgbClr val="FFFFFF"/>
                </a:highlight>
                <a:ea typeface="Times New Roman" panose="02020603050405020304" pitchFamily="18" charset="0"/>
              </a:rPr>
              <a:t> 	undergraduate major in Data Science. </a:t>
            </a:r>
          </a:p>
        </p:txBody>
      </p:sp>
      <p:pic>
        <p:nvPicPr>
          <p:cNvPr id="4" name="Picture 3">
            <a:extLst>
              <a:ext uri="{FF2B5EF4-FFF2-40B4-BE49-F238E27FC236}">
                <a16:creationId xmlns:a16="http://schemas.microsoft.com/office/drawing/2014/main" id="{92B4D50F-63EE-4F2D-807B-CF2FB269608D}"/>
              </a:ext>
            </a:extLst>
          </p:cNvPr>
          <p:cNvPicPr>
            <a:picLocks noChangeAspect="1"/>
          </p:cNvPicPr>
          <p:nvPr/>
        </p:nvPicPr>
        <p:blipFill>
          <a:blip r:embed="rId2"/>
          <a:stretch>
            <a:fillRect/>
          </a:stretch>
        </p:blipFill>
        <p:spPr>
          <a:xfrm>
            <a:off x="8053307" y="4213584"/>
            <a:ext cx="3174124" cy="2116082"/>
          </a:xfrm>
          <a:prstGeom prst="rect">
            <a:avLst/>
          </a:prstGeom>
          <a:effectLst>
            <a:outerShdw blurRad="50800" dist="38100" dir="2700000" algn="tl" rotWithShape="0">
              <a:prstClr val="black">
                <a:alpha val="40000"/>
              </a:prstClr>
            </a:outerShdw>
          </a:effectLst>
        </p:spPr>
      </p:pic>
      <p:pic>
        <p:nvPicPr>
          <p:cNvPr id="7" name="Picture 6">
            <a:extLst>
              <a:ext uri="{FF2B5EF4-FFF2-40B4-BE49-F238E27FC236}">
                <a16:creationId xmlns:a16="http://schemas.microsoft.com/office/drawing/2014/main" id="{7D99920D-90E3-4367-B196-337E84EA2A7C}"/>
              </a:ext>
            </a:extLst>
          </p:cNvPr>
          <p:cNvPicPr>
            <a:picLocks noChangeAspect="1"/>
          </p:cNvPicPr>
          <p:nvPr/>
        </p:nvPicPr>
        <p:blipFill>
          <a:blip r:embed="rId3"/>
          <a:stretch>
            <a:fillRect/>
          </a:stretch>
        </p:blipFill>
        <p:spPr>
          <a:xfrm>
            <a:off x="9690020" y="82740"/>
            <a:ext cx="2090979" cy="601630"/>
          </a:xfrm>
          <a:prstGeom prst="rect">
            <a:avLst/>
          </a:prstGeom>
        </p:spPr>
      </p:pic>
      <p:sp>
        <p:nvSpPr>
          <p:cNvPr id="8" name="Slide Number Placeholder 16">
            <a:extLst>
              <a:ext uri="{FF2B5EF4-FFF2-40B4-BE49-F238E27FC236}">
                <a16:creationId xmlns:a16="http://schemas.microsoft.com/office/drawing/2014/main" id="{9A0B3A38-2539-408B-B38D-7C63765D2FE8}"/>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79</a:t>
            </a:fld>
            <a:endParaRPr lang="en-US" dirty="0">
              <a:solidFill>
                <a:schemeClr val="tx1"/>
              </a:solidFill>
            </a:endParaRPr>
          </a:p>
        </p:txBody>
      </p:sp>
    </p:spTree>
    <p:extLst>
      <p:ext uri="{BB962C8B-B14F-4D97-AF65-F5344CB8AC3E}">
        <p14:creationId xmlns:p14="http://schemas.microsoft.com/office/powerpoint/2010/main" val="299464602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77CEF5-2421-45F0-9684-896A134D6EFD}"/>
              </a:ext>
            </a:extLst>
          </p:cNvPr>
          <p:cNvSpPr txBox="1"/>
          <p:nvPr/>
        </p:nvSpPr>
        <p:spPr>
          <a:xfrm>
            <a:off x="1042352" y="1769145"/>
            <a:ext cx="10107296" cy="201593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libri" panose="020F0502020204030204"/>
                <a:ea typeface="+mn-ea"/>
                <a:cs typeface="+mn-cs"/>
              </a:rPr>
              <a:t>Motion, Decision Item B-4b: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600"/>
              </a:spcBef>
              <a:spcAft>
                <a:spcPts val="0"/>
              </a:spcAft>
              <a:buClrTx/>
              <a:buSzTx/>
              <a:buFontTx/>
              <a:buNone/>
              <a:tabLst>
                <a:tab pos="457200" algn="l"/>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That the Commission approve the University of Alabama’s proposal to offer a Bachelor of Science in Data Science.</a:t>
            </a:r>
          </a:p>
        </p:txBody>
      </p:sp>
      <p:sp>
        <p:nvSpPr>
          <p:cNvPr id="4" name="Slide Number Placeholder 16">
            <a:extLst>
              <a:ext uri="{FF2B5EF4-FFF2-40B4-BE49-F238E27FC236}">
                <a16:creationId xmlns:a16="http://schemas.microsoft.com/office/drawing/2014/main" id="{6314C234-8F26-436E-9958-08ADB51B2629}"/>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80</a:t>
            </a:fld>
            <a:endParaRPr lang="en-US" dirty="0">
              <a:solidFill>
                <a:schemeClr val="tx1"/>
              </a:solidFill>
            </a:endParaRPr>
          </a:p>
        </p:txBody>
      </p:sp>
    </p:spTree>
    <p:extLst>
      <p:ext uri="{BB962C8B-B14F-4D97-AF65-F5344CB8AC3E}">
        <p14:creationId xmlns:p14="http://schemas.microsoft.com/office/powerpoint/2010/main" val="267248595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616373" y="200546"/>
            <a:ext cx="10628989" cy="470898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800" b="1" i="0" u="none" strike="noStrike" kern="1200" cap="none" spc="0" normalizeH="0" baseline="0" noProof="0" dirty="0">
                <a:ln>
                  <a:noFill/>
                </a:ln>
                <a:solidFill>
                  <a:srgbClr val="4472C4"/>
                </a:solidFill>
                <a:effectLst/>
                <a:uLnTx/>
                <a:uFillTx/>
                <a:latin typeface="Calibri"/>
                <a:ea typeface="+mn-ea"/>
                <a:cs typeface="+mn-cs"/>
              </a:rPr>
              <a:t>University of Alabama</a:t>
            </a:r>
          </a:p>
          <a:p>
            <a:pPr>
              <a:tabLst>
                <a:tab pos="457200" algn="l"/>
              </a:tabLst>
              <a:defRPr/>
            </a:pP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4c. Bachelor of Science in Business Statistics (CIP 52.1302</a:t>
            </a:r>
            <a:r>
              <a:rPr lang="en-US" sz="2600" b="1" dirty="0">
                <a:solidFill>
                  <a:srgbClr val="4472C4"/>
                </a:solidFill>
              </a:rPr>
              <a:t>) </a:t>
            </a: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endParaRPr kumimoji="0" lang="en-US" b="1" i="0" u="none" strike="noStrike" kern="1200" cap="none" spc="0" normalizeH="0" baseline="0" noProof="0" dirty="0">
              <a:ln>
                <a:noFill/>
              </a:ln>
              <a:solidFill>
                <a:srgbClr val="4472C4"/>
              </a:solidFill>
              <a:effectLst/>
              <a:highlight>
                <a:srgbClr val="FFFF00"/>
              </a:highlight>
              <a:uLnTx/>
              <a:uFillTx/>
              <a:latin typeface="Calibri" panose="020F0502020204030204"/>
              <a:ea typeface="+mn-ea"/>
              <a:cs typeface="+mn-cs"/>
            </a:endParaRPr>
          </a:p>
          <a:p>
            <a:pPr marL="342900" marR="0" lvl="0" indent="-342900">
              <a:spcBef>
                <a:spcPts val="0"/>
              </a:spcBef>
              <a:spcAft>
                <a:spcPts val="0"/>
              </a:spcAft>
              <a:buFont typeface="Arial" panose="020B0604020202020204" pitchFamily="34" charset="0"/>
              <a:buChar char="•"/>
              <a:tabLst>
                <a:tab pos="2286000" algn="l"/>
              </a:tabLst>
            </a:pPr>
            <a:r>
              <a:rPr lang="en-US" sz="2200" dirty="0">
                <a:effectLst/>
                <a:highlight>
                  <a:srgbClr val="FFFFFF"/>
                </a:highlight>
                <a:ea typeface="Times New Roman" panose="02020603050405020304" pitchFamily="18" charset="0"/>
              </a:rPr>
              <a:t>Since a significant proportion of business students choose to pursue double majors, the proposed Business Statistics program will provide a complementary undergraduate major for students whose primary major is accounting (forensics and IT audit), finance (actuarial science), or operations management.</a:t>
            </a:r>
          </a:p>
          <a:p>
            <a:pPr marL="342900" marR="0" lvl="0" indent="-342900">
              <a:spcBef>
                <a:spcPts val="0"/>
              </a:spcBef>
              <a:spcAft>
                <a:spcPts val="0"/>
              </a:spcAft>
              <a:buFont typeface="Arial" panose="020B0604020202020204" pitchFamily="34" charset="0"/>
              <a:buChar char="•"/>
              <a:tabLst>
                <a:tab pos="2286000" algn="l"/>
              </a:tabLst>
            </a:pPr>
            <a:endParaRPr lang="en-US" sz="2000" dirty="0">
              <a:effectLst/>
              <a:highlight>
                <a:srgbClr val="FFFFFF"/>
              </a:highlight>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2286000" algn="l"/>
              </a:tabLst>
            </a:pPr>
            <a:r>
              <a:rPr lang="en-US" sz="2200" dirty="0">
                <a:effectLst/>
                <a:highlight>
                  <a:srgbClr val="FFFFFF"/>
                </a:highlight>
                <a:ea typeface="Times New Roman" panose="02020603050405020304" pitchFamily="18" charset="0"/>
              </a:rPr>
              <a:t>The proposed program is designed to prepare graduates for employment in the following occupations: Statisticians (SOC 15-2041); Data Scientists (SOC 15-2051); Actuaries (SOC 15-2011); Management Analysts (SOC 13-1111, appears on the 2022-2023 Statewide In-Demand List); and Market Research Analysts and Marketing Specialists (SOC 13-1161, appears on the 2022-2023 Statewide In-Demand List).</a:t>
            </a:r>
          </a:p>
        </p:txBody>
      </p:sp>
      <p:pic>
        <p:nvPicPr>
          <p:cNvPr id="4" name="Picture 3">
            <a:extLst>
              <a:ext uri="{FF2B5EF4-FFF2-40B4-BE49-F238E27FC236}">
                <a16:creationId xmlns:a16="http://schemas.microsoft.com/office/drawing/2014/main" id="{987E5ADA-69EA-4FEC-91CE-FD4C231C8F30}"/>
              </a:ext>
            </a:extLst>
          </p:cNvPr>
          <p:cNvPicPr>
            <a:picLocks noChangeAspect="1"/>
          </p:cNvPicPr>
          <p:nvPr/>
        </p:nvPicPr>
        <p:blipFill>
          <a:blip r:embed="rId2"/>
          <a:stretch>
            <a:fillRect/>
          </a:stretch>
        </p:blipFill>
        <p:spPr>
          <a:xfrm>
            <a:off x="8231829" y="4668715"/>
            <a:ext cx="3343798" cy="1880887"/>
          </a:xfrm>
          <a:prstGeom prst="rect">
            <a:avLst/>
          </a:prstGeom>
          <a:effectLst>
            <a:outerShdw blurRad="50800" dist="38100" dir="2700000" algn="tl" rotWithShape="0">
              <a:prstClr val="black">
                <a:alpha val="40000"/>
              </a:prstClr>
            </a:outerShdw>
          </a:effectLst>
        </p:spPr>
      </p:pic>
      <p:pic>
        <p:nvPicPr>
          <p:cNvPr id="7" name="Picture 6">
            <a:extLst>
              <a:ext uri="{FF2B5EF4-FFF2-40B4-BE49-F238E27FC236}">
                <a16:creationId xmlns:a16="http://schemas.microsoft.com/office/drawing/2014/main" id="{960550E3-0930-4F23-9736-0E67528725B9}"/>
              </a:ext>
            </a:extLst>
          </p:cNvPr>
          <p:cNvPicPr>
            <a:picLocks noChangeAspect="1"/>
          </p:cNvPicPr>
          <p:nvPr/>
        </p:nvPicPr>
        <p:blipFill>
          <a:blip r:embed="rId3"/>
          <a:stretch>
            <a:fillRect/>
          </a:stretch>
        </p:blipFill>
        <p:spPr>
          <a:xfrm>
            <a:off x="9690020" y="82740"/>
            <a:ext cx="2090979" cy="601630"/>
          </a:xfrm>
          <a:prstGeom prst="rect">
            <a:avLst/>
          </a:prstGeom>
        </p:spPr>
      </p:pic>
      <p:sp>
        <p:nvSpPr>
          <p:cNvPr id="8" name="Slide Number Placeholder 16">
            <a:extLst>
              <a:ext uri="{FF2B5EF4-FFF2-40B4-BE49-F238E27FC236}">
                <a16:creationId xmlns:a16="http://schemas.microsoft.com/office/drawing/2014/main" id="{EE23524B-7FFA-4682-89BF-3678CDC35F65}"/>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81</a:t>
            </a:fld>
            <a:endParaRPr lang="en-US" dirty="0">
              <a:solidFill>
                <a:schemeClr val="tx1"/>
              </a:solidFill>
            </a:endParaRPr>
          </a:p>
        </p:txBody>
      </p:sp>
    </p:spTree>
    <p:extLst>
      <p:ext uri="{BB962C8B-B14F-4D97-AF65-F5344CB8AC3E}">
        <p14:creationId xmlns:p14="http://schemas.microsoft.com/office/powerpoint/2010/main" val="287874741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B0ACD13-977A-44F6-9393-C9E32D693976}"/>
              </a:ext>
            </a:extLst>
          </p:cNvPr>
          <p:cNvSpPr txBox="1"/>
          <p:nvPr/>
        </p:nvSpPr>
        <p:spPr>
          <a:xfrm>
            <a:off x="1042352" y="1694718"/>
            <a:ext cx="10107296" cy="2015936"/>
          </a:xfrm>
          <a:prstGeom prst="rect">
            <a:avLst/>
          </a:prstGeom>
          <a:noFill/>
        </p:spPr>
        <p:txBody>
          <a:bodyPr wrap="square" rtlCol="0">
            <a:spAutoFit/>
          </a:bodyPr>
          <a:lstStyle/>
          <a:p>
            <a:r>
              <a:rPr lang="en-US" sz="3200" b="1" dirty="0">
                <a:solidFill>
                  <a:srgbClr val="4472C4"/>
                </a:solidFill>
              </a:rPr>
              <a:t>Motion, Decision Item B-4c: </a:t>
            </a:r>
          </a:p>
          <a:p>
            <a:endParaRPr lang="en-US" sz="3200" b="1" dirty="0">
              <a:solidFill>
                <a:srgbClr val="0070C0"/>
              </a:solidFill>
            </a:endParaRPr>
          </a:p>
          <a:p>
            <a:pPr lvl="0">
              <a:spcBef>
                <a:spcPts val="600"/>
              </a:spcBef>
              <a:tabLst>
                <a:tab pos="457200" algn="l"/>
              </a:tabLst>
              <a:defRPr/>
            </a:pPr>
            <a:r>
              <a:rPr lang="en-US" sz="2800" dirty="0"/>
              <a:t>That the Commission approve the University of Alabama’s proposal to offer a Bachelor of Science in Business Statistics.</a:t>
            </a:r>
          </a:p>
        </p:txBody>
      </p:sp>
      <p:sp>
        <p:nvSpPr>
          <p:cNvPr id="4" name="Slide Number Placeholder 16">
            <a:extLst>
              <a:ext uri="{FF2B5EF4-FFF2-40B4-BE49-F238E27FC236}">
                <a16:creationId xmlns:a16="http://schemas.microsoft.com/office/drawing/2014/main" id="{F803E84D-7BAE-4118-915F-839C4DDD04CF}"/>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82</a:t>
            </a:fld>
            <a:endParaRPr lang="en-US" dirty="0">
              <a:solidFill>
                <a:schemeClr val="tx1"/>
              </a:solidFill>
            </a:endParaRPr>
          </a:p>
        </p:txBody>
      </p:sp>
    </p:spTree>
    <p:extLst>
      <p:ext uri="{BB962C8B-B14F-4D97-AF65-F5344CB8AC3E}">
        <p14:creationId xmlns:p14="http://schemas.microsoft.com/office/powerpoint/2010/main" val="98964394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613508" y="183339"/>
            <a:ext cx="10262577" cy="62632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800" b="1" i="0" u="none" strike="noStrike" kern="1200" cap="none" spc="0" normalizeH="0" baseline="0" noProof="0" dirty="0">
                <a:ln>
                  <a:noFill/>
                </a:ln>
                <a:solidFill>
                  <a:srgbClr val="4472C4"/>
                </a:solidFill>
                <a:effectLst/>
                <a:uLnTx/>
                <a:uFillTx/>
                <a:latin typeface="Calibri"/>
                <a:ea typeface="+mn-ea"/>
                <a:cs typeface="+mn-cs"/>
              </a:rPr>
              <a:t>University of Alabama at Birmingham</a:t>
            </a:r>
          </a:p>
          <a:p>
            <a:pPr>
              <a:tabLst>
                <a:tab pos="457200" algn="l"/>
              </a:tabLst>
              <a:defRPr/>
            </a:pPr>
            <a:r>
              <a:rPr lang="en-US" sz="2600" b="1" dirty="0">
                <a:solidFill>
                  <a:srgbClr val="4472C4"/>
                </a:solidFill>
                <a:latin typeface="Calibri" panose="020F0502020204030204"/>
              </a:rPr>
              <a:t>5</a:t>
            </a: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a. Bachelor of Arts in Writing and Media (CIP 23.1301</a:t>
            </a:r>
            <a:r>
              <a:rPr lang="en-US" sz="2600" b="1" dirty="0">
                <a:solidFill>
                  <a:srgbClr val="4472C4"/>
                </a:solidFill>
              </a:rPr>
              <a:t>) </a:t>
            </a: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endParaRPr kumimoji="0" lang="en-US" sz="1500" b="1" i="0" u="none" strike="noStrike" kern="1200" cap="none" spc="0" normalizeH="0" baseline="0" noProof="0" dirty="0">
              <a:ln>
                <a:noFill/>
              </a:ln>
              <a:solidFill>
                <a:srgbClr val="4472C4"/>
              </a:solidFill>
              <a:effectLst/>
              <a:highlight>
                <a:srgbClr val="FFFF00"/>
              </a:highlight>
              <a:uLnTx/>
              <a:uFillTx/>
              <a:latin typeface="Calibri" panose="020F0502020204030204"/>
              <a:ea typeface="+mn-ea"/>
              <a:cs typeface="+mn-cs"/>
            </a:endParaRP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500" b="1" i="0" u="none" strike="noStrike" kern="1200" cap="none" spc="0" normalizeH="0" baseline="0" noProof="0" dirty="0">
              <a:ln>
                <a:noFill/>
              </a:ln>
              <a:solidFill>
                <a:srgbClr val="0070C0"/>
              </a:solidFill>
              <a:effectLst/>
              <a:highlight>
                <a:srgbClr val="FFFF00"/>
              </a:highlight>
              <a:uLnTx/>
              <a:uFillTx/>
              <a:latin typeface="Calibri" panose="020F0502020204030204"/>
              <a:ea typeface="+mn-ea"/>
              <a:cs typeface="+mn-cs"/>
            </a:endParaRPr>
          </a:p>
          <a:p>
            <a:pPr marL="342900" marR="0" lvl="0" indent="-342900">
              <a:spcBef>
                <a:spcPts val="0"/>
              </a:spcBef>
              <a:spcAft>
                <a:spcPts val="0"/>
              </a:spcAft>
              <a:buFont typeface="Arial" panose="020B0604020202020204" pitchFamily="34" charset="0"/>
              <a:buChar char="•"/>
              <a:tabLst>
                <a:tab pos="2286000" algn="l"/>
              </a:tabLst>
            </a:pPr>
            <a:r>
              <a:rPr lang="en-US" sz="2200" dirty="0">
                <a:effectLst/>
                <a:highlight>
                  <a:srgbClr val="FFFFFF"/>
                </a:highlight>
                <a:ea typeface="Times New Roman" panose="02020603050405020304" pitchFamily="18" charset="0"/>
              </a:rPr>
              <a:t>The proposed program is designed to prepare graduates for employment in media and communications, including as copywriters, technical writers, media strategists, and editors.</a:t>
            </a:r>
          </a:p>
          <a:p>
            <a:pPr marL="342900" marR="0" lvl="0" indent="-342900">
              <a:spcBef>
                <a:spcPts val="0"/>
              </a:spcBef>
              <a:spcAft>
                <a:spcPts val="0"/>
              </a:spcAft>
              <a:buFont typeface="Arial" panose="020B0604020202020204" pitchFamily="34" charset="0"/>
              <a:buChar char="•"/>
              <a:tabLst>
                <a:tab pos="2286000" algn="l"/>
              </a:tabLst>
            </a:pPr>
            <a:endParaRPr lang="en-US" sz="2100" dirty="0">
              <a:effectLst/>
              <a:highlight>
                <a:srgbClr val="FFFFFF"/>
              </a:highlight>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2286000" algn="l"/>
              </a:tabLst>
            </a:pPr>
            <a:r>
              <a:rPr lang="en-US" sz="2200" dirty="0">
                <a:effectLst/>
                <a:highlight>
                  <a:srgbClr val="FFFFFF"/>
                </a:highlight>
                <a:ea typeface="Times New Roman" panose="02020603050405020304" pitchFamily="18" charset="0"/>
              </a:rPr>
              <a:t>The Writing and Media program will capitalize on UAB’s </a:t>
            </a:r>
          </a:p>
          <a:p>
            <a:pPr marL="339725" marR="0" lvl="0" indent="-339725">
              <a:spcBef>
                <a:spcPts val="0"/>
              </a:spcBef>
              <a:spcAft>
                <a:spcPts val="0"/>
              </a:spcAft>
              <a:tabLst>
                <a:tab pos="2286000" algn="l"/>
              </a:tabLst>
            </a:pPr>
            <a:r>
              <a:rPr lang="en-US" sz="2200" dirty="0">
                <a:effectLst/>
                <a:highlight>
                  <a:srgbClr val="FFFFFF"/>
                </a:highlight>
                <a:ea typeface="Times New Roman" panose="02020603050405020304" pitchFamily="18" charset="0"/>
              </a:rPr>
              <a:t>	position as an Adobe Creative Campus, which makes </a:t>
            </a:r>
          </a:p>
          <a:p>
            <a:pPr marL="339725" marR="0" lvl="0" indent="-339725">
              <a:spcBef>
                <a:spcPts val="0"/>
              </a:spcBef>
              <a:spcAft>
                <a:spcPts val="0"/>
              </a:spcAft>
              <a:tabLst>
                <a:tab pos="2286000" algn="l"/>
              </a:tabLst>
            </a:pPr>
            <a:r>
              <a:rPr lang="en-US" sz="2200" dirty="0">
                <a:effectLst/>
                <a:highlight>
                  <a:srgbClr val="FFFFFF"/>
                </a:highlight>
                <a:ea typeface="Times New Roman" panose="02020603050405020304" pitchFamily="18" charset="0"/>
              </a:rPr>
              <a:t>	the industry standard suite of Creative Cloud programs </a:t>
            </a:r>
          </a:p>
          <a:p>
            <a:pPr marL="339725" marR="0" lvl="0" indent="-339725">
              <a:spcBef>
                <a:spcPts val="0"/>
              </a:spcBef>
              <a:spcAft>
                <a:spcPts val="0"/>
              </a:spcAft>
              <a:tabLst>
                <a:tab pos="2286000" algn="l"/>
              </a:tabLst>
            </a:pPr>
            <a:r>
              <a:rPr lang="en-US" sz="2200" dirty="0">
                <a:effectLst/>
                <a:highlight>
                  <a:srgbClr val="FFFFFF"/>
                </a:highlight>
                <a:ea typeface="Times New Roman" panose="02020603050405020304" pitchFamily="18" charset="0"/>
              </a:rPr>
              <a:t>	available at no cost to students and faculty.</a:t>
            </a:r>
          </a:p>
          <a:p>
            <a:pPr marL="342900" marR="0" lvl="0" indent="-342900">
              <a:spcBef>
                <a:spcPts val="0"/>
              </a:spcBef>
              <a:spcAft>
                <a:spcPts val="0"/>
              </a:spcAft>
              <a:buFont typeface="Arial" panose="020B0604020202020204" pitchFamily="34" charset="0"/>
              <a:buChar char="•"/>
              <a:tabLst>
                <a:tab pos="2286000" algn="l"/>
              </a:tabLst>
            </a:pPr>
            <a:endParaRPr lang="en-US" sz="2100" dirty="0">
              <a:effectLst/>
              <a:highlight>
                <a:srgbClr val="FFFFFF"/>
              </a:highlight>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2286000" algn="l"/>
              </a:tabLst>
            </a:pPr>
            <a:r>
              <a:rPr lang="en-US" sz="2200" dirty="0">
                <a:effectLst/>
                <a:highlight>
                  <a:srgbClr val="FFFFFF"/>
                </a:highlight>
                <a:ea typeface="Times New Roman" panose="02020603050405020304" pitchFamily="18" charset="0"/>
              </a:rPr>
              <a:t>The curriculum will combine two of the English Department’s existing concentrations, Professional Writing and Creative Writing, along with relevant electives from other departments (e.g., Art, History, Communications Studies, and Theatre). This will ensure that students graduate with the digital skills they need to succeed in the workforce.</a:t>
            </a:r>
          </a:p>
        </p:txBody>
      </p:sp>
      <p:pic>
        <p:nvPicPr>
          <p:cNvPr id="3" name="Picture 2">
            <a:extLst>
              <a:ext uri="{FF2B5EF4-FFF2-40B4-BE49-F238E27FC236}">
                <a16:creationId xmlns:a16="http://schemas.microsoft.com/office/drawing/2014/main" id="{FEAAEC7F-37A5-4FA0-AD34-2635416620FC}"/>
              </a:ext>
            </a:extLst>
          </p:cNvPr>
          <p:cNvPicPr>
            <a:picLocks noChangeAspect="1"/>
          </p:cNvPicPr>
          <p:nvPr/>
        </p:nvPicPr>
        <p:blipFill>
          <a:blip r:embed="rId2"/>
          <a:stretch>
            <a:fillRect/>
          </a:stretch>
        </p:blipFill>
        <p:spPr>
          <a:xfrm>
            <a:off x="10356786" y="0"/>
            <a:ext cx="1295528" cy="1191667"/>
          </a:xfrm>
          <a:prstGeom prst="rect">
            <a:avLst/>
          </a:prstGeom>
        </p:spPr>
      </p:pic>
      <p:pic>
        <p:nvPicPr>
          <p:cNvPr id="4" name="Picture 3">
            <a:extLst>
              <a:ext uri="{FF2B5EF4-FFF2-40B4-BE49-F238E27FC236}">
                <a16:creationId xmlns:a16="http://schemas.microsoft.com/office/drawing/2014/main" id="{F95A54AB-3316-478A-AB7A-CFF6DF201174}"/>
              </a:ext>
            </a:extLst>
          </p:cNvPr>
          <p:cNvPicPr>
            <a:picLocks noChangeAspect="1"/>
          </p:cNvPicPr>
          <p:nvPr/>
        </p:nvPicPr>
        <p:blipFill>
          <a:blip r:embed="rId3"/>
          <a:stretch>
            <a:fillRect/>
          </a:stretch>
        </p:blipFill>
        <p:spPr>
          <a:xfrm>
            <a:off x="8147050" y="2426970"/>
            <a:ext cx="2857500" cy="2095500"/>
          </a:xfrm>
          <a:prstGeom prst="rect">
            <a:avLst/>
          </a:prstGeom>
        </p:spPr>
      </p:pic>
      <p:sp>
        <p:nvSpPr>
          <p:cNvPr id="7" name="Slide Number Placeholder 16">
            <a:extLst>
              <a:ext uri="{FF2B5EF4-FFF2-40B4-BE49-F238E27FC236}">
                <a16:creationId xmlns:a16="http://schemas.microsoft.com/office/drawing/2014/main" id="{D81A6206-CD62-4D63-A0A7-AF2CBE1A3CF7}"/>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83</a:t>
            </a:fld>
            <a:endParaRPr lang="en-US" dirty="0">
              <a:solidFill>
                <a:schemeClr val="tx1"/>
              </a:solidFill>
            </a:endParaRPr>
          </a:p>
        </p:txBody>
      </p:sp>
    </p:spTree>
    <p:extLst>
      <p:ext uri="{BB962C8B-B14F-4D97-AF65-F5344CB8AC3E}">
        <p14:creationId xmlns:p14="http://schemas.microsoft.com/office/powerpoint/2010/main" val="44049958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B0ACD13-977A-44F6-9393-C9E32D693976}"/>
              </a:ext>
            </a:extLst>
          </p:cNvPr>
          <p:cNvSpPr txBox="1"/>
          <p:nvPr/>
        </p:nvSpPr>
        <p:spPr>
          <a:xfrm>
            <a:off x="1042352" y="1684085"/>
            <a:ext cx="9279817" cy="2446824"/>
          </a:xfrm>
          <a:prstGeom prst="rect">
            <a:avLst/>
          </a:prstGeom>
          <a:noFill/>
        </p:spPr>
        <p:txBody>
          <a:bodyPr wrap="square" rtlCol="0">
            <a:spAutoFit/>
          </a:bodyPr>
          <a:lstStyle/>
          <a:p>
            <a:r>
              <a:rPr lang="en-US" sz="3200" b="1" dirty="0">
                <a:solidFill>
                  <a:srgbClr val="4472C4"/>
                </a:solidFill>
              </a:rPr>
              <a:t>Motion, Decision Item B-5a: </a:t>
            </a:r>
          </a:p>
          <a:p>
            <a:endParaRPr lang="en-US" sz="3200" b="1" dirty="0">
              <a:solidFill>
                <a:srgbClr val="0070C0"/>
              </a:solidFill>
            </a:endParaRPr>
          </a:p>
          <a:p>
            <a:pPr lvl="0">
              <a:spcBef>
                <a:spcPts val="600"/>
              </a:spcBef>
              <a:tabLst>
                <a:tab pos="457200" algn="l"/>
              </a:tabLst>
              <a:defRPr/>
            </a:pPr>
            <a:r>
              <a:rPr lang="en-US" sz="2800" dirty="0"/>
              <a:t>That the Commission approve the University of Alabama at Birmingham’s proposal to offer a Bachelor of Arts in Writing and Media.</a:t>
            </a:r>
          </a:p>
        </p:txBody>
      </p:sp>
      <p:sp>
        <p:nvSpPr>
          <p:cNvPr id="4" name="Slide Number Placeholder 16">
            <a:extLst>
              <a:ext uri="{FF2B5EF4-FFF2-40B4-BE49-F238E27FC236}">
                <a16:creationId xmlns:a16="http://schemas.microsoft.com/office/drawing/2014/main" id="{C202AE4D-57D4-4932-926C-C2CAEED9B2C7}"/>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84</a:t>
            </a:fld>
            <a:endParaRPr lang="en-US" dirty="0">
              <a:solidFill>
                <a:schemeClr val="tx1"/>
              </a:solidFill>
            </a:endParaRPr>
          </a:p>
        </p:txBody>
      </p:sp>
    </p:spTree>
    <p:extLst>
      <p:ext uri="{BB962C8B-B14F-4D97-AF65-F5344CB8AC3E}">
        <p14:creationId xmlns:p14="http://schemas.microsoft.com/office/powerpoint/2010/main" val="188020586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613507" y="187928"/>
            <a:ext cx="10051562" cy="577081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800" b="1" i="0" u="none" strike="noStrike" kern="1200" cap="none" spc="0" normalizeH="0" baseline="0" noProof="0" dirty="0">
                <a:ln>
                  <a:noFill/>
                </a:ln>
                <a:solidFill>
                  <a:srgbClr val="4472C4"/>
                </a:solidFill>
                <a:effectLst/>
                <a:uLnTx/>
                <a:uFillTx/>
                <a:latin typeface="Calibri"/>
                <a:ea typeface="+mn-ea"/>
                <a:cs typeface="+mn-cs"/>
              </a:rPr>
              <a:t>University of Alabama at Birmingham</a:t>
            </a:r>
          </a:p>
          <a:p>
            <a:pPr marL="0" marR="0" lvl="0" indent="0" algn="l" defTabSz="457200" rtl="0" eaLnBrk="1" fontAlgn="auto" latinLnBrk="0" hangingPunct="1">
              <a:lnSpc>
                <a:spcPct val="100000"/>
              </a:lnSpc>
              <a:spcBef>
                <a:spcPts val="0"/>
              </a:spcBef>
              <a:spcAft>
                <a:spcPts val="0"/>
              </a:spcAft>
              <a:buClrTx/>
              <a:buSzTx/>
              <a:buFontTx/>
              <a:buNone/>
              <a:tabLst>
                <a:tab pos="457200" algn="l"/>
              </a:tabLst>
              <a:defRPr/>
            </a:pP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5b. Master of Science in Global Health (CIP 51.2210) </a:t>
            </a: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endParaRPr kumimoji="0" lang="en-US" sz="800" b="1" i="0" u="none" strike="noStrike" kern="1200" cap="none" spc="0" normalizeH="0" baseline="0" noProof="0" dirty="0">
              <a:ln>
                <a:noFill/>
              </a:ln>
              <a:solidFill>
                <a:srgbClr val="4472C4"/>
              </a:solidFill>
              <a:effectLst/>
              <a:highlight>
                <a:srgbClr val="FFFF00"/>
              </a:highlight>
              <a:uLnTx/>
              <a:uFillTx/>
              <a:latin typeface="Calibri" panose="020F0502020204030204"/>
              <a:ea typeface="+mn-ea"/>
              <a:cs typeface="+mn-cs"/>
            </a:endParaRP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500" b="1" i="0" u="none" strike="noStrike" kern="1200" cap="none" spc="0" normalizeH="0" baseline="0" noProof="0" dirty="0">
              <a:ln>
                <a:noFill/>
              </a:ln>
              <a:solidFill>
                <a:srgbClr val="0070C0"/>
              </a:solidFill>
              <a:effectLst/>
              <a:highlight>
                <a:srgbClr val="FFFF00"/>
              </a:highlight>
              <a:uLnTx/>
              <a:uFillTx/>
              <a:latin typeface="Calibri" panose="020F0502020204030204"/>
              <a:ea typeface="+mn-ea"/>
              <a:cs typeface="+mn-cs"/>
            </a:endParaRPr>
          </a:p>
          <a:p>
            <a:pPr marL="342900" marR="0" lvl="0" indent="-342900">
              <a:spcBef>
                <a:spcPts val="0"/>
              </a:spcBef>
              <a:spcAft>
                <a:spcPts val="0"/>
              </a:spcAft>
              <a:buFont typeface="Arial" panose="020B0604020202020204" pitchFamily="34" charset="0"/>
              <a:buChar char="•"/>
            </a:pPr>
            <a:r>
              <a:rPr lang="en-US" sz="2200" dirty="0">
                <a:effectLst/>
                <a:highlight>
                  <a:srgbClr val="FFFFFF"/>
                </a:highlight>
                <a:ea typeface="Times New Roman" panose="02020603050405020304" pitchFamily="18" charset="0"/>
              </a:rPr>
              <a:t>The proposed program is a collaborative effort between UAB’s Schools of Medicine and Public Health, with more than one-third of the curriculum being developed and managed jointly to model the interdisciplinarity of the education and student experience. </a:t>
            </a:r>
          </a:p>
          <a:p>
            <a:pPr marL="342900" marR="0" lvl="0" indent="-342900">
              <a:spcBef>
                <a:spcPts val="0"/>
              </a:spcBef>
              <a:spcAft>
                <a:spcPts val="0"/>
              </a:spcAft>
              <a:buFont typeface="Arial" panose="020B0604020202020204" pitchFamily="34" charset="0"/>
              <a:buChar char="•"/>
            </a:pPr>
            <a:endParaRPr lang="en-US" sz="2100" dirty="0">
              <a:effectLst/>
              <a:highlight>
                <a:srgbClr val="FFFFFF"/>
              </a:highlight>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pPr>
            <a:r>
              <a:rPr lang="en-US" sz="2200" dirty="0">
                <a:effectLst/>
                <a:highlight>
                  <a:srgbClr val="FFFFFF"/>
                </a:highlight>
                <a:ea typeface="Times New Roman" panose="02020603050405020304" pitchFamily="18" charset="0"/>
              </a:rPr>
              <a:t>Through the program, students will have opportunities to collaborate in seminars and special co-curricular programs with other well-established institutions of higher learning in global health in the Americas, Europe, Asia, and Africa already constituted in the global consortium.</a:t>
            </a:r>
          </a:p>
          <a:p>
            <a:pPr marL="342900" marR="0" lvl="0" indent="-342900">
              <a:spcBef>
                <a:spcPts val="0"/>
              </a:spcBef>
              <a:spcAft>
                <a:spcPts val="0"/>
              </a:spcAft>
              <a:buFont typeface="Arial" panose="020B0604020202020204" pitchFamily="34" charset="0"/>
              <a:buChar char="•"/>
            </a:pPr>
            <a:endParaRPr lang="en-US" sz="2100" dirty="0">
              <a:highlight>
                <a:srgbClr val="FFFFFF"/>
              </a:highlight>
              <a:ea typeface="Times New Roman" panose="02020603050405020304" pitchFamily="18" charset="0"/>
            </a:endParaRPr>
          </a:p>
          <a:p>
            <a:pPr marL="342900" indent="-342900">
              <a:buFont typeface="Arial" panose="020B0604020202020204" pitchFamily="34" charset="0"/>
              <a:buChar char="•"/>
            </a:pPr>
            <a:r>
              <a:rPr lang="en-US" sz="2200" dirty="0">
                <a:effectLst/>
                <a:highlight>
                  <a:srgbClr val="FFFFFF"/>
                </a:highlight>
                <a:ea typeface="Times New Roman" panose="02020603050405020304" pitchFamily="18" charset="0"/>
              </a:rPr>
              <a:t>The proposed program is designed to meet the</a:t>
            </a:r>
          </a:p>
          <a:p>
            <a:pPr marL="339725" indent="-339725"/>
            <a:r>
              <a:rPr lang="en-US" sz="2200" dirty="0">
                <a:effectLst/>
                <a:highlight>
                  <a:srgbClr val="FFFFFF"/>
                </a:highlight>
                <a:ea typeface="Times New Roman" panose="02020603050405020304" pitchFamily="18" charset="0"/>
              </a:rPr>
              <a:t>	program requirements set by the Council on </a:t>
            </a:r>
          </a:p>
          <a:p>
            <a:pPr marL="339725" indent="-339725"/>
            <a:r>
              <a:rPr lang="en-US" sz="2200" dirty="0">
                <a:effectLst/>
                <a:highlight>
                  <a:srgbClr val="FFFFFF"/>
                </a:highlight>
                <a:ea typeface="Times New Roman" panose="02020603050405020304" pitchFamily="18" charset="0"/>
              </a:rPr>
              <a:t>	Education for Public Health (CEPH). </a:t>
            </a:r>
          </a:p>
        </p:txBody>
      </p:sp>
      <p:pic>
        <p:nvPicPr>
          <p:cNvPr id="3" name="Picture 2">
            <a:extLst>
              <a:ext uri="{FF2B5EF4-FFF2-40B4-BE49-F238E27FC236}">
                <a16:creationId xmlns:a16="http://schemas.microsoft.com/office/drawing/2014/main" id="{75E4EC0E-CC59-4145-B31B-61B6727CF19E}"/>
              </a:ext>
            </a:extLst>
          </p:cNvPr>
          <p:cNvPicPr>
            <a:picLocks noChangeAspect="1"/>
          </p:cNvPicPr>
          <p:nvPr/>
        </p:nvPicPr>
        <p:blipFill>
          <a:blip r:embed="rId2"/>
          <a:stretch>
            <a:fillRect/>
          </a:stretch>
        </p:blipFill>
        <p:spPr>
          <a:xfrm>
            <a:off x="7816362" y="4361955"/>
            <a:ext cx="3444314" cy="1937427"/>
          </a:xfrm>
          <a:prstGeom prst="rect">
            <a:avLst/>
          </a:prstGeom>
          <a:effectLst>
            <a:outerShdw blurRad="50800" dist="38100" dir="2700000" algn="tl" rotWithShape="0">
              <a:prstClr val="black">
                <a:alpha val="40000"/>
              </a:prstClr>
            </a:outerShdw>
          </a:effectLst>
        </p:spPr>
      </p:pic>
      <p:pic>
        <p:nvPicPr>
          <p:cNvPr id="7" name="Picture 6">
            <a:extLst>
              <a:ext uri="{FF2B5EF4-FFF2-40B4-BE49-F238E27FC236}">
                <a16:creationId xmlns:a16="http://schemas.microsoft.com/office/drawing/2014/main" id="{E0D50EF7-AA17-48B7-9759-8D3D645A5885}"/>
              </a:ext>
            </a:extLst>
          </p:cNvPr>
          <p:cNvPicPr>
            <a:picLocks noChangeAspect="1"/>
          </p:cNvPicPr>
          <p:nvPr/>
        </p:nvPicPr>
        <p:blipFill>
          <a:blip r:embed="rId3"/>
          <a:stretch>
            <a:fillRect/>
          </a:stretch>
        </p:blipFill>
        <p:spPr>
          <a:xfrm>
            <a:off x="10356786" y="0"/>
            <a:ext cx="1295528" cy="1191667"/>
          </a:xfrm>
          <a:prstGeom prst="rect">
            <a:avLst/>
          </a:prstGeom>
        </p:spPr>
      </p:pic>
      <p:sp>
        <p:nvSpPr>
          <p:cNvPr id="8" name="Slide Number Placeholder 16">
            <a:extLst>
              <a:ext uri="{FF2B5EF4-FFF2-40B4-BE49-F238E27FC236}">
                <a16:creationId xmlns:a16="http://schemas.microsoft.com/office/drawing/2014/main" id="{7BC6D62B-4B7B-47CA-9C55-87B8683C12DD}"/>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85</a:t>
            </a:fld>
            <a:endParaRPr lang="en-US" dirty="0">
              <a:solidFill>
                <a:schemeClr val="tx1"/>
              </a:solidFill>
            </a:endParaRPr>
          </a:p>
        </p:txBody>
      </p:sp>
    </p:spTree>
    <p:extLst>
      <p:ext uri="{BB962C8B-B14F-4D97-AF65-F5344CB8AC3E}">
        <p14:creationId xmlns:p14="http://schemas.microsoft.com/office/powerpoint/2010/main" val="184705071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B0ACD13-977A-44F6-9393-C9E32D693976}"/>
              </a:ext>
            </a:extLst>
          </p:cNvPr>
          <p:cNvSpPr txBox="1"/>
          <p:nvPr/>
        </p:nvSpPr>
        <p:spPr>
          <a:xfrm>
            <a:off x="1042352" y="1769146"/>
            <a:ext cx="10107296" cy="201593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libri" panose="020F0502020204030204"/>
                <a:ea typeface="+mn-ea"/>
                <a:cs typeface="+mn-cs"/>
              </a:rPr>
              <a:t>Motion, Decision Item B-5b: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600"/>
              </a:spcBef>
              <a:spcAft>
                <a:spcPts val="0"/>
              </a:spcAft>
              <a:buClrTx/>
              <a:buSzTx/>
              <a:buFontTx/>
              <a:buNone/>
              <a:tabLst>
                <a:tab pos="457200" algn="l"/>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That the Commission approve the University of Alabama at Birmingham’s proposal to offer a Master of Science in Global Health.</a:t>
            </a:r>
          </a:p>
        </p:txBody>
      </p:sp>
      <p:sp>
        <p:nvSpPr>
          <p:cNvPr id="4" name="Slide Number Placeholder 16">
            <a:extLst>
              <a:ext uri="{FF2B5EF4-FFF2-40B4-BE49-F238E27FC236}">
                <a16:creationId xmlns:a16="http://schemas.microsoft.com/office/drawing/2014/main" id="{3531FF98-A09C-46B9-BD1A-D5F6DACD12A4}"/>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86</a:t>
            </a:fld>
            <a:endParaRPr lang="en-US" dirty="0">
              <a:solidFill>
                <a:schemeClr val="tx1"/>
              </a:solidFill>
            </a:endParaRPr>
          </a:p>
        </p:txBody>
      </p:sp>
    </p:spTree>
    <p:extLst>
      <p:ext uri="{BB962C8B-B14F-4D97-AF65-F5344CB8AC3E}">
        <p14:creationId xmlns:p14="http://schemas.microsoft.com/office/powerpoint/2010/main" val="40173125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616436" y="187926"/>
            <a:ext cx="10259649" cy="415806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800" b="1" i="0" u="none" strike="noStrike" kern="1200" cap="none" spc="0" normalizeH="0" baseline="0" noProof="0" dirty="0">
                <a:ln>
                  <a:noFill/>
                </a:ln>
                <a:solidFill>
                  <a:srgbClr val="4472C4"/>
                </a:solidFill>
                <a:effectLst/>
                <a:uLnTx/>
                <a:uFillTx/>
                <a:latin typeface="Calibri"/>
                <a:ea typeface="+mn-ea"/>
                <a:cs typeface="+mn-cs"/>
              </a:rPr>
              <a:t>University of West Alabama</a:t>
            </a:r>
          </a:p>
          <a:p>
            <a:pPr marL="0" marR="0" lvl="0" indent="0" algn="l" defTabSz="457200" rtl="0" eaLnBrk="1" fontAlgn="auto" latinLnBrk="0" hangingPunct="1">
              <a:lnSpc>
                <a:spcPct val="100000"/>
              </a:lnSpc>
              <a:spcBef>
                <a:spcPts val="0"/>
              </a:spcBef>
              <a:spcAft>
                <a:spcPts val="0"/>
              </a:spcAft>
              <a:buClrTx/>
              <a:buSzTx/>
              <a:buFontTx/>
              <a:buNone/>
              <a:tabLst>
                <a:tab pos="457200" algn="l"/>
              </a:tabLst>
              <a:defRPr/>
            </a:pP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6a. Master of Education in Dyslexia Therapy (CIP 13.1011)</a:t>
            </a: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endParaRPr kumimoji="0" lang="en-US" sz="800" b="1" i="0" u="none" strike="noStrike" kern="1200" cap="none" spc="0" normalizeH="0" baseline="0" noProof="0" dirty="0">
              <a:ln>
                <a:noFill/>
              </a:ln>
              <a:solidFill>
                <a:srgbClr val="4472C4"/>
              </a:solidFill>
              <a:effectLst/>
              <a:highlight>
                <a:srgbClr val="FFFF00"/>
              </a:highligh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endParaRPr kumimoji="0" lang="en-US" sz="1500" b="1" i="0" u="none" strike="noStrike" kern="1200" cap="none" spc="0" normalizeH="0" baseline="0" noProof="0" dirty="0">
              <a:ln>
                <a:noFill/>
              </a:ln>
              <a:solidFill>
                <a:srgbClr val="4472C4"/>
              </a:solidFill>
              <a:effectLst/>
              <a:highlight>
                <a:srgbClr val="FFFF00"/>
              </a:highlight>
              <a:uLnTx/>
              <a:uFillTx/>
              <a:latin typeface="Calibri" panose="020F0502020204030204"/>
              <a:ea typeface="+mn-ea"/>
              <a:cs typeface="+mn-cs"/>
            </a:endParaRPr>
          </a:p>
          <a:p>
            <a:pPr marL="342900" marR="0" lvl="0" indent="-342900" algn="l" defTabSz="914400" rtl="0" eaLnBrk="1" fontAlgn="auto" latinLnBrk="0" hangingPunct="1">
              <a:lnSpc>
                <a:spcPct val="100000"/>
              </a:lnSpc>
              <a:spcBef>
                <a:spcPct val="20000"/>
              </a:spcBef>
              <a:spcAft>
                <a:spcPts val="600"/>
              </a:spcAft>
              <a:buClrTx/>
              <a:buSzTx/>
              <a:buFont typeface="Arial" panose="020B0604020202020204" pitchFamily="34" charset="0"/>
              <a:buChar char="•"/>
              <a:tabLst>
                <a:tab pos="457200" algn="l"/>
              </a:tabLst>
              <a:defRPr/>
            </a:pPr>
            <a:r>
              <a:rPr lang="en-US" sz="2200" dirty="0">
                <a:effectLst/>
                <a:highlight>
                  <a:srgbClr val="FFFFFF"/>
                </a:highlight>
                <a:ea typeface="Times New Roman" panose="02020603050405020304" pitchFamily="18" charset="0"/>
              </a:rPr>
              <a:t>The proposed Dyslexia Therapy program is designed to advance the aims of the Alabama Literacy Act to ensure all elementary students are on reading level by Grade 3. The program is designed to train educators in methods of dyslexia therapy and apply unique strategies and techniques to address reading deficits.</a:t>
            </a:r>
          </a:p>
          <a:p>
            <a:pPr marL="342900" marR="0" lvl="0" indent="-342900" algn="l" defTabSz="914400" rtl="0" eaLnBrk="1" fontAlgn="auto" latinLnBrk="0" hangingPunct="1">
              <a:lnSpc>
                <a:spcPct val="100000"/>
              </a:lnSpc>
              <a:spcBef>
                <a:spcPct val="20000"/>
              </a:spcBef>
              <a:spcAft>
                <a:spcPts val="600"/>
              </a:spcAft>
              <a:buClrTx/>
              <a:buSzTx/>
              <a:buFont typeface="Arial" panose="020B0604020202020204" pitchFamily="34" charset="0"/>
              <a:buChar char="•"/>
              <a:tabLst>
                <a:tab pos="457200" algn="l"/>
              </a:tabLst>
              <a:defRPr/>
            </a:pPr>
            <a:endParaRPr lang="en-US" sz="2100" dirty="0">
              <a:effectLst/>
              <a:highlight>
                <a:srgbClr val="FFFFFF"/>
              </a:highlight>
              <a:ea typeface="Times New Roman" panose="02020603050405020304" pitchFamily="18" charset="0"/>
            </a:endParaRPr>
          </a:p>
          <a:p>
            <a:pPr marL="342900" marR="0" lvl="0" indent="-342900" algn="l" defTabSz="914400" rtl="0" eaLnBrk="1" fontAlgn="auto" latinLnBrk="0" hangingPunct="1">
              <a:lnSpc>
                <a:spcPct val="100000"/>
              </a:lnSpc>
              <a:spcBef>
                <a:spcPct val="20000"/>
              </a:spcBef>
              <a:spcAft>
                <a:spcPts val="600"/>
              </a:spcAft>
              <a:buClrTx/>
              <a:buSzTx/>
              <a:buFont typeface="Arial" panose="020B0604020202020204" pitchFamily="34" charset="0"/>
              <a:buChar char="•"/>
              <a:tabLst>
                <a:tab pos="457200" algn="l"/>
              </a:tabLst>
              <a:defRPr/>
            </a:pPr>
            <a:r>
              <a:rPr lang="en-US" sz="2200" dirty="0">
                <a:effectLst/>
                <a:highlight>
                  <a:srgbClr val="FFFFFF"/>
                </a:highlight>
                <a:ea typeface="Times New Roman" panose="02020603050405020304" pitchFamily="18" charset="0"/>
              </a:rPr>
              <a:t>This proposal includes eleven letters of support from city and county school districts in Alabama.</a:t>
            </a:r>
          </a:p>
        </p:txBody>
      </p:sp>
      <p:pic>
        <p:nvPicPr>
          <p:cNvPr id="3" name="Picture 2">
            <a:extLst>
              <a:ext uri="{FF2B5EF4-FFF2-40B4-BE49-F238E27FC236}">
                <a16:creationId xmlns:a16="http://schemas.microsoft.com/office/drawing/2014/main" id="{2D347E7A-6A38-4D66-995B-E53F2C6795DC}"/>
              </a:ext>
            </a:extLst>
          </p:cNvPr>
          <p:cNvPicPr>
            <a:picLocks noChangeAspect="1"/>
          </p:cNvPicPr>
          <p:nvPr/>
        </p:nvPicPr>
        <p:blipFill>
          <a:blip r:embed="rId2"/>
          <a:stretch>
            <a:fillRect/>
          </a:stretch>
        </p:blipFill>
        <p:spPr>
          <a:xfrm>
            <a:off x="10522236" y="126379"/>
            <a:ext cx="1053328" cy="1102703"/>
          </a:xfrm>
          <a:prstGeom prst="rect">
            <a:avLst/>
          </a:prstGeom>
        </p:spPr>
      </p:pic>
      <p:pic>
        <p:nvPicPr>
          <p:cNvPr id="4" name="Picture 3">
            <a:extLst>
              <a:ext uri="{FF2B5EF4-FFF2-40B4-BE49-F238E27FC236}">
                <a16:creationId xmlns:a16="http://schemas.microsoft.com/office/drawing/2014/main" id="{4F9BE712-515E-4C8B-B5F4-9F56A588EF74}"/>
              </a:ext>
            </a:extLst>
          </p:cNvPr>
          <p:cNvPicPr>
            <a:picLocks noChangeAspect="1"/>
          </p:cNvPicPr>
          <p:nvPr/>
        </p:nvPicPr>
        <p:blipFill>
          <a:blip r:embed="rId3"/>
          <a:stretch>
            <a:fillRect/>
          </a:stretch>
        </p:blipFill>
        <p:spPr>
          <a:xfrm>
            <a:off x="4179603" y="4157581"/>
            <a:ext cx="3832794" cy="2220825"/>
          </a:xfrm>
          <a:prstGeom prst="rect">
            <a:avLst/>
          </a:prstGeom>
          <a:effectLst>
            <a:outerShdw blurRad="50800" dist="38100" dir="2700000" algn="tl" rotWithShape="0">
              <a:prstClr val="black">
                <a:alpha val="40000"/>
              </a:prstClr>
            </a:outerShdw>
          </a:effectLst>
        </p:spPr>
      </p:pic>
      <p:sp>
        <p:nvSpPr>
          <p:cNvPr id="7" name="Slide Number Placeholder 16">
            <a:extLst>
              <a:ext uri="{FF2B5EF4-FFF2-40B4-BE49-F238E27FC236}">
                <a16:creationId xmlns:a16="http://schemas.microsoft.com/office/drawing/2014/main" id="{9C9C8880-2200-4169-AC4F-6C15F2FA29C7}"/>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87</a:t>
            </a:fld>
            <a:endParaRPr lang="en-US" dirty="0">
              <a:solidFill>
                <a:schemeClr val="tx1"/>
              </a:solidFill>
            </a:endParaRPr>
          </a:p>
        </p:txBody>
      </p:sp>
    </p:spTree>
    <p:extLst>
      <p:ext uri="{BB962C8B-B14F-4D97-AF65-F5344CB8AC3E}">
        <p14:creationId xmlns:p14="http://schemas.microsoft.com/office/powerpoint/2010/main" val="35189243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B0ACD13-977A-44F6-9393-C9E32D693976}"/>
              </a:ext>
            </a:extLst>
          </p:cNvPr>
          <p:cNvSpPr txBox="1"/>
          <p:nvPr/>
        </p:nvSpPr>
        <p:spPr>
          <a:xfrm>
            <a:off x="1042352" y="1822309"/>
            <a:ext cx="10107296" cy="201593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libri" panose="020F0502020204030204"/>
                <a:ea typeface="+mn-ea"/>
                <a:cs typeface="+mn-cs"/>
              </a:rPr>
              <a:t>Motion, Decision Item B-6a: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600"/>
              </a:spcBef>
              <a:spcAft>
                <a:spcPts val="0"/>
              </a:spcAft>
              <a:buClrTx/>
              <a:buSzTx/>
              <a:buFontTx/>
              <a:buNone/>
              <a:tabLst>
                <a:tab pos="457200" algn="l"/>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That the Commission approve the University of West Alabama’s proposal to offer a Master of Education in Dyslexia Therapy.</a:t>
            </a:r>
          </a:p>
        </p:txBody>
      </p:sp>
      <p:sp>
        <p:nvSpPr>
          <p:cNvPr id="4" name="Slide Number Placeholder 16">
            <a:extLst>
              <a:ext uri="{FF2B5EF4-FFF2-40B4-BE49-F238E27FC236}">
                <a16:creationId xmlns:a16="http://schemas.microsoft.com/office/drawing/2014/main" id="{766C0881-8EC9-4A2E-B967-CAC892280A6B}"/>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88</a:t>
            </a:fld>
            <a:endParaRPr lang="en-US" dirty="0">
              <a:solidFill>
                <a:schemeClr val="tx1"/>
              </a:solidFill>
            </a:endParaRPr>
          </a:p>
        </p:txBody>
      </p:sp>
    </p:spTree>
    <p:extLst>
      <p:ext uri="{BB962C8B-B14F-4D97-AF65-F5344CB8AC3E}">
        <p14:creationId xmlns:p14="http://schemas.microsoft.com/office/powerpoint/2010/main" val="362799903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616435" y="185284"/>
            <a:ext cx="10154141" cy="40780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800" b="1" i="0" u="none" strike="noStrike" kern="1200" cap="none" spc="0" normalizeH="0" baseline="0" noProof="0" dirty="0">
                <a:ln>
                  <a:noFill/>
                </a:ln>
                <a:solidFill>
                  <a:srgbClr val="4472C4"/>
                </a:solidFill>
                <a:effectLst/>
                <a:uLnTx/>
                <a:uFillTx/>
                <a:latin typeface="Calibri"/>
                <a:ea typeface="+mn-ea"/>
                <a:cs typeface="+mn-cs"/>
              </a:rPr>
              <a:t>University of West Alabama</a:t>
            </a:r>
          </a:p>
          <a:p>
            <a:pPr marL="0" marR="0" lvl="0" indent="0" algn="l" defTabSz="457200" rtl="0" eaLnBrk="1" fontAlgn="auto" latinLnBrk="0" hangingPunct="1">
              <a:lnSpc>
                <a:spcPct val="100000"/>
              </a:lnSpc>
              <a:spcBef>
                <a:spcPts val="0"/>
              </a:spcBef>
              <a:spcAft>
                <a:spcPts val="0"/>
              </a:spcAft>
              <a:buClrTx/>
              <a:buSzTx/>
              <a:buFontTx/>
              <a:buNone/>
              <a:tabLst>
                <a:tab pos="457200" algn="l"/>
              </a:tabLst>
              <a:defRPr/>
            </a:pP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6b. Master of Science in Data Science (CIP 30.7102) </a:t>
            </a: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endParaRPr kumimoji="0" lang="en-US" sz="800" b="1" i="0" u="none" strike="noStrike" kern="1200" cap="none" spc="0" normalizeH="0" baseline="0" noProof="0" dirty="0">
              <a:ln>
                <a:noFill/>
              </a:ln>
              <a:solidFill>
                <a:srgbClr val="4472C4"/>
              </a:solidFill>
              <a:effectLst/>
              <a:highlight>
                <a:srgbClr val="FFFF00"/>
              </a:highlight>
              <a:uLnTx/>
              <a:uFillTx/>
              <a:latin typeface="Calibri" panose="020F0502020204030204"/>
              <a:ea typeface="+mn-ea"/>
              <a:cs typeface="+mn-cs"/>
            </a:endParaRP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500" b="1" i="0" u="none" strike="noStrike" kern="1200" cap="none" spc="0" normalizeH="0" baseline="0" noProof="0" dirty="0">
              <a:ln>
                <a:noFill/>
              </a:ln>
              <a:solidFill>
                <a:srgbClr val="0070C0"/>
              </a:solidFill>
              <a:effectLst/>
              <a:highlight>
                <a:srgbClr val="FFFFFF"/>
              </a:highlight>
              <a:uLnTx/>
              <a:uFillTx/>
              <a:latin typeface="Calibri" panose="020F0502020204030204"/>
              <a:ea typeface="+mn-ea"/>
              <a:cs typeface="+mn-cs"/>
            </a:endParaRPr>
          </a:p>
          <a:p>
            <a:pPr marL="342900" marR="0" lvl="0" indent="-342900">
              <a:spcBef>
                <a:spcPts val="0"/>
              </a:spcBef>
              <a:spcAft>
                <a:spcPts val="0"/>
              </a:spcAft>
              <a:buFont typeface="Arial" panose="020B0604020202020204" pitchFamily="34" charset="0"/>
              <a:buChar char="•"/>
              <a:tabLst>
                <a:tab pos="2286000" algn="l"/>
                <a:tab pos="2514600" algn="l"/>
              </a:tabLst>
            </a:pPr>
            <a:r>
              <a:rPr lang="en-US" sz="2200" dirty="0">
                <a:effectLst/>
                <a:highlight>
                  <a:srgbClr val="FFFFFF"/>
                </a:highlight>
                <a:ea typeface="Times New Roman" panose="02020603050405020304" pitchFamily="18" charset="0"/>
              </a:rPr>
              <a:t>The proposed MS in Data Science will build on existing expertise within UWA’s College of Business and Technology with minimal additional resources to implement.</a:t>
            </a:r>
          </a:p>
          <a:p>
            <a:pPr marL="342900" marR="0" lvl="0" indent="-342900">
              <a:spcBef>
                <a:spcPts val="0"/>
              </a:spcBef>
              <a:spcAft>
                <a:spcPts val="0"/>
              </a:spcAft>
              <a:buFont typeface="Arial" panose="020B0604020202020204" pitchFamily="34" charset="0"/>
              <a:buChar char="•"/>
              <a:tabLst>
                <a:tab pos="2286000" algn="l"/>
                <a:tab pos="2514600" algn="l"/>
              </a:tabLst>
            </a:pPr>
            <a:endParaRPr lang="en-US" sz="2200" dirty="0">
              <a:effectLst/>
              <a:highlight>
                <a:srgbClr val="FFFFFF"/>
              </a:highlight>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2286000" algn="l"/>
                <a:tab pos="2514600" algn="l"/>
              </a:tabLst>
            </a:pPr>
            <a:r>
              <a:rPr lang="en-US" sz="2200" dirty="0">
                <a:effectLst/>
                <a:highlight>
                  <a:srgbClr val="FFFFFF"/>
                </a:highlight>
                <a:ea typeface="Times New Roman" panose="02020603050405020304" pitchFamily="18" charset="0"/>
              </a:rPr>
              <a:t>The program will prepare graduates for careers in business analytics, a growing field throughout the state.</a:t>
            </a:r>
          </a:p>
          <a:p>
            <a:pPr marL="342900" marR="0" lvl="0" indent="-342900">
              <a:spcBef>
                <a:spcPts val="0"/>
              </a:spcBef>
              <a:spcAft>
                <a:spcPts val="0"/>
              </a:spcAft>
              <a:buFont typeface="Arial" panose="020B0604020202020204" pitchFamily="34" charset="0"/>
              <a:buChar char="•"/>
              <a:tabLst>
                <a:tab pos="2286000" algn="l"/>
                <a:tab pos="2514600" algn="l"/>
              </a:tabLst>
            </a:pPr>
            <a:endParaRPr lang="en-US" sz="2200" dirty="0">
              <a:effectLst/>
              <a:highlight>
                <a:srgbClr val="FFFFFF"/>
              </a:highlight>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2286000" algn="l"/>
                <a:tab pos="2514600" algn="l"/>
              </a:tabLst>
            </a:pPr>
            <a:r>
              <a:rPr lang="en-US" sz="2200" dirty="0">
                <a:effectLst/>
                <a:highlight>
                  <a:srgbClr val="FFFFFF"/>
                </a:highlight>
                <a:ea typeface="Times New Roman" panose="02020603050405020304" pitchFamily="18" charset="0"/>
              </a:rPr>
              <a:t>The program will be offered 100% online, making it more accessible for working professionals.</a:t>
            </a:r>
          </a:p>
        </p:txBody>
      </p:sp>
      <p:pic>
        <p:nvPicPr>
          <p:cNvPr id="3" name="Picture 2">
            <a:extLst>
              <a:ext uri="{FF2B5EF4-FFF2-40B4-BE49-F238E27FC236}">
                <a16:creationId xmlns:a16="http://schemas.microsoft.com/office/drawing/2014/main" id="{9F5C8BC7-CD98-4952-AF82-C4D0492CB115}"/>
              </a:ext>
            </a:extLst>
          </p:cNvPr>
          <p:cNvPicPr>
            <a:picLocks noChangeAspect="1"/>
          </p:cNvPicPr>
          <p:nvPr/>
        </p:nvPicPr>
        <p:blipFill>
          <a:blip r:embed="rId2"/>
          <a:stretch>
            <a:fillRect/>
          </a:stretch>
        </p:blipFill>
        <p:spPr>
          <a:xfrm>
            <a:off x="4114970" y="4274289"/>
            <a:ext cx="3962060" cy="2106412"/>
          </a:xfrm>
          <a:prstGeom prst="rect">
            <a:avLst/>
          </a:prstGeom>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id="{DAD8809E-4B8A-4994-8FEB-F67E7B8D9B4E}"/>
              </a:ext>
            </a:extLst>
          </p:cNvPr>
          <p:cNvPicPr>
            <a:picLocks noChangeAspect="1"/>
          </p:cNvPicPr>
          <p:nvPr/>
        </p:nvPicPr>
        <p:blipFill>
          <a:blip r:embed="rId3"/>
          <a:stretch>
            <a:fillRect/>
          </a:stretch>
        </p:blipFill>
        <p:spPr>
          <a:xfrm>
            <a:off x="10522236" y="126379"/>
            <a:ext cx="1053328" cy="1102703"/>
          </a:xfrm>
          <a:prstGeom prst="rect">
            <a:avLst/>
          </a:prstGeom>
        </p:spPr>
      </p:pic>
      <p:sp>
        <p:nvSpPr>
          <p:cNvPr id="7" name="Slide Number Placeholder 16">
            <a:extLst>
              <a:ext uri="{FF2B5EF4-FFF2-40B4-BE49-F238E27FC236}">
                <a16:creationId xmlns:a16="http://schemas.microsoft.com/office/drawing/2014/main" id="{2A58DC9D-28D5-48A5-9664-63CE65A9E475}"/>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89</a:t>
            </a:fld>
            <a:endParaRPr lang="en-US" dirty="0">
              <a:solidFill>
                <a:schemeClr val="tx1"/>
              </a:solidFill>
            </a:endParaRPr>
          </a:p>
        </p:txBody>
      </p:sp>
    </p:spTree>
    <p:extLst>
      <p:ext uri="{BB962C8B-B14F-4D97-AF65-F5344CB8AC3E}">
        <p14:creationId xmlns:p14="http://schemas.microsoft.com/office/powerpoint/2010/main" val="47451173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B0ACD13-977A-44F6-9393-C9E32D693976}"/>
              </a:ext>
            </a:extLst>
          </p:cNvPr>
          <p:cNvSpPr txBox="1"/>
          <p:nvPr/>
        </p:nvSpPr>
        <p:spPr>
          <a:xfrm>
            <a:off x="1042352" y="1769146"/>
            <a:ext cx="10107296" cy="201593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libri" panose="020F0502020204030204"/>
                <a:ea typeface="+mn-ea"/>
                <a:cs typeface="+mn-cs"/>
              </a:rPr>
              <a:t>Motion, Decision Item B-6b: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600"/>
              </a:spcBef>
              <a:spcAft>
                <a:spcPts val="0"/>
              </a:spcAft>
              <a:buClrTx/>
              <a:buSzTx/>
              <a:buFontTx/>
              <a:buNone/>
              <a:tabLst>
                <a:tab pos="457200" algn="l"/>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That the Commission approve the University of West Alabama’s proposal to offer a Master of Science in Data Science.</a:t>
            </a:r>
          </a:p>
        </p:txBody>
      </p:sp>
      <p:sp>
        <p:nvSpPr>
          <p:cNvPr id="4" name="Slide Number Placeholder 16">
            <a:extLst>
              <a:ext uri="{FF2B5EF4-FFF2-40B4-BE49-F238E27FC236}">
                <a16:creationId xmlns:a16="http://schemas.microsoft.com/office/drawing/2014/main" id="{A0A45904-3048-486D-A199-20EE8DC18347}"/>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90</a:t>
            </a:fld>
            <a:endParaRPr lang="en-US" dirty="0">
              <a:solidFill>
                <a:schemeClr val="tx1"/>
              </a:solidFill>
            </a:endParaRPr>
          </a:p>
        </p:txBody>
      </p:sp>
    </p:spTree>
    <p:extLst>
      <p:ext uri="{BB962C8B-B14F-4D97-AF65-F5344CB8AC3E}">
        <p14:creationId xmlns:p14="http://schemas.microsoft.com/office/powerpoint/2010/main" val="397584702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p:cNvGrpSpPr/>
          <p:nvPr/>
        </p:nvGrpSpPr>
        <p:grpSpPr>
          <a:xfrm>
            <a:off x="488969" y="1168488"/>
            <a:ext cx="11214062" cy="5247795"/>
            <a:chOff x="671280" y="720234"/>
            <a:chExt cx="11214062" cy="4894993"/>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5957" y="768555"/>
              <a:ext cx="1094473" cy="1015672"/>
            </a:xfrm>
            <a:prstGeom prst="rect">
              <a:avLst/>
            </a:prstGeo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t="16175" b="9125"/>
            <a:stretch/>
          </p:blipFill>
          <p:spPr>
            <a:xfrm>
              <a:off x="2010316" y="886869"/>
              <a:ext cx="2128252" cy="662042"/>
            </a:xfrm>
            <a:prstGeom prst="rect">
              <a:avLst/>
            </a:prstGeom>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t="19119" b="19332"/>
            <a:stretch/>
          </p:blipFill>
          <p:spPr>
            <a:xfrm>
              <a:off x="4328454" y="823233"/>
              <a:ext cx="2030186" cy="833042"/>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21172" y="720234"/>
              <a:ext cx="1085231" cy="994795"/>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68936" y="893283"/>
              <a:ext cx="2288875" cy="718642"/>
            </a:xfrm>
            <a:prstGeom prst="rect">
              <a:avLst/>
            </a:prstGeom>
          </p:spPr>
        </p:pic>
        <p:pic>
          <p:nvPicPr>
            <p:cNvPr id="9" name="Picture 8"/>
            <p:cNvPicPr>
              <a:picLocks noChangeAspect="1"/>
            </p:cNvPicPr>
            <p:nvPr/>
          </p:nvPicPr>
          <p:blipFill rotWithShape="1">
            <a:blip r:embed="rId7">
              <a:extLst>
                <a:ext uri="{28A0092B-C50C-407E-A947-70E740481C1C}">
                  <a14:useLocalDpi xmlns:a14="http://schemas.microsoft.com/office/drawing/2010/main" val="0"/>
                </a:ext>
              </a:extLst>
            </a:blip>
            <a:srcRect t="15137" r="4191" b="11806"/>
            <a:stretch/>
          </p:blipFill>
          <p:spPr>
            <a:xfrm>
              <a:off x="10366455" y="812951"/>
              <a:ext cx="1172240" cy="856400"/>
            </a:xfrm>
            <a:prstGeom prst="rect">
              <a:avLst/>
            </a:prstGeom>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04404" y="2049126"/>
              <a:ext cx="1048087" cy="962731"/>
            </a:xfrm>
            <a:prstGeom prst="rect">
              <a:avLst/>
            </a:prstGeom>
          </p:spPr>
        </p:pic>
        <p:pic>
          <p:nvPicPr>
            <p:cNvPr id="11" name="Picture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034875" y="2090346"/>
              <a:ext cx="1907115" cy="768083"/>
            </a:xfrm>
            <a:prstGeom prst="rect">
              <a:avLst/>
            </a:prstGeom>
          </p:spPr>
        </p:pic>
        <p:pic>
          <p:nvPicPr>
            <p:cNvPr id="12" name="Picture 1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382853" y="1924733"/>
              <a:ext cx="1536408" cy="893037"/>
            </a:xfrm>
            <a:prstGeom prst="rect">
              <a:avLst/>
            </a:prstGeom>
          </p:spPr>
        </p:pic>
        <p:pic>
          <p:nvPicPr>
            <p:cNvPr id="13" name="Picture 1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311078" y="1902538"/>
              <a:ext cx="1536408" cy="895506"/>
            </a:xfrm>
            <a:prstGeom prst="rect">
              <a:avLst/>
            </a:prstGeom>
          </p:spPr>
        </p:pic>
        <p:pic>
          <p:nvPicPr>
            <p:cNvPr id="14" name="Picture 1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154792" y="2066837"/>
              <a:ext cx="1782165" cy="588049"/>
            </a:xfrm>
            <a:prstGeom prst="rect">
              <a:avLst/>
            </a:prstGeom>
          </p:spPr>
        </p:pic>
        <p:pic>
          <p:nvPicPr>
            <p:cNvPr id="15" name="Picture 1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224031" y="2073427"/>
              <a:ext cx="1661311" cy="581459"/>
            </a:xfrm>
            <a:prstGeom prst="rect">
              <a:avLst/>
            </a:prstGeom>
          </p:spPr>
        </p:pic>
        <p:pic>
          <p:nvPicPr>
            <p:cNvPr id="16" name="Picture 15"/>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71280" y="3123788"/>
              <a:ext cx="1167673" cy="1158332"/>
            </a:xfrm>
            <a:prstGeom prst="rect">
              <a:avLst/>
            </a:prstGeom>
          </p:spPr>
        </p:pic>
        <p:pic>
          <p:nvPicPr>
            <p:cNvPr id="17" name="Picture 16"/>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469145" y="3277346"/>
              <a:ext cx="1158463" cy="1095095"/>
            </a:xfrm>
            <a:prstGeom prst="rect">
              <a:avLst/>
            </a:prstGeom>
          </p:spPr>
        </p:pic>
        <p:pic>
          <p:nvPicPr>
            <p:cNvPr id="18" name="Picture 17"/>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4498421" y="3252323"/>
              <a:ext cx="1170459" cy="1105486"/>
            </a:xfrm>
            <a:prstGeom prst="rect">
              <a:avLst/>
            </a:prstGeom>
          </p:spPr>
        </p:pic>
        <p:pic>
          <p:nvPicPr>
            <p:cNvPr id="19" name="Picture 18"/>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447940" y="3123788"/>
              <a:ext cx="1158463" cy="1316436"/>
            </a:xfrm>
            <a:prstGeom prst="rect">
              <a:avLst/>
            </a:prstGeom>
          </p:spPr>
        </p:pic>
        <p:pic>
          <p:nvPicPr>
            <p:cNvPr id="20" name="Picture 19"/>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236595" y="3191933"/>
              <a:ext cx="1158464" cy="1066863"/>
            </a:xfrm>
            <a:prstGeom prst="rect">
              <a:avLst/>
            </a:prstGeom>
          </p:spPr>
        </p:pic>
        <p:pic>
          <p:nvPicPr>
            <p:cNvPr id="21" name="Picture 20"/>
            <p:cNvPicPr>
              <a:picLocks noChangeAspect="1"/>
            </p:cNvPicPr>
            <p:nvPr/>
          </p:nvPicPr>
          <p:blipFill rotWithShape="1">
            <a:blip r:embed="rId19">
              <a:extLst>
                <a:ext uri="{28A0092B-C50C-407E-A947-70E740481C1C}">
                  <a14:useLocalDpi xmlns:a14="http://schemas.microsoft.com/office/drawing/2010/main" val="0"/>
                </a:ext>
              </a:extLst>
            </a:blip>
            <a:srcRect t="1853"/>
            <a:stretch/>
          </p:blipFill>
          <p:spPr>
            <a:xfrm>
              <a:off x="9774169" y="3301851"/>
              <a:ext cx="2111173" cy="662848"/>
            </a:xfrm>
            <a:prstGeom prst="rect">
              <a:avLst/>
            </a:prstGeom>
          </p:spPr>
        </p:pic>
        <p:pic>
          <p:nvPicPr>
            <p:cNvPr id="22" name="Picture 21"/>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704404" y="4664282"/>
              <a:ext cx="1065422" cy="892962"/>
            </a:xfrm>
            <a:prstGeom prst="rect">
              <a:avLst/>
            </a:prstGeom>
          </p:spPr>
        </p:pic>
        <p:pic>
          <p:nvPicPr>
            <p:cNvPr id="23" name="Picture 22"/>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2113020" y="4902680"/>
              <a:ext cx="2101487" cy="439054"/>
            </a:xfrm>
            <a:prstGeom prst="rect">
              <a:avLst/>
            </a:prstGeom>
          </p:spPr>
        </p:pic>
        <p:pic>
          <p:nvPicPr>
            <p:cNvPr id="24" name="Picture 23"/>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4446023" y="4746734"/>
              <a:ext cx="2101487" cy="524202"/>
            </a:xfrm>
            <a:prstGeom prst="rect">
              <a:avLst/>
            </a:prstGeom>
          </p:spPr>
        </p:pic>
        <p:pic>
          <p:nvPicPr>
            <p:cNvPr id="25" name="Picture 24"/>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6838199" y="4624403"/>
              <a:ext cx="1536408" cy="750573"/>
            </a:xfrm>
            <a:prstGeom prst="rect">
              <a:avLst/>
            </a:prstGeom>
          </p:spPr>
        </p:pic>
        <p:pic>
          <p:nvPicPr>
            <p:cNvPr id="26" name="Picture 25"/>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8798187" y="4547773"/>
              <a:ext cx="1158464" cy="1067454"/>
            </a:xfrm>
            <a:prstGeom prst="rect">
              <a:avLst/>
            </a:prstGeom>
          </p:spPr>
        </p:pic>
        <p:pic>
          <p:nvPicPr>
            <p:cNvPr id="27" name="Picture 26"/>
            <p:cNvPicPr>
              <a:picLocks/>
            </p:cNvPicPr>
            <p:nvPr/>
          </p:nvPicPr>
          <p:blipFill>
            <a:blip r:embed="rId25" cstate="print">
              <a:extLst>
                <a:ext uri="{28A0092B-C50C-407E-A947-70E740481C1C}">
                  <a14:useLocalDpi xmlns:a14="http://schemas.microsoft.com/office/drawing/2010/main" val="0"/>
                </a:ext>
              </a:extLst>
            </a:blip>
            <a:stretch>
              <a:fillRect/>
            </a:stretch>
          </p:blipFill>
          <p:spPr>
            <a:xfrm>
              <a:off x="10414998" y="4570992"/>
              <a:ext cx="1097280" cy="1023511"/>
            </a:xfrm>
            <a:prstGeom prst="rect">
              <a:avLst/>
            </a:prstGeom>
          </p:spPr>
        </p:pic>
      </p:grpSp>
      <p:grpSp>
        <p:nvGrpSpPr>
          <p:cNvPr id="3" name="Group 2">
            <a:extLst>
              <a:ext uri="{FF2B5EF4-FFF2-40B4-BE49-F238E27FC236}">
                <a16:creationId xmlns:a16="http://schemas.microsoft.com/office/drawing/2014/main" id="{B4B46EAB-61A9-4117-9570-B454F3822E33}"/>
              </a:ext>
            </a:extLst>
          </p:cNvPr>
          <p:cNvGrpSpPr/>
          <p:nvPr/>
        </p:nvGrpSpPr>
        <p:grpSpPr>
          <a:xfrm>
            <a:off x="1775339" y="164762"/>
            <a:ext cx="8641323" cy="950142"/>
            <a:chOff x="1452066" y="164762"/>
            <a:chExt cx="8641323" cy="950142"/>
          </a:xfrm>
        </p:grpSpPr>
        <p:sp>
          <p:nvSpPr>
            <p:cNvPr id="2" name="Rectangle 1"/>
            <p:cNvSpPr/>
            <p:nvPr/>
          </p:nvSpPr>
          <p:spPr>
            <a:xfrm>
              <a:off x="2098611" y="404933"/>
              <a:ext cx="7994778" cy="584775"/>
            </a:xfrm>
            <a:prstGeom prst="rect">
              <a:avLst/>
            </a:prstGeom>
          </p:spPr>
          <p:txBody>
            <a:bodyPr wrap="square">
              <a:spAutoFit/>
            </a:bodyPr>
            <a:lstStyle/>
            <a:p>
              <a:pPr marL="0" marR="0" lvl="0" indent="0" algn="ctr" defTabSz="914400" rtl="0" eaLnBrk="1" fontAlgn="auto" latinLnBrk="0" hangingPunct="1">
                <a:lnSpc>
                  <a:spcPct val="100000"/>
                </a:lnSpc>
                <a:spcBef>
                  <a:spcPct val="20000"/>
                </a:spcBef>
                <a:spcAft>
                  <a:spcPts val="600"/>
                </a:spcAft>
                <a:buClrTx/>
                <a:buSzTx/>
                <a:buFontTx/>
                <a:buNone/>
                <a:tabLst>
                  <a:tab pos="457200" algn="l"/>
                </a:tabLst>
                <a:defRPr/>
              </a:pPr>
              <a:r>
                <a:rPr kumimoji="0" lang="en-US" sz="32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ALABAMA</a:t>
              </a:r>
              <a:r>
                <a:rPr kumimoji="0" lang="en-US" sz="3200" b="1" i="0" u="none" strike="noStrike" kern="1200" cap="none" spc="30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 </a:t>
              </a:r>
              <a:r>
                <a:rPr kumimoji="0" lang="en-US" sz="32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COMMUNITY COLLEGE SYSTEM</a:t>
              </a:r>
            </a:p>
          </p:txBody>
        </p:sp>
        <p:pic>
          <p:nvPicPr>
            <p:cNvPr id="28" name="Picture 2" descr="https://www.accs.cc/images/seal.png"/>
            <p:cNvPicPr>
              <a:picLocks noChangeAspect="1" noChangeArrowheads="1"/>
            </p:cNvPicPr>
            <p:nvPr/>
          </p:nvPicPr>
          <p:blipFill>
            <a:blip r:embed="rId26">
              <a:extLst>
                <a:ext uri="{BEBA8EAE-BF5A-486C-A8C5-ECC9F3942E4B}">
                  <a14:imgProps xmlns:a14="http://schemas.microsoft.com/office/drawing/2010/main">
                    <a14:imgLayer r:embed="rId27">
                      <a14:imgEffect>
                        <a14:colorTemperature colorTemp="6671"/>
                      </a14:imgEffect>
                      <a14:imgEffect>
                        <a14:saturation sat="97000"/>
                      </a14:imgEffect>
                    </a14:imgLayer>
                  </a14:imgProps>
                </a:ext>
                <a:ext uri="{28A0092B-C50C-407E-A947-70E740481C1C}">
                  <a14:useLocalDpi xmlns:a14="http://schemas.microsoft.com/office/drawing/2010/main" val="0"/>
                </a:ext>
              </a:extLst>
            </a:blip>
            <a:srcRect/>
            <a:stretch>
              <a:fillRect/>
            </a:stretch>
          </p:blipFill>
          <p:spPr bwMode="auto">
            <a:xfrm>
              <a:off x="1452066" y="164762"/>
              <a:ext cx="957286" cy="950142"/>
            </a:xfrm>
            <a:prstGeom prst="rect">
              <a:avLst/>
            </a:prstGeom>
            <a:noFill/>
            <a:extLst>
              <a:ext uri="{909E8E84-426E-40DD-AFC4-6F175D3DCCD1}">
                <a14:hiddenFill xmlns:a14="http://schemas.microsoft.com/office/drawing/2010/main">
                  <a:solidFill>
                    <a:srgbClr val="FFFFFF"/>
                  </a:solidFill>
                </a14:hiddenFill>
              </a:ext>
            </a:extLst>
          </p:spPr>
        </p:pic>
      </p:grpSp>
      <p:sp>
        <p:nvSpPr>
          <p:cNvPr id="30" name="Slide Number Placeholder 16">
            <a:extLst>
              <a:ext uri="{FF2B5EF4-FFF2-40B4-BE49-F238E27FC236}">
                <a16:creationId xmlns:a16="http://schemas.microsoft.com/office/drawing/2014/main" id="{A5A6D9CB-5F75-4A61-AB63-12AAAA22C8A2}"/>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91</a:t>
            </a:fld>
            <a:endParaRPr lang="en-US" dirty="0">
              <a:solidFill>
                <a:schemeClr val="tx1"/>
              </a:solidFill>
            </a:endParaRPr>
          </a:p>
        </p:txBody>
      </p:sp>
    </p:spTree>
    <p:extLst>
      <p:ext uri="{BB962C8B-B14F-4D97-AF65-F5344CB8AC3E}">
        <p14:creationId xmlns:p14="http://schemas.microsoft.com/office/powerpoint/2010/main" val="239701295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618654" y="194922"/>
            <a:ext cx="10372619" cy="427809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800" b="1" i="0" u="none" strike="noStrike" kern="1200" cap="none" spc="0" normalizeH="0" baseline="0" noProof="0" dirty="0">
                <a:ln>
                  <a:noFill/>
                </a:ln>
                <a:solidFill>
                  <a:srgbClr val="4472C4"/>
                </a:solidFill>
                <a:effectLst/>
                <a:uLnTx/>
                <a:uFillTx/>
                <a:latin typeface="Calibri"/>
                <a:ea typeface="+mn-ea"/>
                <a:cs typeface="+mn-cs"/>
              </a:rPr>
              <a:t>Central Alabama Community College</a:t>
            </a:r>
          </a:p>
          <a:p>
            <a:pPr marL="347663" marR="0" lvl="0" indent="-347663" algn="l" defTabSz="914400" rtl="0" eaLnBrk="1" fontAlgn="auto" latinLnBrk="0" hangingPunct="1">
              <a:lnSpc>
                <a:spcPct val="100000"/>
              </a:lnSpc>
              <a:buClrTx/>
              <a:buSzTx/>
              <a:tabLst>
                <a:tab pos="457200" algn="l"/>
              </a:tabLst>
              <a:defRPr/>
            </a:pPr>
            <a:r>
              <a:rPr lang="en-US" sz="2600" b="1" dirty="0">
                <a:solidFill>
                  <a:srgbClr val="4472C4"/>
                </a:solidFill>
                <a:latin typeface="Calibri" panose="020F0502020204030204"/>
              </a:rPr>
              <a:t>7</a:t>
            </a: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a:t>
            </a:r>
            <a:r>
              <a:rPr lang="en-US" sz="2600" b="1" dirty="0">
                <a:solidFill>
                  <a:srgbClr val="4472C4"/>
                </a:solidFill>
                <a:latin typeface="Calibri" panose="020F0502020204030204"/>
              </a:rPr>
              <a:t> </a:t>
            </a: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Associate of Applied Science in Marine Technology (CIP 47.0616)</a:t>
            </a:r>
          </a:p>
          <a:p>
            <a:pPr marL="0" marR="0" lvl="0" indent="0" algn="l" defTabSz="914400" rtl="0" eaLnBrk="1" fontAlgn="auto" latinLnBrk="0" hangingPunct="1">
              <a:lnSpc>
                <a:spcPct val="100000"/>
              </a:lnSpc>
              <a:buClrTx/>
              <a:buSzTx/>
              <a:buFontTx/>
              <a:buNone/>
              <a:tabLst>
                <a:tab pos="457200" algn="l"/>
              </a:tabLst>
              <a:defRPr/>
            </a:pPr>
            <a:endParaRPr kumimoji="0" lang="en-US" sz="1000" b="1"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endParaRPr>
          </a:p>
          <a:p>
            <a:pPr marL="342900" marR="0" lvl="0" indent="-342900">
              <a:spcBef>
                <a:spcPts val="0"/>
              </a:spcBef>
              <a:spcAft>
                <a:spcPts val="0"/>
              </a:spcAft>
              <a:buFont typeface="Arial" panose="020B0604020202020204" pitchFamily="34" charset="0"/>
              <a:buChar char="•"/>
              <a:tabLst>
                <a:tab pos="685800" algn="l"/>
              </a:tabLst>
            </a:pPr>
            <a:r>
              <a:rPr lang="en-US" sz="2200" dirty="0">
                <a:effectLst/>
                <a:highlight>
                  <a:srgbClr val="FFFFFF"/>
                </a:highlight>
                <a:ea typeface="Times New Roman" panose="02020603050405020304" pitchFamily="18" charset="0"/>
              </a:rPr>
              <a:t>The proposed program will meet the local industry demand for marine service technicians, which is significantly higher in the Lake Martin region than the national average.</a:t>
            </a:r>
          </a:p>
          <a:p>
            <a:pPr marL="342900" marR="0" lvl="0" indent="-342900">
              <a:spcBef>
                <a:spcPts val="0"/>
              </a:spcBef>
              <a:spcAft>
                <a:spcPts val="0"/>
              </a:spcAft>
              <a:buFont typeface="Arial" panose="020B0604020202020204" pitchFamily="34" charset="0"/>
              <a:buChar char="•"/>
              <a:tabLst>
                <a:tab pos="685800" algn="l"/>
              </a:tabLst>
            </a:pPr>
            <a:endParaRPr lang="en-US" sz="2100" dirty="0">
              <a:effectLst/>
              <a:highlight>
                <a:srgbClr val="FFFFFF"/>
              </a:highlight>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685800" algn="l"/>
              </a:tabLst>
            </a:pPr>
            <a:r>
              <a:rPr lang="en-US" sz="2200" dirty="0">
                <a:effectLst/>
                <a:highlight>
                  <a:srgbClr val="FFFFFF"/>
                </a:highlight>
                <a:ea typeface="Times New Roman" panose="02020603050405020304" pitchFamily="18" charset="0"/>
              </a:rPr>
              <a:t>The proposed program will include embedded industry certifications offered through the Manufacturing Skills Standards Council (MSSC) to support a multi-skilled workforce to support America’s transportation infrastructure.</a:t>
            </a:r>
          </a:p>
          <a:p>
            <a:pPr marL="342900" marR="0" lvl="0" indent="-342900">
              <a:spcBef>
                <a:spcPts val="0"/>
              </a:spcBef>
              <a:spcAft>
                <a:spcPts val="0"/>
              </a:spcAft>
              <a:buFont typeface="Arial" panose="020B0604020202020204" pitchFamily="34" charset="0"/>
              <a:buChar char="•"/>
              <a:tabLst>
                <a:tab pos="685800" algn="l"/>
              </a:tabLst>
            </a:pPr>
            <a:endParaRPr lang="en-US" sz="2100" dirty="0">
              <a:effectLst/>
              <a:highlight>
                <a:srgbClr val="FFFFFF"/>
              </a:highlight>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685800" algn="l"/>
              </a:tabLst>
            </a:pPr>
            <a:r>
              <a:rPr lang="en-US" sz="2200" dirty="0">
                <a:effectLst/>
                <a:highlight>
                  <a:srgbClr val="FFFFFF"/>
                </a:highlight>
                <a:ea typeface="Times New Roman" panose="02020603050405020304" pitchFamily="18" charset="0"/>
              </a:rPr>
              <a:t>This will be the only marine technology degree program in the state.</a:t>
            </a:r>
          </a:p>
        </p:txBody>
      </p:sp>
      <p:pic>
        <p:nvPicPr>
          <p:cNvPr id="5" name="Picture 4">
            <a:extLst>
              <a:ext uri="{FF2B5EF4-FFF2-40B4-BE49-F238E27FC236}">
                <a16:creationId xmlns:a16="http://schemas.microsoft.com/office/drawing/2014/main" id="{2AE66EBE-B5AA-4B34-9EB8-946178F56D63}"/>
              </a:ext>
            </a:extLst>
          </p:cNvPr>
          <p:cNvPicPr>
            <a:picLocks noChangeAspect="1"/>
          </p:cNvPicPr>
          <p:nvPr/>
        </p:nvPicPr>
        <p:blipFill>
          <a:blip r:embed="rId3">
            <a:clrChange>
              <a:clrFrom>
                <a:srgbClr val="616E75"/>
              </a:clrFrom>
              <a:clrTo>
                <a:srgbClr val="616E75">
                  <a:alpha val="0"/>
                </a:srgbClr>
              </a:clrTo>
            </a:clrChange>
          </a:blip>
          <a:stretch>
            <a:fillRect/>
          </a:stretch>
        </p:blipFill>
        <p:spPr>
          <a:xfrm>
            <a:off x="9757701" y="121031"/>
            <a:ext cx="2099534" cy="709151"/>
          </a:xfrm>
          <a:prstGeom prst="rect">
            <a:avLst/>
          </a:prstGeom>
        </p:spPr>
      </p:pic>
      <p:pic>
        <p:nvPicPr>
          <p:cNvPr id="4" name="Picture 3">
            <a:extLst>
              <a:ext uri="{FF2B5EF4-FFF2-40B4-BE49-F238E27FC236}">
                <a16:creationId xmlns:a16="http://schemas.microsoft.com/office/drawing/2014/main" id="{D4FD4A79-BFCD-4016-BE2C-B6982ABB7FD7}"/>
              </a:ext>
            </a:extLst>
          </p:cNvPr>
          <p:cNvPicPr>
            <a:picLocks noChangeAspect="1"/>
          </p:cNvPicPr>
          <p:nvPr/>
        </p:nvPicPr>
        <p:blipFill>
          <a:blip r:embed="rId4"/>
          <a:stretch>
            <a:fillRect/>
          </a:stretch>
        </p:blipFill>
        <p:spPr>
          <a:xfrm>
            <a:off x="4159102" y="4621184"/>
            <a:ext cx="4178595" cy="1701907"/>
          </a:xfrm>
          <a:prstGeom prst="rect">
            <a:avLst/>
          </a:prstGeom>
          <a:effectLst>
            <a:outerShdw blurRad="50800" dist="38100" dir="2700000" algn="tl" rotWithShape="0">
              <a:prstClr val="black">
                <a:alpha val="40000"/>
              </a:prstClr>
            </a:outerShdw>
          </a:effectLst>
        </p:spPr>
      </p:pic>
      <p:pic>
        <p:nvPicPr>
          <p:cNvPr id="7" name="Picture 6">
            <a:extLst>
              <a:ext uri="{FF2B5EF4-FFF2-40B4-BE49-F238E27FC236}">
                <a16:creationId xmlns:a16="http://schemas.microsoft.com/office/drawing/2014/main" id="{6C03ECAE-0719-44BE-8E27-50A8F389F4FD}"/>
              </a:ext>
            </a:extLst>
          </p:cNvPr>
          <p:cNvPicPr>
            <a:picLocks noChangeAspect="1"/>
          </p:cNvPicPr>
          <p:nvPr/>
        </p:nvPicPr>
        <p:blipFill>
          <a:blip r:embed="rId5"/>
          <a:stretch>
            <a:fillRect/>
          </a:stretch>
        </p:blipFill>
        <p:spPr>
          <a:xfrm>
            <a:off x="8683234" y="4525908"/>
            <a:ext cx="2498651" cy="1873988"/>
          </a:xfrm>
          <a:prstGeom prst="rect">
            <a:avLst/>
          </a:prstGeom>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id="{C919C46F-DAB2-481B-A2B4-AC408C70E15D}"/>
              </a:ext>
            </a:extLst>
          </p:cNvPr>
          <p:cNvPicPr>
            <a:picLocks noChangeAspect="1"/>
          </p:cNvPicPr>
          <p:nvPr/>
        </p:nvPicPr>
        <p:blipFill>
          <a:blip r:embed="rId6"/>
          <a:stretch>
            <a:fillRect/>
          </a:stretch>
        </p:blipFill>
        <p:spPr>
          <a:xfrm>
            <a:off x="1003144" y="4527195"/>
            <a:ext cx="2810421" cy="1873989"/>
          </a:xfrm>
          <a:prstGeom prst="rect">
            <a:avLst/>
          </a:prstGeom>
          <a:effectLst>
            <a:outerShdw blurRad="50800" dist="38100" dir="2700000" algn="tl" rotWithShape="0">
              <a:prstClr val="black">
                <a:alpha val="40000"/>
              </a:prstClr>
            </a:outerShdw>
          </a:effectLst>
        </p:spPr>
      </p:pic>
      <p:sp>
        <p:nvSpPr>
          <p:cNvPr id="9" name="Slide Number Placeholder 16">
            <a:extLst>
              <a:ext uri="{FF2B5EF4-FFF2-40B4-BE49-F238E27FC236}">
                <a16:creationId xmlns:a16="http://schemas.microsoft.com/office/drawing/2014/main" id="{8C4C37FE-407D-4A7D-A64E-8AF7F2DA748A}"/>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92</a:t>
            </a:fld>
            <a:endParaRPr lang="en-US" dirty="0">
              <a:solidFill>
                <a:schemeClr val="tx1"/>
              </a:solidFill>
            </a:endParaRPr>
          </a:p>
        </p:txBody>
      </p:sp>
    </p:spTree>
    <p:extLst>
      <p:ext uri="{BB962C8B-B14F-4D97-AF65-F5344CB8AC3E}">
        <p14:creationId xmlns:p14="http://schemas.microsoft.com/office/powerpoint/2010/main" val="168891540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5B417E9-25FC-42F9-AF31-8BD6370A7953}"/>
              </a:ext>
            </a:extLst>
          </p:cNvPr>
          <p:cNvSpPr txBox="1"/>
          <p:nvPr/>
        </p:nvSpPr>
        <p:spPr>
          <a:xfrm>
            <a:off x="1174873" y="1537848"/>
            <a:ext cx="9842253" cy="2446824"/>
          </a:xfrm>
          <a:prstGeom prst="rect">
            <a:avLst/>
          </a:prstGeom>
          <a:noFill/>
        </p:spPr>
        <p:txBody>
          <a:bodyPr wrap="square" rtlCol="0">
            <a:spAutoFit/>
          </a:bodyPr>
          <a:lstStyle/>
          <a:p>
            <a:r>
              <a:rPr lang="en-US" sz="3200" b="1" dirty="0">
                <a:solidFill>
                  <a:srgbClr val="4472C4"/>
                </a:solidFill>
              </a:rPr>
              <a:t>Motion, Decision Item B-7: </a:t>
            </a:r>
          </a:p>
          <a:p>
            <a:endParaRPr lang="en-US" sz="3200" b="1" dirty="0">
              <a:solidFill>
                <a:srgbClr val="0070C0"/>
              </a:solidFill>
            </a:endParaRPr>
          </a:p>
          <a:p>
            <a:pPr>
              <a:spcBef>
                <a:spcPts val="600"/>
              </a:spcBef>
              <a:tabLst>
                <a:tab pos="457200" algn="l"/>
              </a:tabLst>
              <a:defRPr/>
            </a:pPr>
            <a:r>
              <a:rPr lang="en-US" sz="2800" dirty="0"/>
              <a:t>That the Commission approve Central Alabama Community College’s proposal to offer an Associate of Applied Science in Marine Technology. </a:t>
            </a:r>
          </a:p>
        </p:txBody>
      </p:sp>
      <p:sp>
        <p:nvSpPr>
          <p:cNvPr id="3" name="Slide Number Placeholder 16">
            <a:extLst>
              <a:ext uri="{FF2B5EF4-FFF2-40B4-BE49-F238E27FC236}">
                <a16:creationId xmlns:a16="http://schemas.microsoft.com/office/drawing/2014/main" id="{CF6DE793-C5FB-4FE7-A87B-E216735FC100}"/>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93</a:t>
            </a:fld>
            <a:endParaRPr lang="en-US" dirty="0">
              <a:solidFill>
                <a:schemeClr val="tx1"/>
              </a:solidFill>
            </a:endParaRPr>
          </a:p>
        </p:txBody>
      </p:sp>
    </p:spTree>
    <p:extLst>
      <p:ext uri="{BB962C8B-B14F-4D97-AF65-F5344CB8AC3E}">
        <p14:creationId xmlns:p14="http://schemas.microsoft.com/office/powerpoint/2010/main" val="316055046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618653" y="185686"/>
            <a:ext cx="9971376" cy="46166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800" b="1" i="0" u="none" strike="noStrike" kern="1200" cap="none" spc="0" normalizeH="0" baseline="0" noProof="0" dirty="0">
                <a:ln>
                  <a:noFill/>
                </a:ln>
                <a:solidFill>
                  <a:srgbClr val="4472C4"/>
                </a:solidFill>
                <a:effectLst/>
                <a:uLnTx/>
                <a:uFillTx/>
                <a:latin typeface="Calibri"/>
                <a:ea typeface="+mn-ea"/>
                <a:cs typeface="+mn-cs"/>
              </a:rPr>
              <a:t>Enterprise State Community College</a:t>
            </a:r>
          </a:p>
          <a:p>
            <a:pPr marL="347663" marR="0" lvl="0" indent="-347663" algn="l" defTabSz="914400" rtl="0" eaLnBrk="1" fontAlgn="auto" latinLnBrk="0" hangingPunct="1">
              <a:lnSpc>
                <a:spcPct val="100000"/>
              </a:lnSpc>
              <a:buClrTx/>
              <a:buSzTx/>
              <a:tabLst>
                <a:tab pos="457200" algn="l"/>
              </a:tabLst>
              <a:defRPr/>
            </a:pPr>
            <a:r>
              <a:rPr lang="en-US" sz="2600" b="1" dirty="0">
                <a:solidFill>
                  <a:srgbClr val="4472C4"/>
                </a:solidFill>
                <a:latin typeface="Calibri" panose="020F0502020204030204"/>
              </a:rPr>
              <a:t>8</a:t>
            </a: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a:t>
            </a:r>
            <a:r>
              <a:rPr lang="en-US" sz="2600" b="1" dirty="0">
                <a:solidFill>
                  <a:srgbClr val="4472C4"/>
                </a:solidFill>
                <a:latin typeface="Calibri" panose="020F0502020204030204"/>
              </a:rPr>
              <a:t> </a:t>
            </a: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Associate of Applied Science in Registered Nursing (CIP 51.3801)</a:t>
            </a:r>
          </a:p>
          <a:p>
            <a:pPr marL="0" marR="0" lvl="0" indent="0" algn="l" defTabSz="914400" rtl="0" eaLnBrk="1" fontAlgn="auto" latinLnBrk="0" hangingPunct="1">
              <a:lnSpc>
                <a:spcPct val="100000"/>
              </a:lnSpc>
              <a:buClrTx/>
              <a:buSzTx/>
              <a:buFontTx/>
              <a:buNone/>
              <a:tabLst>
                <a:tab pos="457200" algn="l"/>
              </a:tabLst>
              <a:defRPr/>
            </a:pPr>
            <a:endPar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spcBef>
                <a:spcPts val="0"/>
              </a:spcBef>
              <a:spcAft>
                <a:spcPts val="0"/>
              </a:spcAft>
              <a:buFont typeface="Arial" panose="020B0604020202020204" pitchFamily="34" charset="0"/>
              <a:buChar char="•"/>
              <a:tabLst>
                <a:tab pos="685800" algn="l"/>
              </a:tabLst>
            </a:pPr>
            <a:r>
              <a:rPr lang="en-US" sz="2200" dirty="0">
                <a:effectLst/>
                <a:highlight>
                  <a:srgbClr val="FFFFFF"/>
                </a:highlight>
                <a:ea typeface="Times New Roman" panose="02020603050405020304" pitchFamily="18" charset="0"/>
              </a:rPr>
              <a:t>The proposed program will prepare graduates for employment as registered nurses (SOC 29-1140), an occupation which appears on the Statewide In-Demand Occupations List, and it is designed to meet an identified need for the college’s service area.</a:t>
            </a:r>
          </a:p>
          <a:p>
            <a:pPr marL="342900" marR="0" lvl="0" indent="-342900">
              <a:spcBef>
                <a:spcPts val="0"/>
              </a:spcBef>
              <a:spcAft>
                <a:spcPts val="0"/>
              </a:spcAft>
              <a:buFont typeface="Arial" panose="020B0604020202020204" pitchFamily="34" charset="0"/>
              <a:buChar char="•"/>
              <a:tabLst>
                <a:tab pos="685800" algn="l"/>
              </a:tabLst>
            </a:pPr>
            <a:endParaRPr lang="en-US" sz="2100" dirty="0">
              <a:effectLst/>
              <a:highlight>
                <a:srgbClr val="FFFFFF"/>
              </a:highlight>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685800" algn="l"/>
              </a:tabLst>
            </a:pPr>
            <a:r>
              <a:rPr lang="en-US" sz="2200" dirty="0">
                <a:effectLst/>
                <a:highlight>
                  <a:srgbClr val="FFFFFF"/>
                </a:highlight>
                <a:ea typeface="Times New Roman" panose="02020603050405020304" pitchFamily="18" charset="0"/>
              </a:rPr>
              <a:t>This proposed program is designed to meet standards leading to professional licensure for its graduates.</a:t>
            </a:r>
          </a:p>
          <a:p>
            <a:pPr marL="342900" marR="0" lvl="0" indent="-342900">
              <a:spcBef>
                <a:spcPts val="0"/>
              </a:spcBef>
              <a:spcAft>
                <a:spcPts val="0"/>
              </a:spcAft>
              <a:buFont typeface="Arial" panose="020B0604020202020204" pitchFamily="34" charset="0"/>
              <a:buChar char="•"/>
              <a:tabLst>
                <a:tab pos="685800" algn="l"/>
              </a:tabLst>
            </a:pPr>
            <a:endParaRPr lang="en-US" sz="2100" dirty="0">
              <a:effectLst/>
              <a:highlight>
                <a:srgbClr val="FFFFFF"/>
              </a:highlight>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685800" algn="l"/>
              </a:tabLst>
            </a:pPr>
            <a:r>
              <a:rPr lang="en-US" sz="2200" dirty="0">
                <a:effectLst/>
                <a:highlight>
                  <a:srgbClr val="FFFFFF"/>
                </a:highlight>
                <a:ea typeface="Times New Roman" panose="02020603050405020304" pitchFamily="18" charset="0"/>
              </a:rPr>
              <a:t>This proposal includes seven letters of support from local healthcare facilities and professionals attesting to the strong need for the program.</a:t>
            </a:r>
          </a:p>
        </p:txBody>
      </p:sp>
      <p:pic>
        <p:nvPicPr>
          <p:cNvPr id="5" name="Picture 4">
            <a:extLst>
              <a:ext uri="{FF2B5EF4-FFF2-40B4-BE49-F238E27FC236}">
                <a16:creationId xmlns:a16="http://schemas.microsoft.com/office/drawing/2014/main" id="{60D3DC28-4956-4405-B071-2D268CDD6D82}"/>
              </a:ext>
            </a:extLst>
          </p:cNvPr>
          <p:cNvPicPr>
            <a:picLocks noChangeAspect="1"/>
          </p:cNvPicPr>
          <p:nvPr/>
        </p:nvPicPr>
        <p:blipFill>
          <a:blip r:embed="rId3"/>
          <a:stretch>
            <a:fillRect/>
          </a:stretch>
        </p:blipFill>
        <p:spPr>
          <a:xfrm>
            <a:off x="10210800" y="185686"/>
            <a:ext cx="1567595" cy="676119"/>
          </a:xfrm>
          <a:prstGeom prst="rect">
            <a:avLst/>
          </a:prstGeom>
        </p:spPr>
      </p:pic>
      <p:pic>
        <p:nvPicPr>
          <p:cNvPr id="3" name="Picture 2">
            <a:extLst>
              <a:ext uri="{FF2B5EF4-FFF2-40B4-BE49-F238E27FC236}">
                <a16:creationId xmlns:a16="http://schemas.microsoft.com/office/drawing/2014/main" id="{184BB540-492D-417E-B01F-1E8DABBFB0C8}"/>
              </a:ext>
            </a:extLst>
          </p:cNvPr>
          <p:cNvPicPr>
            <a:picLocks noChangeAspect="1"/>
          </p:cNvPicPr>
          <p:nvPr/>
        </p:nvPicPr>
        <p:blipFill rotWithShape="1">
          <a:blip r:embed="rId4"/>
          <a:srcRect b="5448"/>
          <a:stretch/>
        </p:blipFill>
        <p:spPr>
          <a:xfrm>
            <a:off x="7602069" y="4743871"/>
            <a:ext cx="2895600" cy="1828800"/>
          </a:xfrm>
          <a:prstGeom prst="rect">
            <a:avLst/>
          </a:prstGeom>
          <a:effectLst>
            <a:outerShdw blurRad="50800" dist="38100" dir="2700000" algn="tl" rotWithShape="0">
              <a:prstClr val="black">
                <a:alpha val="40000"/>
              </a:prstClr>
            </a:outerShdw>
          </a:effectLst>
        </p:spPr>
      </p:pic>
      <p:pic>
        <p:nvPicPr>
          <p:cNvPr id="4" name="Picture 3">
            <a:extLst>
              <a:ext uri="{FF2B5EF4-FFF2-40B4-BE49-F238E27FC236}">
                <a16:creationId xmlns:a16="http://schemas.microsoft.com/office/drawing/2014/main" id="{428B1699-5329-47D9-91FC-DCC1D9793B74}"/>
              </a:ext>
            </a:extLst>
          </p:cNvPr>
          <p:cNvPicPr>
            <a:picLocks noChangeAspect="1"/>
          </p:cNvPicPr>
          <p:nvPr/>
        </p:nvPicPr>
        <p:blipFill>
          <a:blip r:embed="rId5"/>
          <a:stretch>
            <a:fillRect/>
          </a:stretch>
        </p:blipFill>
        <p:spPr>
          <a:xfrm>
            <a:off x="5175031" y="4802334"/>
            <a:ext cx="1841939" cy="1840097"/>
          </a:xfrm>
          <a:prstGeom prst="rect">
            <a:avLst/>
          </a:prstGeom>
        </p:spPr>
      </p:pic>
      <p:pic>
        <p:nvPicPr>
          <p:cNvPr id="7" name="Picture 6">
            <a:extLst>
              <a:ext uri="{FF2B5EF4-FFF2-40B4-BE49-F238E27FC236}">
                <a16:creationId xmlns:a16="http://schemas.microsoft.com/office/drawing/2014/main" id="{259C51DF-EDF0-4429-AA12-733820738AB4}"/>
              </a:ext>
            </a:extLst>
          </p:cNvPr>
          <p:cNvPicPr>
            <a:picLocks noChangeAspect="1"/>
          </p:cNvPicPr>
          <p:nvPr/>
        </p:nvPicPr>
        <p:blipFill>
          <a:blip r:embed="rId6"/>
          <a:stretch>
            <a:fillRect/>
          </a:stretch>
        </p:blipFill>
        <p:spPr>
          <a:xfrm>
            <a:off x="1408660" y="4743871"/>
            <a:ext cx="3251200" cy="1828800"/>
          </a:xfrm>
          <a:prstGeom prst="rect">
            <a:avLst/>
          </a:prstGeom>
          <a:effectLst>
            <a:outerShdw blurRad="50800" dist="38100" dir="2700000" algn="tl" rotWithShape="0">
              <a:prstClr val="black">
                <a:alpha val="40000"/>
              </a:prstClr>
            </a:outerShdw>
          </a:effectLst>
        </p:spPr>
      </p:pic>
      <p:sp>
        <p:nvSpPr>
          <p:cNvPr id="8" name="Slide Number Placeholder 16">
            <a:extLst>
              <a:ext uri="{FF2B5EF4-FFF2-40B4-BE49-F238E27FC236}">
                <a16:creationId xmlns:a16="http://schemas.microsoft.com/office/drawing/2014/main" id="{29062CED-592F-421C-AA2F-DDE0ECCFE30A}"/>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94</a:t>
            </a:fld>
            <a:endParaRPr lang="en-US" dirty="0">
              <a:solidFill>
                <a:schemeClr val="tx1"/>
              </a:solidFill>
            </a:endParaRPr>
          </a:p>
        </p:txBody>
      </p:sp>
    </p:spTree>
    <p:extLst>
      <p:ext uri="{BB962C8B-B14F-4D97-AF65-F5344CB8AC3E}">
        <p14:creationId xmlns:p14="http://schemas.microsoft.com/office/powerpoint/2010/main" val="222195867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5B417E9-25FC-42F9-AF31-8BD6370A7953}"/>
              </a:ext>
            </a:extLst>
          </p:cNvPr>
          <p:cNvSpPr txBox="1"/>
          <p:nvPr/>
        </p:nvSpPr>
        <p:spPr>
          <a:xfrm>
            <a:off x="1174873" y="1612275"/>
            <a:ext cx="9842253" cy="2446824"/>
          </a:xfrm>
          <a:prstGeom prst="rect">
            <a:avLst/>
          </a:prstGeom>
          <a:noFill/>
        </p:spPr>
        <p:txBody>
          <a:bodyPr wrap="square" rtlCol="0">
            <a:spAutoFit/>
          </a:bodyPr>
          <a:lstStyle/>
          <a:p>
            <a:r>
              <a:rPr lang="en-US" sz="3200" b="1" dirty="0">
                <a:solidFill>
                  <a:srgbClr val="4472C4"/>
                </a:solidFill>
              </a:rPr>
              <a:t>Motion, Decision Item B-8: </a:t>
            </a:r>
          </a:p>
          <a:p>
            <a:endParaRPr lang="en-US" sz="3200" b="1" dirty="0">
              <a:solidFill>
                <a:srgbClr val="0070C0"/>
              </a:solidFill>
            </a:endParaRPr>
          </a:p>
          <a:p>
            <a:pPr>
              <a:spcBef>
                <a:spcPts val="600"/>
              </a:spcBef>
              <a:tabLst>
                <a:tab pos="457200" algn="l"/>
              </a:tabLst>
              <a:defRPr/>
            </a:pPr>
            <a:r>
              <a:rPr lang="en-US" sz="2800" dirty="0"/>
              <a:t>That the Commission approve Enterprise State Community College’s proposal to offer an Associate of Applied Science in Registered Nursing. </a:t>
            </a:r>
          </a:p>
        </p:txBody>
      </p:sp>
      <p:sp>
        <p:nvSpPr>
          <p:cNvPr id="3" name="Slide Number Placeholder 16">
            <a:extLst>
              <a:ext uri="{FF2B5EF4-FFF2-40B4-BE49-F238E27FC236}">
                <a16:creationId xmlns:a16="http://schemas.microsoft.com/office/drawing/2014/main" id="{CA5AF855-B8D8-431C-B38B-A83E4993A97E}"/>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95</a:t>
            </a:fld>
            <a:endParaRPr lang="en-US" dirty="0">
              <a:solidFill>
                <a:schemeClr val="tx1"/>
              </a:solidFill>
            </a:endParaRPr>
          </a:p>
        </p:txBody>
      </p:sp>
    </p:spTree>
    <p:extLst>
      <p:ext uri="{BB962C8B-B14F-4D97-AF65-F5344CB8AC3E}">
        <p14:creationId xmlns:p14="http://schemas.microsoft.com/office/powerpoint/2010/main" val="49199946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618436" y="183058"/>
            <a:ext cx="10206582" cy="38010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800" b="1" i="0" u="none" strike="noStrike" kern="1200" cap="none" spc="0" normalizeH="0" baseline="0" noProof="0" dirty="0">
                <a:ln>
                  <a:noFill/>
                </a:ln>
                <a:solidFill>
                  <a:srgbClr val="4472C4"/>
                </a:solidFill>
                <a:effectLst/>
                <a:uLnTx/>
                <a:uFillTx/>
                <a:latin typeface="Calibri"/>
                <a:ea typeface="+mn-ea"/>
                <a:cs typeface="+mn-cs"/>
              </a:rPr>
              <a:t>Lurleen B. Wallace Community College</a:t>
            </a:r>
          </a:p>
          <a:p>
            <a:pPr marL="347663" marR="0" lvl="0" indent="-347663" algn="l" defTabSz="914400" rtl="0" eaLnBrk="1" fontAlgn="auto" latinLnBrk="0" hangingPunct="1">
              <a:lnSpc>
                <a:spcPct val="100000"/>
              </a:lnSpc>
              <a:buClrTx/>
              <a:buSzTx/>
              <a:tabLst>
                <a:tab pos="457200" algn="l"/>
              </a:tabLst>
              <a:defRPr/>
            </a:pP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9.</a:t>
            </a:r>
            <a:r>
              <a:rPr lang="en-US" sz="2600" b="1" dirty="0">
                <a:solidFill>
                  <a:srgbClr val="4472C4"/>
                </a:solidFill>
                <a:latin typeface="Calibri" panose="020F0502020204030204"/>
              </a:rPr>
              <a:t> </a:t>
            </a: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Associate of Applied Science in Salon and Spa Management </a:t>
            </a:r>
          </a:p>
          <a:p>
            <a:pPr marL="347663" marR="0" lvl="0" indent="-347663" algn="l" defTabSz="914400" rtl="0" eaLnBrk="1" fontAlgn="auto" latinLnBrk="0" hangingPunct="1">
              <a:lnSpc>
                <a:spcPct val="100000"/>
              </a:lnSpc>
              <a:buClrTx/>
              <a:buSzTx/>
              <a:tabLst>
                <a:tab pos="457200" algn="l"/>
              </a:tabLst>
              <a:defRPr/>
            </a:pPr>
            <a:r>
              <a:rPr lang="en-US" sz="2600" b="1" dirty="0">
                <a:solidFill>
                  <a:srgbClr val="4472C4"/>
                </a:solidFill>
                <a:latin typeface="Calibri" panose="020F0502020204030204"/>
              </a:rPr>
              <a:t>    </a:t>
            </a: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(CIP 12.0412)</a:t>
            </a:r>
          </a:p>
          <a:p>
            <a:pPr marL="0" marR="0" lvl="0" indent="0" algn="l" defTabSz="914400" rtl="0" eaLnBrk="1" fontAlgn="auto" latinLnBrk="0" hangingPunct="1">
              <a:lnSpc>
                <a:spcPct val="100000"/>
              </a:lnSpc>
              <a:buClrTx/>
              <a:buSzTx/>
              <a:buFontTx/>
              <a:buNone/>
              <a:tabLst>
                <a:tab pos="457200" algn="l"/>
              </a:tabLst>
              <a:defRPr/>
            </a:pP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spcBef>
                <a:spcPts val="0"/>
              </a:spcBef>
              <a:spcAft>
                <a:spcPts val="0"/>
              </a:spcAft>
              <a:buFont typeface="Arial" panose="020B0604020202020204" pitchFamily="34" charset="0"/>
              <a:buChar char="•"/>
              <a:tabLst>
                <a:tab pos="685800" algn="l"/>
              </a:tabLst>
            </a:pPr>
            <a:r>
              <a:rPr lang="en-US" sz="2200" dirty="0">
                <a:effectLst/>
                <a:highlight>
                  <a:srgbClr val="FFFFFF"/>
                </a:highlight>
                <a:ea typeface="Times New Roman" panose="02020603050405020304" pitchFamily="18" charset="0"/>
              </a:rPr>
              <a:t>This program will require no new funds to establish and will provide a pathway for students in the existing Certificate program to continue on to an AAS degree.</a:t>
            </a:r>
          </a:p>
          <a:p>
            <a:pPr marL="342900" marR="0" lvl="0" indent="-342900">
              <a:spcBef>
                <a:spcPts val="0"/>
              </a:spcBef>
              <a:spcAft>
                <a:spcPts val="0"/>
              </a:spcAft>
              <a:buFont typeface="Arial" panose="020B0604020202020204" pitchFamily="34" charset="0"/>
              <a:buChar char="•"/>
              <a:tabLst>
                <a:tab pos="685800" algn="l"/>
              </a:tabLst>
            </a:pPr>
            <a:endParaRPr lang="en-US" sz="2100" dirty="0">
              <a:effectLst/>
              <a:highlight>
                <a:srgbClr val="FFFFFF"/>
              </a:highlight>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685800" algn="l"/>
              </a:tabLst>
            </a:pPr>
            <a:r>
              <a:rPr lang="en-US" sz="2200" dirty="0">
                <a:effectLst/>
                <a:highlight>
                  <a:srgbClr val="FFFFFF"/>
                </a:highlight>
                <a:ea typeface="Times New Roman" panose="02020603050405020304" pitchFamily="18" charset="0"/>
              </a:rPr>
              <a:t>This proposal includes four letters of support attesting to the need for this program from the following: Rituals of Enterprise and Dothan, Tangles Salon, Debi &amp; Company, and Ulta Beauty. </a:t>
            </a:r>
          </a:p>
        </p:txBody>
      </p:sp>
      <p:pic>
        <p:nvPicPr>
          <p:cNvPr id="3" name="Picture 2">
            <a:extLst>
              <a:ext uri="{FF2B5EF4-FFF2-40B4-BE49-F238E27FC236}">
                <a16:creationId xmlns:a16="http://schemas.microsoft.com/office/drawing/2014/main" id="{121AE6E6-5D8D-48D6-B0BB-2A33604461B7}"/>
              </a:ext>
            </a:extLst>
          </p:cNvPr>
          <p:cNvPicPr>
            <a:picLocks noChangeAspect="1"/>
          </p:cNvPicPr>
          <p:nvPr/>
        </p:nvPicPr>
        <p:blipFill>
          <a:blip r:embed="rId3"/>
          <a:stretch>
            <a:fillRect/>
          </a:stretch>
        </p:blipFill>
        <p:spPr>
          <a:xfrm>
            <a:off x="10518484" y="0"/>
            <a:ext cx="1055080" cy="1126892"/>
          </a:xfrm>
          <a:prstGeom prst="rect">
            <a:avLst/>
          </a:prstGeom>
        </p:spPr>
      </p:pic>
      <p:pic>
        <p:nvPicPr>
          <p:cNvPr id="4" name="Picture 3">
            <a:extLst>
              <a:ext uri="{FF2B5EF4-FFF2-40B4-BE49-F238E27FC236}">
                <a16:creationId xmlns:a16="http://schemas.microsoft.com/office/drawing/2014/main" id="{43041D45-6FA9-468F-B2BD-65CB17343F89}"/>
              </a:ext>
            </a:extLst>
          </p:cNvPr>
          <p:cNvPicPr>
            <a:picLocks noChangeAspect="1"/>
          </p:cNvPicPr>
          <p:nvPr/>
        </p:nvPicPr>
        <p:blipFill>
          <a:blip r:embed="rId4"/>
          <a:stretch>
            <a:fillRect/>
          </a:stretch>
        </p:blipFill>
        <p:spPr>
          <a:xfrm>
            <a:off x="4349160" y="4082962"/>
            <a:ext cx="3493681" cy="1963449"/>
          </a:xfrm>
          <a:prstGeom prst="rect">
            <a:avLst/>
          </a:prstGeom>
          <a:effectLst>
            <a:outerShdw blurRad="50800" dist="38100" dir="2700000" algn="tl" rotWithShape="0">
              <a:prstClr val="black">
                <a:alpha val="40000"/>
              </a:prstClr>
            </a:outerShdw>
          </a:effectLst>
        </p:spPr>
      </p:pic>
      <p:sp>
        <p:nvSpPr>
          <p:cNvPr id="7" name="Slide Number Placeholder 16">
            <a:extLst>
              <a:ext uri="{FF2B5EF4-FFF2-40B4-BE49-F238E27FC236}">
                <a16:creationId xmlns:a16="http://schemas.microsoft.com/office/drawing/2014/main" id="{517900E3-9840-4165-91DE-54DCA39941E6}"/>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96</a:t>
            </a:fld>
            <a:endParaRPr lang="en-US" dirty="0">
              <a:solidFill>
                <a:schemeClr val="tx1"/>
              </a:solidFill>
            </a:endParaRPr>
          </a:p>
        </p:txBody>
      </p:sp>
    </p:spTree>
    <p:extLst>
      <p:ext uri="{BB962C8B-B14F-4D97-AF65-F5344CB8AC3E}">
        <p14:creationId xmlns:p14="http://schemas.microsoft.com/office/powerpoint/2010/main" val="409987858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5B417E9-25FC-42F9-AF31-8BD6370A7953}"/>
              </a:ext>
            </a:extLst>
          </p:cNvPr>
          <p:cNvSpPr txBox="1"/>
          <p:nvPr/>
        </p:nvSpPr>
        <p:spPr>
          <a:xfrm>
            <a:off x="1174873" y="1559112"/>
            <a:ext cx="9842253" cy="2446824"/>
          </a:xfrm>
          <a:prstGeom prst="rect">
            <a:avLst/>
          </a:prstGeom>
          <a:noFill/>
        </p:spPr>
        <p:txBody>
          <a:bodyPr wrap="square" rtlCol="0">
            <a:spAutoFit/>
          </a:bodyPr>
          <a:lstStyle/>
          <a:p>
            <a:r>
              <a:rPr lang="en-US" sz="3200" b="1" dirty="0">
                <a:solidFill>
                  <a:srgbClr val="4472C4"/>
                </a:solidFill>
              </a:rPr>
              <a:t>Motion, Decision Item B-9: </a:t>
            </a:r>
          </a:p>
          <a:p>
            <a:endParaRPr lang="en-US" sz="3200" b="1" dirty="0">
              <a:solidFill>
                <a:srgbClr val="0070C0"/>
              </a:solidFill>
            </a:endParaRPr>
          </a:p>
          <a:p>
            <a:pPr>
              <a:spcBef>
                <a:spcPts val="600"/>
              </a:spcBef>
              <a:tabLst>
                <a:tab pos="457200" algn="l"/>
              </a:tabLst>
              <a:defRPr/>
            </a:pPr>
            <a:r>
              <a:rPr lang="en-US" sz="2800" dirty="0"/>
              <a:t>That the Commission approve Lurleen B. Wallace Community College’s proposal to offer an Associate of Applied Science in Salon and Spa Management. </a:t>
            </a:r>
          </a:p>
        </p:txBody>
      </p:sp>
      <p:sp>
        <p:nvSpPr>
          <p:cNvPr id="3" name="Slide Number Placeholder 16">
            <a:extLst>
              <a:ext uri="{FF2B5EF4-FFF2-40B4-BE49-F238E27FC236}">
                <a16:creationId xmlns:a16="http://schemas.microsoft.com/office/drawing/2014/main" id="{A466A822-CD4B-4976-860B-0702BF0BCB33}"/>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97</a:t>
            </a:fld>
            <a:endParaRPr lang="en-US" dirty="0">
              <a:solidFill>
                <a:schemeClr val="tx1"/>
              </a:solidFill>
            </a:endParaRPr>
          </a:p>
        </p:txBody>
      </p:sp>
    </p:spTree>
    <p:extLst>
      <p:ext uri="{BB962C8B-B14F-4D97-AF65-F5344CB8AC3E}">
        <p14:creationId xmlns:p14="http://schemas.microsoft.com/office/powerpoint/2010/main" val="368030517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616566" y="189010"/>
            <a:ext cx="10217689" cy="50167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800" b="1" i="0" u="none" strike="noStrike" kern="1200" cap="none" spc="0" normalizeH="0" baseline="0" noProof="0" dirty="0">
                <a:ln>
                  <a:noFill/>
                </a:ln>
                <a:solidFill>
                  <a:srgbClr val="4472C4"/>
                </a:solidFill>
                <a:effectLst/>
                <a:uLnTx/>
                <a:uFillTx/>
                <a:latin typeface="Calibri"/>
                <a:ea typeface="+mn-ea"/>
                <a:cs typeface="+mn-cs"/>
              </a:rPr>
              <a:t>Northwest-Shoals Community College</a:t>
            </a:r>
          </a:p>
          <a:p>
            <a:pPr marL="347663" marR="0" lvl="0" indent="-347663" algn="l" defTabSz="914400" rtl="0" eaLnBrk="1" fontAlgn="auto" latinLnBrk="0" hangingPunct="1">
              <a:lnSpc>
                <a:spcPct val="100000"/>
              </a:lnSpc>
              <a:buClrTx/>
              <a:buSzTx/>
              <a:tabLst>
                <a:tab pos="457200" algn="l"/>
              </a:tabLst>
              <a:defRPr/>
            </a:pPr>
            <a:r>
              <a:rPr lang="en-US" sz="2600" b="1" dirty="0">
                <a:solidFill>
                  <a:srgbClr val="4472C4"/>
                </a:solidFill>
                <a:latin typeface="Calibri" panose="020F0502020204030204"/>
              </a:rPr>
              <a:t>10</a:t>
            </a: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a:t>
            </a:r>
            <a:r>
              <a:rPr lang="en-US" sz="2600" b="1" dirty="0">
                <a:solidFill>
                  <a:srgbClr val="4472C4"/>
                </a:solidFill>
                <a:latin typeface="Calibri" panose="020F0502020204030204"/>
              </a:rPr>
              <a:t> </a:t>
            </a: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Associate of Applied Science in Medical Laboratory Technician </a:t>
            </a:r>
          </a:p>
          <a:p>
            <a:pPr marL="347663" marR="0" lvl="0" indent="-347663" algn="l" defTabSz="914400" rtl="0" eaLnBrk="1" fontAlgn="auto" latinLnBrk="0" hangingPunct="1">
              <a:lnSpc>
                <a:spcPct val="100000"/>
              </a:lnSpc>
              <a:buClrTx/>
              <a:buSzTx/>
              <a:tabLst>
                <a:tab pos="457200" algn="l"/>
              </a:tabLst>
              <a:defRPr/>
            </a:pPr>
            <a:r>
              <a:rPr lang="en-US" sz="2600" b="1" dirty="0">
                <a:solidFill>
                  <a:srgbClr val="4472C4"/>
                </a:solidFill>
                <a:latin typeface="Calibri" panose="020F0502020204030204"/>
              </a:rPr>
              <a:t>      </a:t>
            </a: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(CIP 51.1004)</a:t>
            </a:r>
          </a:p>
          <a:p>
            <a:pPr marL="0" marR="0" lvl="0" indent="0" algn="l" defTabSz="914400" rtl="0" eaLnBrk="1" fontAlgn="auto" latinLnBrk="0" hangingPunct="1">
              <a:lnSpc>
                <a:spcPct val="100000"/>
              </a:lnSpc>
              <a:buClrTx/>
              <a:buSzTx/>
              <a:buFontTx/>
              <a:buNone/>
              <a:tabLst>
                <a:tab pos="457200" algn="l"/>
              </a:tabLst>
              <a:defRPr/>
            </a:pPr>
            <a:endPar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spcBef>
                <a:spcPts val="0"/>
              </a:spcBef>
              <a:spcAft>
                <a:spcPts val="0"/>
              </a:spcAft>
              <a:buFont typeface="Arial" panose="020B0604020202020204" pitchFamily="34" charset="0"/>
              <a:buChar char="•"/>
              <a:tabLst>
                <a:tab pos="685800" algn="l"/>
              </a:tabLst>
            </a:pPr>
            <a:r>
              <a:rPr lang="en-US" sz="2200" dirty="0">
                <a:effectLst/>
                <a:highlight>
                  <a:srgbClr val="FFFFFF"/>
                </a:highlight>
                <a:ea typeface="Times New Roman" panose="02020603050405020304" pitchFamily="18" charset="0"/>
              </a:rPr>
              <a:t>The proposed program responds to the College's healthcare partners continued need for more licensed technicians, which has become more critical since the COVID-19 pandemic.</a:t>
            </a:r>
          </a:p>
          <a:p>
            <a:pPr marL="342900" marR="0" lvl="0" indent="-342900">
              <a:spcBef>
                <a:spcPts val="0"/>
              </a:spcBef>
              <a:spcAft>
                <a:spcPts val="0"/>
              </a:spcAft>
              <a:buFont typeface="Arial" panose="020B0604020202020204" pitchFamily="34" charset="0"/>
              <a:buChar char="•"/>
              <a:tabLst>
                <a:tab pos="685800" algn="l"/>
              </a:tabLst>
            </a:pPr>
            <a:endParaRPr lang="en-US" sz="2100" dirty="0">
              <a:effectLst/>
              <a:highlight>
                <a:srgbClr val="FFFFFF"/>
              </a:highlight>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685800" algn="l"/>
              </a:tabLst>
            </a:pPr>
            <a:r>
              <a:rPr lang="en-US" sz="2200" dirty="0">
                <a:effectLst/>
                <a:highlight>
                  <a:srgbClr val="FFFFFF"/>
                </a:highlight>
                <a:ea typeface="Times New Roman" panose="02020603050405020304" pitchFamily="18" charset="0"/>
              </a:rPr>
              <a:t>The proposed AAS program is designed to enable students to pursue related baccalaureate-level programs.</a:t>
            </a:r>
          </a:p>
          <a:p>
            <a:pPr marL="342900" marR="0" lvl="0" indent="-342900">
              <a:spcBef>
                <a:spcPts val="0"/>
              </a:spcBef>
              <a:spcAft>
                <a:spcPts val="0"/>
              </a:spcAft>
              <a:buFont typeface="Arial" panose="020B0604020202020204" pitchFamily="34" charset="0"/>
              <a:buChar char="•"/>
              <a:tabLst>
                <a:tab pos="685800" algn="l"/>
              </a:tabLst>
            </a:pPr>
            <a:endParaRPr lang="en-US" sz="2100" dirty="0">
              <a:effectLst/>
              <a:highlight>
                <a:srgbClr val="FFFFFF"/>
              </a:highlight>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685800" algn="l"/>
              </a:tabLst>
            </a:pPr>
            <a:r>
              <a:rPr lang="en-US" sz="2200" dirty="0">
                <a:effectLst/>
                <a:highlight>
                  <a:srgbClr val="FFFFFF"/>
                </a:highlight>
                <a:ea typeface="Times New Roman" panose="02020603050405020304" pitchFamily="18" charset="0"/>
              </a:rPr>
              <a:t>This proposal includes ten letters of support from local and regional healthcare facilities attesting to the need for the program and providing assurance that adequate clinical sites will be available.</a:t>
            </a:r>
          </a:p>
        </p:txBody>
      </p:sp>
      <p:pic>
        <p:nvPicPr>
          <p:cNvPr id="3" name="Picture 2">
            <a:extLst>
              <a:ext uri="{FF2B5EF4-FFF2-40B4-BE49-F238E27FC236}">
                <a16:creationId xmlns:a16="http://schemas.microsoft.com/office/drawing/2014/main" id="{54705CE5-E585-41FA-9CF5-A85F5A3837C0}"/>
              </a:ext>
            </a:extLst>
          </p:cNvPr>
          <p:cNvPicPr>
            <a:picLocks noChangeAspect="1"/>
          </p:cNvPicPr>
          <p:nvPr/>
        </p:nvPicPr>
        <p:blipFill>
          <a:blip r:embed="rId3"/>
          <a:stretch>
            <a:fillRect/>
          </a:stretch>
        </p:blipFill>
        <p:spPr>
          <a:xfrm>
            <a:off x="10526535" y="189010"/>
            <a:ext cx="1048899" cy="1280762"/>
          </a:xfrm>
          <a:prstGeom prst="rect">
            <a:avLst/>
          </a:prstGeom>
        </p:spPr>
      </p:pic>
      <p:pic>
        <p:nvPicPr>
          <p:cNvPr id="4" name="Picture 3">
            <a:extLst>
              <a:ext uri="{FF2B5EF4-FFF2-40B4-BE49-F238E27FC236}">
                <a16:creationId xmlns:a16="http://schemas.microsoft.com/office/drawing/2014/main" id="{7C644044-7CF0-4C9A-9BC2-1F289995811A}"/>
              </a:ext>
            </a:extLst>
          </p:cNvPr>
          <p:cNvPicPr>
            <a:picLocks noChangeAspect="1"/>
          </p:cNvPicPr>
          <p:nvPr/>
        </p:nvPicPr>
        <p:blipFill>
          <a:blip r:embed="rId4"/>
          <a:stretch>
            <a:fillRect/>
          </a:stretch>
        </p:blipFill>
        <p:spPr>
          <a:xfrm>
            <a:off x="3298571" y="5175468"/>
            <a:ext cx="2472735" cy="1493521"/>
          </a:xfrm>
          <a:prstGeom prst="rect">
            <a:avLst/>
          </a:prstGeom>
          <a:effectLst>
            <a:outerShdw blurRad="50800" dist="38100" dir="2700000" algn="tl" rotWithShape="0">
              <a:prstClr val="black">
                <a:alpha val="40000"/>
              </a:prstClr>
            </a:outerShdw>
          </a:effectLst>
        </p:spPr>
      </p:pic>
      <p:pic>
        <p:nvPicPr>
          <p:cNvPr id="5" name="Picture 4">
            <a:extLst>
              <a:ext uri="{FF2B5EF4-FFF2-40B4-BE49-F238E27FC236}">
                <a16:creationId xmlns:a16="http://schemas.microsoft.com/office/drawing/2014/main" id="{855B7C8B-1990-4DB0-B9D0-53CE358F4FE4}"/>
              </a:ext>
            </a:extLst>
          </p:cNvPr>
          <p:cNvPicPr>
            <a:picLocks noChangeAspect="1"/>
          </p:cNvPicPr>
          <p:nvPr/>
        </p:nvPicPr>
        <p:blipFill>
          <a:blip r:embed="rId5"/>
          <a:stretch>
            <a:fillRect/>
          </a:stretch>
        </p:blipFill>
        <p:spPr>
          <a:xfrm>
            <a:off x="6393311" y="5175468"/>
            <a:ext cx="2472735" cy="1493521"/>
          </a:xfrm>
          <a:prstGeom prst="rect">
            <a:avLst/>
          </a:prstGeom>
          <a:effectLst>
            <a:outerShdw blurRad="50800" dist="38100" dir="2700000" algn="tl" rotWithShape="0">
              <a:prstClr val="black">
                <a:alpha val="40000"/>
              </a:prstClr>
            </a:outerShdw>
          </a:effectLst>
        </p:spPr>
      </p:pic>
      <p:sp>
        <p:nvSpPr>
          <p:cNvPr id="7" name="Slide Number Placeholder 16">
            <a:extLst>
              <a:ext uri="{FF2B5EF4-FFF2-40B4-BE49-F238E27FC236}">
                <a16:creationId xmlns:a16="http://schemas.microsoft.com/office/drawing/2014/main" id="{E80C39B3-EC90-4690-8824-E22B9FB840F2}"/>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98</a:t>
            </a:fld>
            <a:endParaRPr lang="en-US" dirty="0">
              <a:solidFill>
                <a:schemeClr val="tx1"/>
              </a:solidFill>
            </a:endParaRPr>
          </a:p>
        </p:txBody>
      </p:sp>
    </p:spTree>
    <p:extLst>
      <p:ext uri="{BB962C8B-B14F-4D97-AF65-F5344CB8AC3E}">
        <p14:creationId xmlns:p14="http://schemas.microsoft.com/office/powerpoint/2010/main" val="17907417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5B417E9-25FC-42F9-AF31-8BD6370A7953}"/>
              </a:ext>
            </a:extLst>
          </p:cNvPr>
          <p:cNvSpPr txBox="1"/>
          <p:nvPr/>
        </p:nvSpPr>
        <p:spPr>
          <a:xfrm>
            <a:off x="1174873" y="1569745"/>
            <a:ext cx="9842253" cy="2446824"/>
          </a:xfrm>
          <a:prstGeom prst="rect">
            <a:avLst/>
          </a:prstGeom>
          <a:noFill/>
        </p:spPr>
        <p:txBody>
          <a:bodyPr wrap="square" rtlCol="0">
            <a:spAutoFit/>
          </a:bodyPr>
          <a:lstStyle/>
          <a:p>
            <a:r>
              <a:rPr lang="en-US" sz="3200" b="1" dirty="0">
                <a:solidFill>
                  <a:srgbClr val="4472C4"/>
                </a:solidFill>
              </a:rPr>
              <a:t>Motion, Decision Item B-9: </a:t>
            </a:r>
          </a:p>
          <a:p>
            <a:endParaRPr lang="en-US" sz="3200" b="1" dirty="0">
              <a:solidFill>
                <a:srgbClr val="0070C0"/>
              </a:solidFill>
            </a:endParaRPr>
          </a:p>
          <a:p>
            <a:pPr>
              <a:spcBef>
                <a:spcPts val="600"/>
              </a:spcBef>
              <a:tabLst>
                <a:tab pos="457200" algn="l"/>
              </a:tabLst>
              <a:defRPr/>
            </a:pPr>
            <a:r>
              <a:rPr lang="en-US" sz="2800" dirty="0"/>
              <a:t>That the Commission approve Northwest-Shoals Community College’s proposal to offer an Associate of Applied Science in Medical Laboratory Technician. </a:t>
            </a:r>
          </a:p>
        </p:txBody>
      </p:sp>
      <p:sp>
        <p:nvSpPr>
          <p:cNvPr id="3" name="Slide Number Placeholder 16">
            <a:extLst>
              <a:ext uri="{FF2B5EF4-FFF2-40B4-BE49-F238E27FC236}">
                <a16:creationId xmlns:a16="http://schemas.microsoft.com/office/drawing/2014/main" id="{654A4672-741E-48DE-9FDA-9475FB104030}"/>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99</a:t>
            </a:fld>
            <a:endParaRPr lang="en-US" dirty="0">
              <a:solidFill>
                <a:schemeClr val="tx1"/>
              </a:solidFill>
            </a:endParaRPr>
          </a:p>
        </p:txBody>
      </p:sp>
    </p:spTree>
    <p:extLst>
      <p:ext uri="{BB962C8B-B14F-4D97-AF65-F5344CB8AC3E}">
        <p14:creationId xmlns:p14="http://schemas.microsoft.com/office/powerpoint/2010/main" val="33014028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E2A432B-12CA-42DD-A50A-F36D1B8594E2}"/>
              </a:ext>
            </a:extLst>
          </p:cNvPr>
          <p:cNvPicPr>
            <a:picLocks noChangeAspect="1"/>
          </p:cNvPicPr>
          <p:nvPr/>
        </p:nvPicPr>
        <p:blipFill>
          <a:blip r:embed="rId3"/>
          <a:stretch>
            <a:fillRect/>
          </a:stretch>
        </p:blipFill>
        <p:spPr>
          <a:xfrm>
            <a:off x="10459636" y="136586"/>
            <a:ext cx="1313669" cy="1313669"/>
          </a:xfrm>
          <a:prstGeom prst="rect">
            <a:avLst/>
          </a:prstGeom>
        </p:spPr>
      </p:pic>
      <p:sp>
        <p:nvSpPr>
          <p:cNvPr id="544772" name="Rectangle 4"/>
          <p:cNvSpPr>
            <a:spLocks noChangeArrowheads="1"/>
          </p:cNvSpPr>
          <p:nvPr/>
        </p:nvSpPr>
        <p:spPr bwMode="auto">
          <a:xfrm>
            <a:off x="3238500" y="2343150"/>
            <a:ext cx="5943600" cy="1120140"/>
          </a:xfrm>
          <a:prstGeom prst="rect">
            <a:avLst/>
          </a:prstGeom>
          <a:noFill/>
          <a:ln w="9525">
            <a:noFill/>
            <a:miter lim="800000"/>
            <a:headEnd/>
            <a:tailEn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4950" b="0" i="0" u="none" strike="noStrike" kern="1200" cap="none" spc="0" normalizeH="0" baseline="0" noProof="0" dirty="0">
                <a:ln>
                  <a:noFill/>
                </a:ln>
                <a:solidFill>
                  <a:srgbClr val="FF0000"/>
                </a:solidFill>
                <a:effectLst/>
                <a:uLnTx/>
                <a:uFillTx/>
                <a:latin typeface="Calibri"/>
                <a:ea typeface="+mn-ea"/>
                <a:cs typeface="+mn-cs"/>
              </a:rPr>
              <a:t> </a:t>
            </a:r>
            <a:br>
              <a:rPr kumimoji="0" lang="en-US" sz="4950" b="0" i="0" u="none" strike="noStrike" kern="1200" cap="none" spc="0" normalizeH="0" baseline="0" noProof="0" dirty="0">
                <a:ln>
                  <a:noFill/>
                </a:ln>
                <a:solidFill>
                  <a:srgbClr val="FF0000"/>
                </a:solidFill>
                <a:effectLst/>
                <a:uLnTx/>
                <a:uFillTx/>
                <a:latin typeface="Calibri"/>
                <a:ea typeface="+mn-ea"/>
                <a:cs typeface="+mn-cs"/>
              </a:rPr>
            </a:br>
            <a:br>
              <a:rPr kumimoji="0" lang="en-US" sz="4950" b="0" i="0" u="none" strike="noStrike" kern="1200" cap="none" spc="0" normalizeH="0" baseline="0" noProof="0" dirty="0">
                <a:ln>
                  <a:noFill/>
                </a:ln>
                <a:solidFill>
                  <a:srgbClr val="FF0000"/>
                </a:solidFill>
                <a:effectLst/>
                <a:uLnTx/>
                <a:uFillTx/>
                <a:latin typeface="Calibri"/>
                <a:ea typeface="+mn-ea"/>
                <a:cs typeface="+mn-cs"/>
              </a:rPr>
            </a:br>
            <a:endParaRPr kumimoji="0" lang="en-US" sz="4950" b="0" i="0" u="none" strike="noStrike" kern="1200" cap="none" spc="0" normalizeH="0" baseline="0" noProof="0" dirty="0">
              <a:ln>
                <a:noFill/>
              </a:ln>
              <a:solidFill>
                <a:srgbClr val="FF0000"/>
              </a:solidFill>
              <a:effectLst/>
              <a:uLnTx/>
              <a:uFillTx/>
              <a:latin typeface="Calibri"/>
              <a:ea typeface="+mn-ea"/>
              <a:cs typeface="+mn-cs"/>
            </a:endParaRPr>
          </a:p>
        </p:txBody>
      </p:sp>
      <p:sp>
        <p:nvSpPr>
          <p:cNvPr id="5" name="TextBox 4"/>
          <p:cNvSpPr txBox="1"/>
          <p:nvPr/>
        </p:nvSpPr>
        <p:spPr>
          <a:xfrm>
            <a:off x="615608" y="1611549"/>
            <a:ext cx="10849947" cy="3431709"/>
          </a:xfrm>
          <a:prstGeom prst="rect">
            <a:avLst/>
          </a:prstGeom>
          <a:noFill/>
        </p:spPr>
        <p:txBody>
          <a:bodyPr wrap="square" rtlCol="0">
            <a:spAutoFit/>
          </a:bodyPr>
          <a:lstStyle/>
          <a:p>
            <a:pPr marL="457200" indent="-457200" defTabSz="685800">
              <a:spcAft>
                <a:spcPts val="1000"/>
              </a:spcAft>
              <a:buFontTx/>
              <a:buAutoNum type="arabicPeriod"/>
              <a:defRPr/>
            </a:pPr>
            <a:r>
              <a:rPr lang="en-US" sz="2400" dirty="0">
                <a:solidFill>
                  <a:prstClr val="black"/>
                </a:solidFill>
              </a:rPr>
              <a:t>Coastal Alabama Community College, New Exempt Off-Campus Site: Erich Heine Learning Center</a:t>
            </a:r>
          </a:p>
          <a:p>
            <a:pPr marL="457200" indent="-457200" defTabSz="685800">
              <a:spcAft>
                <a:spcPts val="1000"/>
              </a:spcAft>
              <a:buFontTx/>
              <a:buAutoNum type="arabicPeriod"/>
              <a:defRPr/>
            </a:pPr>
            <a:r>
              <a:rPr lang="en-US" sz="2400" dirty="0">
                <a:solidFill>
                  <a:prstClr val="black"/>
                </a:solidFill>
              </a:rPr>
              <a:t>Coastal Alabama Community College, New Exempt Off-Campus Site: Infirmary Eastern Shore</a:t>
            </a:r>
          </a:p>
          <a:p>
            <a:pPr marL="457200" indent="-457200" defTabSz="685800">
              <a:spcAft>
                <a:spcPts val="1000"/>
              </a:spcAft>
              <a:buFontTx/>
              <a:buAutoNum type="arabicPeriod"/>
              <a:defRPr/>
            </a:pPr>
            <a:r>
              <a:rPr lang="en-US" sz="2400" dirty="0">
                <a:solidFill>
                  <a:prstClr val="black"/>
                </a:solidFill>
              </a:rPr>
              <a:t>J.F. Drake State Community and Technical College, New Exempt Off-Campus Site: Huntsville Hospital</a:t>
            </a:r>
          </a:p>
          <a:p>
            <a:pPr marL="457200" indent="-457200" defTabSz="685800">
              <a:spcAft>
                <a:spcPts val="1000"/>
              </a:spcAft>
              <a:buFontTx/>
              <a:buAutoNum type="arabicPeriod"/>
              <a:defRPr/>
            </a:pPr>
            <a:r>
              <a:rPr lang="en-US" sz="2400" dirty="0">
                <a:solidFill>
                  <a:prstClr val="black"/>
                </a:solidFill>
              </a:rPr>
              <a:t>Trenholm State Community College, New Exempt Off-Campus Site: Institute for Patient Safety and Medical Simulation in Montgomery</a:t>
            </a:r>
          </a:p>
        </p:txBody>
      </p:sp>
      <p:sp>
        <p:nvSpPr>
          <p:cNvPr id="7" name="Rectangle 2"/>
          <p:cNvSpPr txBox="1">
            <a:spLocks noChangeArrowheads="1"/>
          </p:cNvSpPr>
          <p:nvPr/>
        </p:nvSpPr>
        <p:spPr>
          <a:xfrm>
            <a:off x="2667000" y="318691"/>
            <a:ext cx="6858000" cy="868675"/>
          </a:xfrm>
          <a:prstGeom prst="rect">
            <a:avLst/>
          </a:prstGeom>
        </p:spPr>
        <p:txBody>
          <a:bodyPr vert="horz" anchor="b">
            <a:noAutofit/>
          </a:bodyPr>
          <a:lstStyle>
            <a:lvl1pPr algn="l" rtl="0" eaLnBrk="1" latinLnBrk="0" hangingPunct="1">
              <a:spcBef>
                <a:spcPct val="0"/>
              </a:spcBef>
              <a:buNone/>
              <a:defRPr sz="4400" kern="1200" cap="all" baseline="0">
                <a:solidFill>
                  <a:schemeClr val="tx2"/>
                </a:solidFill>
                <a:latin typeface="+mj-lt"/>
                <a:ea typeface="+mj-ea"/>
                <a:cs typeface="+mj-cs"/>
              </a:defRPr>
            </a:lvl1pPr>
          </a:lstStyle>
          <a:p>
            <a:pPr marL="0" marR="0" lvl="0" indent="0" algn="ctr" defTabSz="6858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4472C4"/>
                </a:solidFill>
                <a:effectLst/>
                <a:uLnTx/>
                <a:uFillTx/>
                <a:latin typeface="Calibri" panose="020F0502020204030204"/>
                <a:ea typeface="+mj-ea"/>
                <a:cs typeface="+mj-cs"/>
              </a:rPr>
              <a:t>C. Information Items</a:t>
            </a:r>
          </a:p>
        </p:txBody>
      </p:sp>
      <p:sp>
        <p:nvSpPr>
          <p:cNvPr id="6" name="Slide Number Placeholder 16">
            <a:extLst>
              <a:ext uri="{FF2B5EF4-FFF2-40B4-BE49-F238E27FC236}">
                <a16:creationId xmlns:a16="http://schemas.microsoft.com/office/drawing/2014/main" id="{34F24F3C-3417-418B-A5E4-667112F9A296}"/>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100</a:t>
            </a:fld>
            <a:endParaRPr lang="en-US" dirty="0">
              <a:solidFill>
                <a:schemeClr val="tx1"/>
              </a:solidFill>
            </a:endParaRPr>
          </a:p>
        </p:txBody>
      </p:sp>
    </p:spTree>
    <p:extLst>
      <p:ext uri="{BB962C8B-B14F-4D97-AF65-F5344CB8AC3E}">
        <p14:creationId xmlns:p14="http://schemas.microsoft.com/office/powerpoint/2010/main" val="270516941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3238500" y="2343150"/>
            <a:ext cx="5943600" cy="1120140"/>
          </a:xfrm>
          <a:prstGeom prst="rect">
            <a:avLst/>
          </a:prstGeom>
          <a:noFill/>
          <a:ln w="9525">
            <a:noFill/>
            <a:miter lim="800000"/>
            <a:headEnd/>
            <a:tailEn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4950" b="0" i="0" u="none" strike="noStrike" kern="1200" cap="none" spc="0" normalizeH="0" baseline="0" noProof="0" dirty="0">
                <a:ln>
                  <a:noFill/>
                </a:ln>
                <a:solidFill>
                  <a:srgbClr val="FF0000"/>
                </a:solidFill>
                <a:effectLst/>
                <a:uLnTx/>
                <a:uFillTx/>
                <a:latin typeface="Calibri"/>
                <a:ea typeface="+mn-ea"/>
                <a:cs typeface="+mn-cs"/>
              </a:rPr>
              <a:t> </a:t>
            </a:r>
            <a:br>
              <a:rPr kumimoji="0" lang="en-US" sz="4950" b="0" i="0" u="none" strike="noStrike" kern="1200" cap="none" spc="0" normalizeH="0" baseline="0" noProof="0" dirty="0">
                <a:ln>
                  <a:noFill/>
                </a:ln>
                <a:solidFill>
                  <a:srgbClr val="FF0000"/>
                </a:solidFill>
                <a:effectLst/>
                <a:uLnTx/>
                <a:uFillTx/>
                <a:latin typeface="Calibri"/>
                <a:ea typeface="+mn-ea"/>
                <a:cs typeface="+mn-cs"/>
              </a:rPr>
            </a:br>
            <a:br>
              <a:rPr kumimoji="0" lang="en-US" sz="4950" b="0" i="0" u="none" strike="noStrike" kern="1200" cap="none" spc="0" normalizeH="0" baseline="0" noProof="0" dirty="0">
                <a:ln>
                  <a:noFill/>
                </a:ln>
                <a:solidFill>
                  <a:srgbClr val="FF0000"/>
                </a:solidFill>
                <a:effectLst/>
                <a:uLnTx/>
                <a:uFillTx/>
                <a:latin typeface="Calibri"/>
                <a:ea typeface="+mn-ea"/>
                <a:cs typeface="+mn-cs"/>
              </a:rPr>
            </a:br>
            <a:endParaRPr kumimoji="0" lang="en-US" sz="4950" b="0" i="0" u="none" strike="noStrike" kern="1200" cap="none" spc="0" normalizeH="0" baseline="0" noProof="0" dirty="0">
              <a:ln>
                <a:noFill/>
              </a:ln>
              <a:solidFill>
                <a:srgbClr val="FF0000"/>
              </a:solidFill>
              <a:effectLst/>
              <a:uLnTx/>
              <a:uFillTx/>
              <a:latin typeface="Calibri"/>
              <a:ea typeface="+mn-ea"/>
              <a:cs typeface="+mn-cs"/>
            </a:endParaRPr>
          </a:p>
        </p:txBody>
      </p:sp>
      <p:sp>
        <p:nvSpPr>
          <p:cNvPr id="5" name="TextBox 4"/>
          <p:cNvSpPr txBox="1"/>
          <p:nvPr/>
        </p:nvSpPr>
        <p:spPr>
          <a:xfrm>
            <a:off x="615609" y="1604149"/>
            <a:ext cx="10849947" cy="3447098"/>
          </a:xfrm>
          <a:prstGeom prst="rect">
            <a:avLst/>
          </a:prstGeom>
          <a:noFill/>
        </p:spPr>
        <p:txBody>
          <a:bodyPr wrap="square" rtlCol="0">
            <a:spAutoFit/>
          </a:bodyPr>
          <a:lstStyle/>
          <a:p>
            <a:pPr marL="457200" indent="-457200" defTabSz="685800">
              <a:spcAft>
                <a:spcPts val="1000"/>
              </a:spcAft>
              <a:buFont typeface="+mj-lt"/>
              <a:buAutoNum type="arabicPeriod" startAt="5"/>
              <a:defRPr/>
            </a:pPr>
            <a:r>
              <a:rPr lang="en-US" sz="2400" dirty="0">
                <a:solidFill>
                  <a:prstClr val="black"/>
                </a:solidFill>
              </a:rPr>
              <a:t>Implementation of Non-Degree Programs at Senior Institutions</a:t>
            </a:r>
          </a:p>
          <a:p>
            <a:pPr marL="457200" indent="-457200" defTabSz="685800">
              <a:spcAft>
                <a:spcPts val="1000"/>
              </a:spcAft>
              <a:buFontTx/>
              <a:buAutoNum type="arabicPeriod" startAt="5"/>
              <a:defRPr/>
            </a:pPr>
            <a:r>
              <a:rPr lang="en-US" sz="2400" dirty="0">
                <a:solidFill>
                  <a:prstClr val="black"/>
                </a:solidFill>
              </a:rPr>
              <a:t>Implementation of New Short Certificate Programs (Less than 30 Semester Hours)</a:t>
            </a:r>
          </a:p>
          <a:p>
            <a:pPr marL="457200" indent="-457200" defTabSz="685800">
              <a:spcAft>
                <a:spcPts val="1000"/>
              </a:spcAft>
              <a:buFontTx/>
              <a:buAutoNum type="arabicPeriod" startAt="5"/>
              <a:defRPr/>
            </a:pPr>
            <a:r>
              <a:rPr lang="en-US" sz="2400" dirty="0">
                <a:solidFill>
                  <a:prstClr val="black"/>
                </a:solidFill>
              </a:rPr>
              <a:t>Changes to the Academic Program Inventory</a:t>
            </a:r>
          </a:p>
          <a:p>
            <a:pPr marL="457200" indent="-457200" defTabSz="685800">
              <a:spcAft>
                <a:spcPts val="1000"/>
              </a:spcAft>
              <a:buFontTx/>
              <a:buAutoNum type="arabicPeriod" startAt="5"/>
              <a:defRPr/>
            </a:pPr>
            <a:r>
              <a:rPr lang="en-US" sz="2400" dirty="0">
                <a:solidFill>
                  <a:prstClr val="black"/>
                </a:solidFill>
              </a:rPr>
              <a:t>Updates to Academic Units</a:t>
            </a:r>
          </a:p>
          <a:p>
            <a:pPr marL="457200" indent="-457200" defTabSz="685800">
              <a:spcAft>
                <a:spcPts val="1000"/>
              </a:spcAft>
              <a:buFontTx/>
              <a:buAutoNum type="arabicPeriod" startAt="5"/>
              <a:defRPr/>
            </a:pPr>
            <a:r>
              <a:rPr lang="en-US" sz="2400" dirty="0">
                <a:solidFill>
                  <a:prstClr val="black"/>
                </a:solidFill>
              </a:rPr>
              <a:t>Extensions/Alterations to Existing Programs of Instruction</a:t>
            </a:r>
          </a:p>
          <a:p>
            <a:pPr marL="457200" indent="-457200" defTabSz="685800">
              <a:spcAft>
                <a:spcPts val="1000"/>
              </a:spcAft>
              <a:buFontTx/>
              <a:buAutoNum type="arabicPeriod" startAt="5"/>
              <a:defRPr/>
            </a:pPr>
            <a:r>
              <a:rPr lang="en-US" sz="2400" dirty="0">
                <a:solidFill>
                  <a:prstClr val="black"/>
                </a:solidFill>
              </a:rPr>
              <a:t>Implementation of Distance Education Programs</a:t>
            </a:r>
          </a:p>
          <a:p>
            <a:pPr marL="457200" indent="-457200" defTabSz="685800">
              <a:spcAft>
                <a:spcPts val="1000"/>
              </a:spcAft>
              <a:buFont typeface="+mj-lt"/>
              <a:buAutoNum type="arabicPeriod" startAt="5"/>
              <a:defRPr/>
            </a:pPr>
            <a:r>
              <a:rPr lang="en-US" sz="2400" dirty="0">
                <a:solidFill>
                  <a:prstClr val="black"/>
                </a:solidFill>
              </a:rPr>
              <a:t>Summary of Post-Implementation Reports</a:t>
            </a:r>
          </a:p>
        </p:txBody>
      </p:sp>
      <p:pic>
        <p:nvPicPr>
          <p:cNvPr id="6" name="Picture 5">
            <a:extLst>
              <a:ext uri="{FF2B5EF4-FFF2-40B4-BE49-F238E27FC236}">
                <a16:creationId xmlns:a16="http://schemas.microsoft.com/office/drawing/2014/main" id="{AF9A27CB-33B2-4A1D-BDC8-F7F11A1C8947}"/>
              </a:ext>
            </a:extLst>
          </p:cNvPr>
          <p:cNvPicPr>
            <a:picLocks noChangeAspect="1"/>
          </p:cNvPicPr>
          <p:nvPr/>
        </p:nvPicPr>
        <p:blipFill>
          <a:blip r:embed="rId3"/>
          <a:stretch>
            <a:fillRect/>
          </a:stretch>
        </p:blipFill>
        <p:spPr>
          <a:xfrm>
            <a:off x="10459636" y="136586"/>
            <a:ext cx="1313669" cy="1313669"/>
          </a:xfrm>
          <a:prstGeom prst="rect">
            <a:avLst/>
          </a:prstGeom>
        </p:spPr>
      </p:pic>
      <p:sp>
        <p:nvSpPr>
          <p:cNvPr id="7" name="Slide Number Placeholder 16">
            <a:extLst>
              <a:ext uri="{FF2B5EF4-FFF2-40B4-BE49-F238E27FC236}">
                <a16:creationId xmlns:a16="http://schemas.microsoft.com/office/drawing/2014/main" id="{D7262207-7F62-4F75-8A6D-1D09A36C54E2}"/>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101</a:t>
            </a:fld>
            <a:endParaRPr lang="en-US" dirty="0">
              <a:solidFill>
                <a:schemeClr val="tx1"/>
              </a:solidFill>
            </a:endParaRPr>
          </a:p>
        </p:txBody>
      </p:sp>
      <p:sp>
        <p:nvSpPr>
          <p:cNvPr id="9" name="Rectangle 2">
            <a:extLst>
              <a:ext uri="{FF2B5EF4-FFF2-40B4-BE49-F238E27FC236}">
                <a16:creationId xmlns:a16="http://schemas.microsoft.com/office/drawing/2014/main" id="{F5FC4F0C-7B80-4106-8F0F-26F407FB6018}"/>
              </a:ext>
            </a:extLst>
          </p:cNvPr>
          <p:cNvSpPr txBox="1">
            <a:spLocks noChangeArrowheads="1"/>
          </p:cNvSpPr>
          <p:nvPr/>
        </p:nvSpPr>
        <p:spPr>
          <a:xfrm>
            <a:off x="2667000" y="318691"/>
            <a:ext cx="6858000" cy="868675"/>
          </a:xfrm>
          <a:prstGeom prst="rect">
            <a:avLst/>
          </a:prstGeom>
        </p:spPr>
        <p:txBody>
          <a:bodyPr vert="horz" anchor="b">
            <a:noAutofit/>
          </a:bodyPr>
          <a:lstStyle>
            <a:lvl1pPr algn="l" rtl="0" eaLnBrk="1" latinLnBrk="0" hangingPunct="1">
              <a:spcBef>
                <a:spcPct val="0"/>
              </a:spcBef>
              <a:buNone/>
              <a:defRPr sz="4400" kern="1200" cap="all" baseline="0">
                <a:solidFill>
                  <a:schemeClr val="tx2"/>
                </a:solidFill>
                <a:latin typeface="+mj-lt"/>
                <a:ea typeface="+mj-ea"/>
                <a:cs typeface="+mj-cs"/>
              </a:defRPr>
            </a:lvl1pPr>
          </a:lstStyle>
          <a:p>
            <a:pPr marL="0" marR="0" lvl="0" indent="0" algn="ctr" defTabSz="6858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4472C4"/>
                </a:solidFill>
                <a:effectLst/>
                <a:uLnTx/>
                <a:uFillTx/>
                <a:latin typeface="Calibri" panose="020F0502020204030204"/>
                <a:ea typeface="+mj-ea"/>
                <a:cs typeface="+mj-cs"/>
              </a:rPr>
              <a:t>C. Information Items</a:t>
            </a:r>
          </a:p>
        </p:txBody>
      </p:sp>
    </p:spTree>
    <p:extLst>
      <p:ext uri="{BB962C8B-B14F-4D97-AF65-F5344CB8AC3E}">
        <p14:creationId xmlns:p14="http://schemas.microsoft.com/office/powerpoint/2010/main" val="289632949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618403" y="209939"/>
            <a:ext cx="10890106" cy="4902881"/>
          </a:xfrm>
          <a:prstGeom prst="rect">
            <a:avLst/>
          </a:prstGeom>
          <a:noFill/>
        </p:spPr>
        <p:txBody>
          <a:bodyPr wrap="square" rtlCol="0">
            <a:spAutoFit/>
          </a:bodyPr>
          <a:lstStyle/>
          <a:p>
            <a:pPr marL="0" marR="0" lvl="0" indent="0" algn="l" defTabSz="690563" rtl="0" eaLnBrk="1" fontAlgn="auto" latinLnBrk="0" hangingPunct="1">
              <a:lnSpc>
                <a:spcPct val="100000"/>
              </a:lnSpc>
              <a:spcBef>
                <a:spcPts val="600"/>
              </a:spcBef>
              <a:spcAft>
                <a:spcPts val="0"/>
              </a:spcAft>
              <a:buClrTx/>
              <a:buSzTx/>
              <a:buFontTx/>
              <a:buNone/>
              <a:tabLst>
                <a:tab pos="457200" algn="l"/>
              </a:tabLst>
              <a:defRPr/>
            </a:pPr>
            <a:r>
              <a:rPr lang="en-US" sz="3600" b="1" dirty="0">
                <a:solidFill>
                  <a:srgbClr val="4472C4"/>
                </a:solidFill>
                <a:latin typeface="Calibri"/>
              </a:rPr>
              <a:t>11</a:t>
            </a:r>
            <a:r>
              <a:rPr kumimoji="0" lang="en-US" sz="3600" b="1" i="0" u="none" strike="noStrike" kern="1200" cap="none" spc="0" normalizeH="0" baseline="0" noProof="0" dirty="0">
                <a:ln>
                  <a:noFill/>
                </a:ln>
                <a:solidFill>
                  <a:srgbClr val="4472C4"/>
                </a:solidFill>
                <a:effectLst/>
                <a:uLnTx/>
                <a:uFillTx/>
                <a:latin typeface="Calibri"/>
                <a:ea typeface="+mn-ea"/>
                <a:cs typeface="+mn-cs"/>
              </a:rPr>
              <a:t>. Summary of Post-Implementation Reports</a:t>
            </a:r>
          </a:p>
          <a:p>
            <a:pPr marL="509588" marR="0" lvl="0" indent="-57150" algn="l" defTabSz="914400" rtl="0" eaLnBrk="1" fontAlgn="auto" latinLnBrk="0" hangingPunct="1">
              <a:lnSpc>
                <a:spcPct val="100000"/>
              </a:lnSpc>
              <a:spcBef>
                <a:spcPct val="20000"/>
              </a:spcBef>
              <a:spcAft>
                <a:spcPts val="600"/>
              </a:spcAft>
              <a:buClrTx/>
              <a:buSzTx/>
              <a:buFontTx/>
              <a:buAutoNum type="alphaLcPeriod"/>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 Programs that met post-implementation conditions</a:t>
            </a:r>
          </a:p>
          <a:p>
            <a:pPr marL="685800" indent="-228600" defTabSz="914400">
              <a:spcBef>
                <a:spcPts val="600"/>
              </a:spcBef>
              <a:tabLst>
                <a:tab pos="457200" algn="l"/>
              </a:tabLst>
              <a:defRPr/>
            </a:pPr>
            <a:r>
              <a:rPr lang="en-US" sz="2600" dirty="0"/>
              <a:t>•	Bevill State Community College, Associate of Applied Science and Certificate in Vehicle Technology and Repair (CIP 47.0600)</a:t>
            </a:r>
          </a:p>
          <a:p>
            <a:pPr marL="685800" lvl="0" indent="-228600">
              <a:spcBef>
                <a:spcPts val="600"/>
              </a:spcBef>
              <a:spcAft>
                <a:spcPts val="600"/>
              </a:spcAft>
            </a:pPr>
            <a:r>
              <a:rPr lang="en-US" sz="2600" dirty="0"/>
              <a:t>•	Drake State Community and Technical College, Associate of Applied Science and Certificate in Salon and Spa (CIP 12.0412)</a:t>
            </a:r>
          </a:p>
          <a:p>
            <a:pPr marL="685800" indent="-228600">
              <a:spcBef>
                <a:spcPts val="600"/>
              </a:spcBef>
              <a:spcAft>
                <a:spcPts val="600"/>
              </a:spcAft>
            </a:pPr>
            <a:r>
              <a:rPr lang="en-US" sz="2600" dirty="0"/>
              <a:t>• Drake State Community and Technical College, Associate of Applied Science and Certificate in Advanced Manufacturing (CIP 15.0613)</a:t>
            </a:r>
          </a:p>
          <a:p>
            <a:pPr marL="685800" indent="-228600">
              <a:spcBef>
                <a:spcPts val="600"/>
              </a:spcBef>
              <a:spcAft>
                <a:spcPts val="600"/>
              </a:spcAft>
            </a:pPr>
            <a:r>
              <a:rPr lang="en-US" sz="2600" dirty="0"/>
              <a:t>• Drake State Community and Technical College, Associate of Applied Science in Business Administration (CIP 52.0201)</a:t>
            </a:r>
          </a:p>
        </p:txBody>
      </p:sp>
      <p:sp>
        <p:nvSpPr>
          <p:cNvPr id="4" name="Slide Number Placeholder 16">
            <a:extLst>
              <a:ext uri="{FF2B5EF4-FFF2-40B4-BE49-F238E27FC236}">
                <a16:creationId xmlns:a16="http://schemas.microsoft.com/office/drawing/2014/main" id="{B97301CB-70B2-4E6D-8541-BF68EA87FA13}"/>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102</a:t>
            </a:fld>
            <a:endParaRPr lang="en-US" dirty="0">
              <a:solidFill>
                <a:schemeClr val="tx1"/>
              </a:solidFill>
            </a:endParaRPr>
          </a:p>
        </p:txBody>
      </p:sp>
    </p:spTree>
    <p:extLst>
      <p:ext uri="{BB962C8B-B14F-4D97-AF65-F5344CB8AC3E}">
        <p14:creationId xmlns:p14="http://schemas.microsoft.com/office/powerpoint/2010/main" val="140373757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618403" y="209939"/>
            <a:ext cx="10398359" cy="5903154"/>
          </a:xfrm>
          <a:prstGeom prst="rect">
            <a:avLst/>
          </a:prstGeom>
          <a:noFill/>
        </p:spPr>
        <p:txBody>
          <a:bodyPr wrap="square" rtlCol="0">
            <a:spAutoFit/>
          </a:bodyPr>
          <a:lstStyle/>
          <a:p>
            <a:pPr marL="0" marR="0" lvl="0" indent="0" algn="l" defTabSz="690563" rtl="0" eaLnBrk="1" fontAlgn="auto" latinLnBrk="0" hangingPunct="1">
              <a:lnSpc>
                <a:spcPct val="100000"/>
              </a:lnSpc>
              <a:spcBef>
                <a:spcPts val="600"/>
              </a:spcBef>
              <a:spcAft>
                <a:spcPts val="0"/>
              </a:spcAft>
              <a:buClrTx/>
              <a:buSzTx/>
              <a:buFontTx/>
              <a:buNone/>
              <a:tabLst>
                <a:tab pos="457200" algn="l"/>
              </a:tabLst>
              <a:defRPr/>
            </a:pPr>
            <a:r>
              <a:rPr lang="en-US" sz="3600" b="1" dirty="0">
                <a:solidFill>
                  <a:srgbClr val="4472C4"/>
                </a:solidFill>
                <a:latin typeface="Calibri"/>
              </a:rPr>
              <a:t>11</a:t>
            </a:r>
            <a:r>
              <a:rPr kumimoji="0" lang="en-US" sz="3600" b="1" i="0" u="none" strike="noStrike" kern="1200" cap="none" spc="0" normalizeH="0" baseline="0" noProof="0" dirty="0">
                <a:ln>
                  <a:noFill/>
                </a:ln>
                <a:solidFill>
                  <a:srgbClr val="4472C4"/>
                </a:solidFill>
                <a:effectLst/>
                <a:uLnTx/>
                <a:uFillTx/>
                <a:latin typeface="Calibri"/>
                <a:ea typeface="+mn-ea"/>
                <a:cs typeface="+mn-cs"/>
              </a:rPr>
              <a:t>. Summary of Post-Implementation Reports</a:t>
            </a:r>
          </a:p>
          <a:p>
            <a:pPr marL="509588" marR="0" lvl="0" indent="-57150" algn="l" defTabSz="914400" rtl="0" eaLnBrk="1" fontAlgn="auto" latinLnBrk="0" hangingPunct="1">
              <a:lnSpc>
                <a:spcPct val="100000"/>
              </a:lnSpc>
              <a:spcBef>
                <a:spcPct val="20000"/>
              </a:spcBef>
              <a:spcAft>
                <a:spcPts val="600"/>
              </a:spcAft>
              <a:buClrTx/>
              <a:buSzTx/>
              <a:buFontTx/>
              <a:buAutoNum type="alphaLcPeriod"/>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 Programs that met post-implementation conditions</a:t>
            </a:r>
          </a:p>
          <a:p>
            <a:pPr marL="685800" lvl="0" indent="-228600">
              <a:spcBef>
                <a:spcPts val="600"/>
              </a:spcBef>
              <a:spcAft>
                <a:spcPts val="600"/>
              </a:spcAft>
            </a:pPr>
            <a:r>
              <a:rPr lang="en-US" sz="2600" dirty="0"/>
              <a:t>•	University of West Alabama, Master of Education in Student Affairs in Higher Education (CIP 13.0406)</a:t>
            </a:r>
          </a:p>
          <a:p>
            <a:pPr marL="685800" lvl="0" indent="-228600">
              <a:spcBef>
                <a:spcPts val="600"/>
              </a:spcBef>
              <a:spcAft>
                <a:spcPts val="600"/>
              </a:spcAft>
            </a:pPr>
            <a:r>
              <a:rPr lang="en-US" sz="2600" dirty="0"/>
              <a:t>•	University of West Alabama, Master of Science in Guidance and Counseling (CIP 13.1101)</a:t>
            </a:r>
          </a:p>
          <a:p>
            <a:pPr marL="685800" lvl="0" indent="-228600">
              <a:spcBef>
                <a:spcPts val="600"/>
              </a:spcBef>
              <a:spcAft>
                <a:spcPts val="600"/>
              </a:spcAft>
            </a:pPr>
            <a:r>
              <a:rPr lang="en-US" sz="2600" dirty="0"/>
              <a:t>•	University of West Alabama, Master of Science in Physical Education Non- Certification (CIP 13.1314)</a:t>
            </a:r>
          </a:p>
          <a:p>
            <a:pPr marL="685800" indent="-228600">
              <a:spcBef>
                <a:spcPts val="600"/>
              </a:spcBef>
              <a:spcAft>
                <a:spcPts val="600"/>
              </a:spcAft>
            </a:pPr>
            <a:r>
              <a:rPr lang="en-US" sz="2600" dirty="0"/>
              <a:t>•	University of West Alabama, Master of Science in Family Counseling           (CIP 51.1505)</a:t>
            </a:r>
          </a:p>
          <a:p>
            <a:pPr marL="685800" lvl="0" indent="-228600">
              <a:spcBef>
                <a:spcPts val="600"/>
              </a:spcBef>
              <a:spcAft>
                <a:spcPts val="600"/>
              </a:spcAft>
            </a:pPr>
            <a:r>
              <a:rPr lang="en-US" sz="2600" dirty="0"/>
              <a:t>•	University of West Alabama, Master of Science in Clinical Mental Health Counseling (CIP 51.1508)</a:t>
            </a:r>
          </a:p>
        </p:txBody>
      </p:sp>
      <p:sp>
        <p:nvSpPr>
          <p:cNvPr id="4" name="Slide Number Placeholder 16">
            <a:extLst>
              <a:ext uri="{FF2B5EF4-FFF2-40B4-BE49-F238E27FC236}">
                <a16:creationId xmlns:a16="http://schemas.microsoft.com/office/drawing/2014/main" id="{ECDB2D51-0E64-402C-878A-543BDE69A803}"/>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103</a:t>
            </a:fld>
            <a:endParaRPr lang="en-US" dirty="0">
              <a:solidFill>
                <a:schemeClr val="tx1"/>
              </a:solidFill>
            </a:endParaRPr>
          </a:p>
        </p:txBody>
      </p:sp>
    </p:spTree>
    <p:extLst>
      <p:ext uri="{BB962C8B-B14F-4D97-AF65-F5344CB8AC3E}">
        <p14:creationId xmlns:p14="http://schemas.microsoft.com/office/powerpoint/2010/main" val="263768168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618403" y="209939"/>
            <a:ext cx="10723852" cy="1717393"/>
          </a:xfrm>
          <a:prstGeom prst="rect">
            <a:avLst/>
          </a:prstGeom>
          <a:noFill/>
        </p:spPr>
        <p:txBody>
          <a:bodyPr wrap="square" rtlCol="0">
            <a:spAutoFit/>
          </a:bodyPr>
          <a:lstStyle/>
          <a:p>
            <a:pPr marL="0" marR="0" lvl="0" indent="0" algn="l" defTabSz="690563" rtl="0" eaLnBrk="1" fontAlgn="auto" latinLnBrk="0" hangingPunct="1">
              <a:lnSpc>
                <a:spcPct val="100000"/>
              </a:lnSpc>
              <a:spcBef>
                <a:spcPts val="600"/>
              </a:spcBef>
              <a:spcAft>
                <a:spcPts val="0"/>
              </a:spcAft>
              <a:buClrTx/>
              <a:buSzTx/>
              <a:buFontTx/>
              <a:buNone/>
              <a:tabLst>
                <a:tab pos="457200" algn="l"/>
              </a:tabLst>
              <a:defRPr/>
            </a:pPr>
            <a:r>
              <a:rPr lang="en-US" sz="3600" b="1" dirty="0">
                <a:solidFill>
                  <a:srgbClr val="4472C4"/>
                </a:solidFill>
                <a:latin typeface="Calibri"/>
              </a:rPr>
              <a:t>11</a:t>
            </a:r>
            <a:r>
              <a:rPr kumimoji="0" lang="en-US" sz="3600" b="1" i="0" u="none" strike="noStrike" kern="1200" cap="none" spc="0" normalizeH="0" baseline="0" noProof="0" dirty="0">
                <a:ln>
                  <a:noFill/>
                </a:ln>
                <a:solidFill>
                  <a:srgbClr val="4472C4"/>
                </a:solidFill>
                <a:effectLst/>
                <a:uLnTx/>
                <a:uFillTx/>
                <a:latin typeface="Calibri"/>
                <a:ea typeface="+mn-ea"/>
                <a:cs typeface="+mn-cs"/>
              </a:rPr>
              <a:t>. Summary of Post-Implementation Reports</a:t>
            </a:r>
          </a:p>
          <a:p>
            <a:pPr marL="747713" marR="0" lvl="0" indent="-295275" algn="l" defTabSz="914400" rtl="0" eaLnBrk="1" fontAlgn="auto" latinLnBrk="0" hangingPunct="1">
              <a:lnSpc>
                <a:spcPct val="100000"/>
              </a:lnSpc>
              <a:spcBef>
                <a:spcPct val="20000"/>
              </a:spcBef>
              <a:spcAft>
                <a:spcPts val="600"/>
              </a:spcAft>
              <a:buClrTx/>
              <a:buSzTx/>
              <a:buFont typeface="+mj-lt"/>
              <a:buAutoNum type="alphaLcPeriod" startAt="2"/>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 Programs that </a:t>
            </a:r>
            <a:r>
              <a:rPr kumimoji="0" lang="en-US" sz="2800" b="1" i="0" u="none" strike="noStrike" kern="1200" cap="none" spc="0" normalizeH="0" baseline="0" noProof="0" dirty="0">
                <a:ln>
                  <a:noFill/>
                </a:ln>
                <a:solidFill>
                  <a:srgbClr val="C00000"/>
                </a:solidFill>
                <a:effectLst/>
                <a:uLnTx/>
                <a:uFillTx/>
                <a:latin typeface="Calibri" panose="020F0502020204030204"/>
                <a:ea typeface="+mn-ea"/>
                <a:cs typeface="+mn-cs"/>
              </a:rPr>
              <a:t>did not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meet post-implementation conditions</a:t>
            </a:r>
          </a:p>
          <a:p>
            <a:pPr marL="685800" lvl="0" indent="-228600">
              <a:spcBef>
                <a:spcPts val="600"/>
              </a:spcBef>
              <a:spcAft>
                <a:spcPts val="600"/>
              </a:spcAft>
            </a:pPr>
            <a:r>
              <a:rPr lang="en-US" sz="2600" dirty="0"/>
              <a:t>•	None</a:t>
            </a:r>
          </a:p>
        </p:txBody>
      </p:sp>
      <p:sp>
        <p:nvSpPr>
          <p:cNvPr id="4" name="Slide Number Placeholder 16">
            <a:extLst>
              <a:ext uri="{FF2B5EF4-FFF2-40B4-BE49-F238E27FC236}">
                <a16:creationId xmlns:a16="http://schemas.microsoft.com/office/drawing/2014/main" id="{D33D2FFD-A5EF-4692-AFE0-C1EE77C7BE70}"/>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104</a:t>
            </a:fld>
            <a:endParaRPr lang="en-US" dirty="0">
              <a:solidFill>
                <a:schemeClr val="tx1"/>
              </a:solidFill>
            </a:endParaRPr>
          </a:p>
        </p:txBody>
      </p:sp>
    </p:spTree>
    <p:extLst>
      <p:ext uri="{BB962C8B-B14F-4D97-AF65-F5344CB8AC3E}">
        <p14:creationId xmlns:p14="http://schemas.microsoft.com/office/powerpoint/2010/main" val="365268876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77CEF5-2421-45F0-9684-896A134D6EFD}"/>
              </a:ext>
            </a:extLst>
          </p:cNvPr>
          <p:cNvSpPr txBox="1"/>
          <p:nvPr/>
        </p:nvSpPr>
        <p:spPr>
          <a:xfrm>
            <a:off x="1075482" y="1923394"/>
            <a:ext cx="10041036" cy="1585049"/>
          </a:xfrm>
          <a:prstGeom prst="rect">
            <a:avLst/>
          </a:prstGeom>
          <a:noFill/>
        </p:spPr>
        <p:txBody>
          <a:bodyPr wrap="square" rtlCol="0">
            <a:spAutoFit/>
          </a:bodyPr>
          <a:lstStyle/>
          <a:p>
            <a:r>
              <a:rPr lang="en-US" sz="3200" b="1" dirty="0">
                <a:solidFill>
                  <a:srgbClr val="4472C4"/>
                </a:solidFill>
              </a:rPr>
              <a:t>Motion, Decision Item C: </a:t>
            </a:r>
          </a:p>
          <a:p>
            <a:endParaRPr lang="en-US" sz="3200" b="1" dirty="0">
              <a:solidFill>
                <a:srgbClr val="0070C0"/>
              </a:solidFill>
            </a:endParaRPr>
          </a:p>
          <a:p>
            <a:pPr lvl="0">
              <a:spcBef>
                <a:spcPts val="600"/>
              </a:spcBef>
              <a:tabLst>
                <a:tab pos="457200" algn="l"/>
              </a:tabLst>
              <a:defRPr/>
            </a:pPr>
            <a:r>
              <a:rPr lang="en-US" sz="2800" dirty="0"/>
              <a:t>That the Commission accept the information items as presented.</a:t>
            </a:r>
          </a:p>
        </p:txBody>
      </p:sp>
      <p:sp>
        <p:nvSpPr>
          <p:cNvPr id="4" name="Slide Number Placeholder 16">
            <a:extLst>
              <a:ext uri="{FF2B5EF4-FFF2-40B4-BE49-F238E27FC236}">
                <a16:creationId xmlns:a16="http://schemas.microsoft.com/office/drawing/2014/main" id="{9D0E9FD7-5FB2-415B-885D-F3C099B119CC}"/>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105</a:t>
            </a:fld>
            <a:endParaRPr lang="en-US" dirty="0">
              <a:solidFill>
                <a:schemeClr val="tx1"/>
              </a:solidFill>
            </a:endParaRPr>
          </a:p>
        </p:txBody>
      </p:sp>
    </p:spTree>
    <p:extLst>
      <p:ext uri="{BB962C8B-B14F-4D97-AF65-F5344CB8AC3E}">
        <p14:creationId xmlns:p14="http://schemas.microsoft.com/office/powerpoint/2010/main" val="87364948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6FBD25C-C896-484F-A5B7-D5CBFFA32CF3}"/>
              </a:ext>
            </a:extLst>
          </p:cNvPr>
          <p:cNvPicPr>
            <a:picLocks noChangeAspect="1"/>
          </p:cNvPicPr>
          <p:nvPr/>
        </p:nvPicPr>
        <p:blipFill>
          <a:blip r:embed="rId2"/>
          <a:stretch>
            <a:fillRect/>
          </a:stretch>
        </p:blipFill>
        <p:spPr>
          <a:xfrm>
            <a:off x="4400963" y="2444590"/>
            <a:ext cx="3390074" cy="1968820"/>
          </a:xfrm>
          <a:prstGeom prst="rect">
            <a:avLst/>
          </a:prstGeom>
        </p:spPr>
      </p:pic>
      <p:sp>
        <p:nvSpPr>
          <p:cNvPr id="5" name="Slide Number Placeholder 16">
            <a:extLst>
              <a:ext uri="{FF2B5EF4-FFF2-40B4-BE49-F238E27FC236}">
                <a16:creationId xmlns:a16="http://schemas.microsoft.com/office/drawing/2014/main" id="{988ED0F8-0EEB-4300-A1F4-C02475DB590A}"/>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106</a:t>
            </a:fld>
            <a:endParaRPr lang="en-US" dirty="0">
              <a:solidFill>
                <a:schemeClr val="tx1"/>
              </a:solidFill>
            </a:endParaRPr>
          </a:p>
        </p:txBody>
      </p:sp>
      <p:sp>
        <p:nvSpPr>
          <p:cNvPr id="11" name="Rectangle 2">
            <a:extLst>
              <a:ext uri="{FF2B5EF4-FFF2-40B4-BE49-F238E27FC236}">
                <a16:creationId xmlns:a16="http://schemas.microsoft.com/office/drawing/2014/main" id="{F1B47776-A44B-4E5D-8568-05AF8117485B}"/>
              </a:ext>
            </a:extLst>
          </p:cNvPr>
          <p:cNvSpPr txBox="1">
            <a:spLocks noChangeArrowheads="1"/>
          </p:cNvSpPr>
          <p:nvPr/>
        </p:nvSpPr>
        <p:spPr>
          <a:xfrm>
            <a:off x="2667000" y="318691"/>
            <a:ext cx="6858000" cy="868675"/>
          </a:xfrm>
          <a:prstGeom prst="rect">
            <a:avLst/>
          </a:prstGeom>
        </p:spPr>
        <p:txBody>
          <a:bodyPr vert="horz" anchor="b">
            <a:noAutofit/>
          </a:bodyPr>
          <a:lstStyle>
            <a:lvl1pPr algn="l" rtl="0" eaLnBrk="1" latinLnBrk="0" hangingPunct="1">
              <a:spcBef>
                <a:spcPct val="0"/>
              </a:spcBef>
              <a:buNone/>
              <a:defRPr sz="4400" kern="1200" cap="all" baseline="0">
                <a:solidFill>
                  <a:schemeClr val="tx2"/>
                </a:solidFill>
                <a:latin typeface="+mj-lt"/>
                <a:ea typeface="+mj-ea"/>
                <a:cs typeface="+mj-cs"/>
              </a:defRPr>
            </a:lvl1pPr>
          </a:lstStyle>
          <a:p>
            <a:pPr marL="0" marR="0" lvl="0" indent="0" algn="ctr" defTabSz="685800" rtl="0" eaLnBrk="1" fontAlgn="auto" latinLnBrk="0" hangingPunct="1">
              <a:lnSpc>
                <a:spcPct val="100000"/>
              </a:lnSpc>
              <a:spcBef>
                <a:spcPct val="0"/>
              </a:spcBef>
              <a:spcAft>
                <a:spcPts val="0"/>
              </a:spcAft>
              <a:buClrTx/>
              <a:buSzTx/>
              <a:buFontTx/>
              <a:buNone/>
              <a:tabLst/>
              <a:defRPr/>
            </a:pPr>
            <a:r>
              <a:rPr lang="en-US" sz="4000" b="1" cap="none" dirty="0">
                <a:solidFill>
                  <a:srgbClr val="4472C4"/>
                </a:solidFill>
                <a:latin typeface="Calibri" panose="020F0502020204030204"/>
              </a:rPr>
              <a:t>D</a:t>
            </a:r>
            <a:r>
              <a:rPr kumimoji="0" lang="en-US" sz="4000" b="1" i="0" u="none" strike="noStrike" kern="1200" cap="none" spc="0" normalizeH="0" baseline="0" noProof="0" dirty="0">
                <a:ln>
                  <a:noFill/>
                </a:ln>
                <a:solidFill>
                  <a:srgbClr val="4472C4"/>
                </a:solidFill>
                <a:effectLst/>
                <a:uLnTx/>
                <a:uFillTx/>
                <a:latin typeface="Calibri" panose="020F0502020204030204"/>
                <a:ea typeface="+mj-ea"/>
                <a:cs typeface="+mj-cs"/>
              </a:rPr>
              <a:t>. Adjournment</a:t>
            </a:r>
          </a:p>
        </p:txBody>
      </p:sp>
    </p:spTree>
    <p:extLst>
      <p:ext uri="{BB962C8B-B14F-4D97-AF65-F5344CB8AC3E}">
        <p14:creationId xmlns:p14="http://schemas.microsoft.com/office/powerpoint/2010/main" val="18922815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4060</TotalTime>
  <Words>5147</Words>
  <Application>Microsoft Office PowerPoint</Application>
  <PresentationFormat>Widescreen</PresentationFormat>
  <Paragraphs>577</Paragraphs>
  <Slides>106</Slides>
  <Notes>12</Notes>
  <HiddenSlides>0</HiddenSlides>
  <MMClips>4</MMClips>
  <ScaleCrop>false</ScaleCrop>
  <HeadingPairs>
    <vt:vector size="8" baseType="variant">
      <vt:variant>
        <vt:lpstr>Fonts Used</vt:lpstr>
      </vt:variant>
      <vt:variant>
        <vt:i4>12</vt:i4>
      </vt:variant>
      <vt:variant>
        <vt:lpstr>Theme</vt:lpstr>
      </vt:variant>
      <vt:variant>
        <vt:i4>1</vt:i4>
      </vt:variant>
      <vt:variant>
        <vt:lpstr>Embedded OLE Servers</vt:lpstr>
      </vt:variant>
      <vt:variant>
        <vt:i4>0</vt:i4>
      </vt:variant>
      <vt:variant>
        <vt:lpstr>Slide Titles</vt:lpstr>
      </vt:variant>
      <vt:variant>
        <vt:i4>106</vt:i4>
      </vt:variant>
    </vt:vector>
  </HeadingPairs>
  <TitlesOfParts>
    <vt:vector size="119" baseType="lpstr">
      <vt:lpstr>Obviously Medi</vt:lpstr>
      <vt:lpstr>Open Sans</vt:lpstr>
      <vt:lpstr>Arial</vt:lpstr>
      <vt:lpstr>Calibri</vt:lpstr>
      <vt:lpstr>Calibri Light</vt:lpstr>
      <vt:lpstr>Comic Sans MS</vt:lpstr>
      <vt:lpstr>Courier New</vt:lpstr>
      <vt:lpstr>source sans pro</vt:lpstr>
      <vt:lpstr>Symbol</vt:lpstr>
      <vt:lpstr>Times New Roman</vt:lpstr>
      <vt:lpstr>Tw Cen MT</vt:lpstr>
      <vt:lpstr>Wingdings</vt:lpstr>
      <vt:lpstr>Office Theme</vt:lpstr>
      <vt:lpstr>Alabama Commission on Higher Education  </vt:lpstr>
      <vt:lpstr>PowerPoint Presentation</vt:lpstr>
      <vt:lpstr>PowerPoint Presentation</vt:lpstr>
      <vt:lpstr>PowerPoint Presentation</vt:lpstr>
      <vt:lpstr>IV.   CONSIDERATION OF MINUTES</vt:lpstr>
      <vt:lpstr>PowerPoint Presentation</vt:lpstr>
      <vt:lpstr>Appoint Nominating Committee  </vt:lpstr>
      <vt:lpstr>Commissioner Stan R. Pylant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Strong Start, Strong Finish:  An Education-to-Workforce Vision for Alabama  </vt:lpstr>
      <vt:lpstr>PowerPoint Presentation</vt:lpstr>
      <vt:lpstr>PowerPoint Presentation</vt:lpstr>
      <vt:lpstr>PowerPoint Presentation</vt:lpstr>
      <vt:lpstr>Ideas on Addressing Workforce Needs</vt:lpstr>
      <vt:lpstr>PowerPoint Presentation</vt:lpstr>
      <vt:lpstr>PowerPoint Presentation</vt:lpstr>
      <vt:lpstr>ChatGPT – How May AI  Impact Education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Our Society’s Current Predicament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Students’ Right to Know Act of 2023 </vt:lpstr>
      <vt:lpstr> </vt:lpstr>
      <vt:lpstr>Credentials and the Workforce</vt:lpstr>
      <vt:lpstr>No Transgender Athletes in College Sports </vt:lpstr>
      <vt:lpstr>PowerPoint Presentation</vt:lpstr>
      <vt:lpstr>PowerPoint Presentation</vt:lpstr>
      <vt:lpstr>PowerPoint Presentation</vt:lpstr>
      <vt:lpstr>PowerPoint Presentation</vt:lpstr>
      <vt:lpstr>PowerPoint Presentation</vt:lpstr>
      <vt:lpstr>A. Preliminary Approval of Amendments to the Administrative Procedures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FOUR-YEAR INSTITUTIONS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Jim Purcell</dc:creator>
  <cp:lastModifiedBy>Conference Room</cp:lastModifiedBy>
  <cp:revision>162</cp:revision>
  <dcterms:created xsi:type="dcterms:W3CDTF">2023-05-10T15:14:01Z</dcterms:created>
  <dcterms:modified xsi:type="dcterms:W3CDTF">2023-06-09T14:12:38Z</dcterms:modified>
</cp:coreProperties>
</file>