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5.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6.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49" r:id="rId1"/>
    <p:sldMasterId id="2147483961" r:id="rId2"/>
    <p:sldMasterId id="2147483974" r:id="rId3"/>
    <p:sldMasterId id="2147483992" r:id="rId4"/>
    <p:sldMasterId id="2147484004" r:id="rId5"/>
    <p:sldMasterId id="2147484016" r:id="rId6"/>
    <p:sldMasterId id="2147484028" r:id="rId7"/>
  </p:sldMasterIdLst>
  <p:notesMasterIdLst>
    <p:notesMasterId r:id="rId138"/>
  </p:notesMasterIdLst>
  <p:sldIdLst>
    <p:sldId id="1195" r:id="rId8"/>
    <p:sldId id="262" r:id="rId9"/>
    <p:sldId id="263" r:id="rId10"/>
    <p:sldId id="2586" r:id="rId11"/>
    <p:sldId id="967" r:id="rId12"/>
    <p:sldId id="2076" r:id="rId13"/>
    <p:sldId id="266" r:id="rId14"/>
    <p:sldId id="2585" r:id="rId15"/>
    <p:sldId id="1657" r:id="rId16"/>
    <p:sldId id="2791" r:id="rId17"/>
    <p:sldId id="2798" r:id="rId18"/>
    <p:sldId id="2844" r:id="rId19"/>
    <p:sldId id="2792" r:id="rId20"/>
    <p:sldId id="2775" r:id="rId21"/>
    <p:sldId id="2797" r:id="rId22"/>
    <p:sldId id="2799" r:id="rId23"/>
    <p:sldId id="2801" r:id="rId24"/>
    <p:sldId id="256" r:id="rId25"/>
    <p:sldId id="260" r:id="rId26"/>
    <p:sldId id="258" r:id="rId27"/>
    <p:sldId id="264" r:id="rId28"/>
    <p:sldId id="261" r:id="rId29"/>
    <p:sldId id="265" r:id="rId30"/>
    <p:sldId id="2834" r:id="rId31"/>
    <p:sldId id="2835" r:id="rId32"/>
    <p:sldId id="257" r:id="rId33"/>
    <p:sldId id="1906" r:id="rId34"/>
    <p:sldId id="2838" r:id="rId35"/>
    <p:sldId id="2187" r:id="rId36"/>
    <p:sldId id="2817" r:id="rId37"/>
    <p:sldId id="2839" r:id="rId38"/>
    <p:sldId id="2819" r:id="rId39"/>
    <p:sldId id="2840" r:id="rId40"/>
    <p:sldId id="2821" r:id="rId41"/>
    <p:sldId id="2822" r:id="rId42"/>
    <p:sldId id="2823" r:id="rId43"/>
    <p:sldId id="2824" r:id="rId44"/>
    <p:sldId id="2825" r:id="rId45"/>
    <p:sldId id="2826" r:id="rId46"/>
    <p:sldId id="2827" r:id="rId47"/>
    <p:sldId id="2828" r:id="rId48"/>
    <p:sldId id="2767" r:id="rId49"/>
    <p:sldId id="2770" r:id="rId50"/>
    <p:sldId id="2137" r:id="rId51"/>
    <p:sldId id="1030" r:id="rId52"/>
    <p:sldId id="2584" r:id="rId53"/>
    <p:sldId id="2583" r:id="rId54"/>
    <p:sldId id="2776" r:id="rId55"/>
    <p:sldId id="1997" r:id="rId56"/>
    <p:sldId id="2777" r:id="rId57"/>
    <p:sldId id="372" r:id="rId58"/>
    <p:sldId id="2832" r:id="rId59"/>
    <p:sldId id="374" r:id="rId60"/>
    <p:sldId id="2837" r:id="rId61"/>
    <p:sldId id="380" r:id="rId62"/>
    <p:sldId id="2833" r:id="rId63"/>
    <p:sldId id="375" r:id="rId64"/>
    <p:sldId id="384" r:id="rId65"/>
    <p:sldId id="2778" r:id="rId66"/>
    <p:sldId id="2759" r:id="rId67"/>
    <p:sldId id="274" r:id="rId68"/>
    <p:sldId id="2758" r:id="rId69"/>
    <p:sldId id="2611" r:id="rId70"/>
    <p:sldId id="2726" r:id="rId71"/>
    <p:sldId id="2614" r:id="rId72"/>
    <p:sldId id="2738" r:id="rId73"/>
    <p:sldId id="2717" r:id="rId74"/>
    <p:sldId id="2708" r:id="rId75"/>
    <p:sldId id="2712" r:id="rId76"/>
    <p:sldId id="2753" r:id="rId77"/>
    <p:sldId id="2756" r:id="rId78"/>
    <p:sldId id="2757" r:id="rId79"/>
    <p:sldId id="2830" r:id="rId80"/>
    <p:sldId id="2766" r:id="rId81"/>
    <p:sldId id="2811" r:id="rId82"/>
    <p:sldId id="2812" r:id="rId83"/>
    <p:sldId id="2779" r:id="rId84"/>
    <p:sldId id="2591" r:id="rId85"/>
    <p:sldId id="2804" r:id="rId86"/>
    <p:sldId id="2780" r:id="rId87"/>
    <p:sldId id="2805" r:id="rId88"/>
    <p:sldId id="2784" r:id="rId89"/>
    <p:sldId id="1473" r:id="rId90"/>
    <p:sldId id="2785" r:id="rId91"/>
    <p:sldId id="2593" r:id="rId92"/>
    <p:sldId id="2806" r:id="rId93"/>
    <p:sldId id="2782" r:id="rId94"/>
    <p:sldId id="2594" r:id="rId95"/>
    <p:sldId id="2807" r:id="rId96"/>
    <p:sldId id="2783" r:id="rId97"/>
    <p:sldId id="2088" r:id="rId98"/>
    <p:sldId id="2106" r:id="rId99"/>
    <p:sldId id="2335" r:id="rId100"/>
    <p:sldId id="2049" r:id="rId101"/>
    <p:sldId id="2080" r:id="rId102"/>
    <p:sldId id="2336" r:id="rId103"/>
    <p:sldId id="2589" r:id="rId104"/>
    <p:sldId id="2590" r:id="rId105"/>
    <p:sldId id="2337" r:id="rId106"/>
    <p:sldId id="2338" r:id="rId107"/>
    <p:sldId id="2107" r:id="rId108"/>
    <p:sldId id="1720" r:id="rId109"/>
    <p:sldId id="2601" r:id="rId110"/>
    <p:sldId id="2602" r:id="rId111"/>
    <p:sldId id="2095" r:id="rId112"/>
    <p:sldId id="1781" r:id="rId113"/>
    <p:sldId id="2339" r:id="rId114"/>
    <p:sldId id="2340" r:id="rId115"/>
    <p:sldId id="2090" r:id="rId116"/>
    <p:sldId id="2096" r:id="rId117"/>
    <p:sldId id="2321" r:id="rId118"/>
    <p:sldId id="2322" r:id="rId119"/>
    <p:sldId id="2341" r:id="rId120"/>
    <p:sldId id="2342" r:id="rId121"/>
    <p:sldId id="2603" r:id="rId122"/>
    <p:sldId id="2604" r:id="rId123"/>
    <p:sldId id="2595" r:id="rId124"/>
    <p:sldId id="2596" r:id="rId125"/>
    <p:sldId id="2597" r:id="rId126"/>
    <p:sldId id="2598" r:id="rId127"/>
    <p:sldId id="310" r:id="rId128"/>
    <p:sldId id="2575" r:id="rId129"/>
    <p:sldId id="2576" r:id="rId130"/>
    <p:sldId id="2599" r:id="rId131"/>
    <p:sldId id="2600" r:id="rId132"/>
    <p:sldId id="2577" r:id="rId133"/>
    <p:sldId id="2580" r:id="rId134"/>
    <p:sldId id="1339" r:id="rId135"/>
    <p:sldId id="1773" r:id="rId136"/>
    <p:sldId id="1460" r:id="rId137"/>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4343"/>
    <a:srgbClr val="F29000"/>
    <a:srgbClr val="FF9900"/>
    <a:srgbClr val="2F5597"/>
    <a:srgbClr val="000000"/>
    <a:srgbClr val="4472C4"/>
    <a:srgbClr val="F9F9F9"/>
    <a:srgbClr val="F0F4FA"/>
    <a:srgbClr val="F6BB00"/>
    <a:srgbClr val="EBF0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E3FDE45-AF77-4B5C-9715-49D594BDF05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196" autoAdjust="0"/>
    <p:restoredTop sz="95165" autoAdjust="0"/>
  </p:normalViewPr>
  <p:slideViewPr>
    <p:cSldViewPr snapToGrid="0" showGuides="1">
      <p:cViewPr>
        <p:scale>
          <a:sx n="95" d="100"/>
          <a:sy n="95" d="100"/>
        </p:scale>
        <p:origin x="72" y="246"/>
      </p:cViewPr>
      <p:guideLst>
        <p:guide orient="horz" pos="2160"/>
        <p:guide pos="3840"/>
      </p:guideLst>
    </p:cSldViewPr>
  </p:slideViewPr>
  <p:notesTextViewPr>
    <p:cViewPr>
      <p:scale>
        <a:sx n="3" d="2"/>
        <a:sy n="3" d="2"/>
      </p:scale>
      <p:origin x="0" y="0"/>
    </p:cViewPr>
  </p:notesTextViewPr>
  <p:sorterViewPr>
    <p:cViewPr varScale="1">
      <p:scale>
        <a:sx n="1" d="1"/>
        <a:sy n="1" d="1"/>
      </p:scale>
      <p:origin x="0" y="-10272"/>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0.xml"/><Relationship Id="rId21" Type="http://schemas.openxmlformats.org/officeDocument/2006/relationships/slide" Target="slides/slide14.xml"/><Relationship Id="rId42" Type="http://schemas.openxmlformats.org/officeDocument/2006/relationships/slide" Target="slides/slide35.xml"/><Relationship Id="rId63" Type="http://schemas.openxmlformats.org/officeDocument/2006/relationships/slide" Target="slides/slide56.xml"/><Relationship Id="rId84" Type="http://schemas.openxmlformats.org/officeDocument/2006/relationships/slide" Target="slides/slide77.xml"/><Relationship Id="rId138" Type="http://schemas.openxmlformats.org/officeDocument/2006/relationships/notesMaster" Target="notesMasters/notesMaster1.xml"/><Relationship Id="rId107" Type="http://schemas.openxmlformats.org/officeDocument/2006/relationships/slide" Target="slides/slide100.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102" Type="http://schemas.openxmlformats.org/officeDocument/2006/relationships/slide" Target="slides/slide95.xml"/><Relationship Id="rId123" Type="http://schemas.openxmlformats.org/officeDocument/2006/relationships/slide" Target="slides/slide116.xml"/><Relationship Id="rId128" Type="http://schemas.openxmlformats.org/officeDocument/2006/relationships/slide" Target="slides/slide121.xml"/><Relationship Id="rId5" Type="http://schemas.openxmlformats.org/officeDocument/2006/relationships/slideMaster" Target="slideMasters/slideMaster5.xml"/><Relationship Id="rId90" Type="http://schemas.openxmlformats.org/officeDocument/2006/relationships/slide" Target="slides/slide83.xml"/><Relationship Id="rId95" Type="http://schemas.openxmlformats.org/officeDocument/2006/relationships/slide" Target="slides/slide88.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113" Type="http://schemas.openxmlformats.org/officeDocument/2006/relationships/slide" Target="slides/slide106.xml"/><Relationship Id="rId118" Type="http://schemas.openxmlformats.org/officeDocument/2006/relationships/slide" Target="slides/slide111.xml"/><Relationship Id="rId134" Type="http://schemas.openxmlformats.org/officeDocument/2006/relationships/slide" Target="slides/slide127.xml"/><Relationship Id="rId139" Type="http://schemas.openxmlformats.org/officeDocument/2006/relationships/presProps" Target="presProps.xml"/><Relationship Id="rId80" Type="http://schemas.openxmlformats.org/officeDocument/2006/relationships/slide" Target="slides/slide73.xml"/><Relationship Id="rId85" Type="http://schemas.openxmlformats.org/officeDocument/2006/relationships/slide" Target="slides/slide78.xml"/><Relationship Id="rId12" Type="http://schemas.openxmlformats.org/officeDocument/2006/relationships/slide" Target="slides/slide5.xml"/><Relationship Id="rId17" Type="http://schemas.openxmlformats.org/officeDocument/2006/relationships/slide" Target="slides/slide10.xml"/><Relationship Id="rId33" Type="http://schemas.openxmlformats.org/officeDocument/2006/relationships/slide" Target="slides/slide26.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slide" Target="slides/slide96.xml"/><Relationship Id="rId108" Type="http://schemas.openxmlformats.org/officeDocument/2006/relationships/slide" Target="slides/slide101.xml"/><Relationship Id="rId124" Type="http://schemas.openxmlformats.org/officeDocument/2006/relationships/slide" Target="slides/slide117.xml"/><Relationship Id="rId129" Type="http://schemas.openxmlformats.org/officeDocument/2006/relationships/slide" Target="slides/slide122.xml"/><Relationship Id="rId54" Type="http://schemas.openxmlformats.org/officeDocument/2006/relationships/slide" Target="slides/slide47.xml"/><Relationship Id="rId70" Type="http://schemas.openxmlformats.org/officeDocument/2006/relationships/slide" Target="slides/slide63.xml"/><Relationship Id="rId75" Type="http://schemas.openxmlformats.org/officeDocument/2006/relationships/slide" Target="slides/slide68.xml"/><Relationship Id="rId91" Type="http://schemas.openxmlformats.org/officeDocument/2006/relationships/slide" Target="slides/slide84.xml"/><Relationship Id="rId96" Type="http://schemas.openxmlformats.org/officeDocument/2006/relationships/slide" Target="slides/slide89.xml"/><Relationship Id="rId14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6.xml"/><Relationship Id="rId28" Type="http://schemas.openxmlformats.org/officeDocument/2006/relationships/slide" Target="slides/slide21.xml"/><Relationship Id="rId49" Type="http://schemas.openxmlformats.org/officeDocument/2006/relationships/slide" Target="slides/slide42.xml"/><Relationship Id="rId114" Type="http://schemas.openxmlformats.org/officeDocument/2006/relationships/slide" Target="slides/slide107.xml"/><Relationship Id="rId119" Type="http://schemas.openxmlformats.org/officeDocument/2006/relationships/slide" Target="slides/slide112.xml"/><Relationship Id="rId44" Type="http://schemas.openxmlformats.org/officeDocument/2006/relationships/slide" Target="slides/slide37.xml"/><Relationship Id="rId60" Type="http://schemas.openxmlformats.org/officeDocument/2006/relationships/slide" Target="slides/slide53.xml"/><Relationship Id="rId65" Type="http://schemas.openxmlformats.org/officeDocument/2006/relationships/slide" Target="slides/slide58.xml"/><Relationship Id="rId81" Type="http://schemas.openxmlformats.org/officeDocument/2006/relationships/slide" Target="slides/slide74.xml"/><Relationship Id="rId86" Type="http://schemas.openxmlformats.org/officeDocument/2006/relationships/slide" Target="slides/slide79.xml"/><Relationship Id="rId130" Type="http://schemas.openxmlformats.org/officeDocument/2006/relationships/slide" Target="slides/slide123.xml"/><Relationship Id="rId135" Type="http://schemas.openxmlformats.org/officeDocument/2006/relationships/slide" Target="slides/slide128.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slide" Target="slides/slide10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slide" Target="slides/slide97.xml"/><Relationship Id="rId120" Type="http://schemas.openxmlformats.org/officeDocument/2006/relationships/slide" Target="slides/slide113.xml"/><Relationship Id="rId125" Type="http://schemas.openxmlformats.org/officeDocument/2006/relationships/slide" Target="slides/slide118.xml"/><Relationship Id="rId141"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10" Type="http://schemas.openxmlformats.org/officeDocument/2006/relationships/slide" Target="slides/slide103.xml"/><Relationship Id="rId115" Type="http://schemas.openxmlformats.org/officeDocument/2006/relationships/slide" Target="slides/slide108.xml"/><Relationship Id="rId131" Type="http://schemas.openxmlformats.org/officeDocument/2006/relationships/slide" Target="slides/slide124.xml"/><Relationship Id="rId136" Type="http://schemas.openxmlformats.org/officeDocument/2006/relationships/slide" Target="slides/slide129.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slide" Target="slides/slide93.xml"/><Relationship Id="rId105" Type="http://schemas.openxmlformats.org/officeDocument/2006/relationships/slide" Target="slides/slide98.xml"/><Relationship Id="rId126" Type="http://schemas.openxmlformats.org/officeDocument/2006/relationships/slide" Target="slides/slide119.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slide" Target="slides/slide91.xml"/><Relationship Id="rId121" Type="http://schemas.openxmlformats.org/officeDocument/2006/relationships/slide" Target="slides/slide114.xml"/><Relationship Id="rId142" Type="http://schemas.openxmlformats.org/officeDocument/2006/relationships/tableStyles" Target="tableStyles.xml"/><Relationship Id="rId3" Type="http://schemas.openxmlformats.org/officeDocument/2006/relationships/slideMaster" Target="slideMasters/slideMaster3.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 Id="rId116" Type="http://schemas.openxmlformats.org/officeDocument/2006/relationships/slide" Target="slides/slide109.xml"/><Relationship Id="rId137" Type="http://schemas.openxmlformats.org/officeDocument/2006/relationships/slide" Target="slides/slide130.xml"/><Relationship Id="rId20" Type="http://schemas.openxmlformats.org/officeDocument/2006/relationships/slide" Target="slides/slide13.xml"/><Relationship Id="rId41" Type="http://schemas.openxmlformats.org/officeDocument/2006/relationships/slide" Target="slides/slide34.xml"/><Relationship Id="rId62" Type="http://schemas.openxmlformats.org/officeDocument/2006/relationships/slide" Target="slides/slide55.xml"/><Relationship Id="rId83" Type="http://schemas.openxmlformats.org/officeDocument/2006/relationships/slide" Target="slides/slide76.xml"/><Relationship Id="rId88" Type="http://schemas.openxmlformats.org/officeDocument/2006/relationships/slide" Target="slides/slide81.xml"/><Relationship Id="rId111" Type="http://schemas.openxmlformats.org/officeDocument/2006/relationships/slide" Target="slides/slide104.xml"/><Relationship Id="rId132" Type="http://schemas.openxmlformats.org/officeDocument/2006/relationships/slide" Target="slides/slide125.xml"/><Relationship Id="rId15" Type="http://schemas.openxmlformats.org/officeDocument/2006/relationships/slide" Target="slides/slide8.xml"/><Relationship Id="rId36" Type="http://schemas.openxmlformats.org/officeDocument/2006/relationships/slide" Target="slides/slide29.xml"/><Relationship Id="rId57" Type="http://schemas.openxmlformats.org/officeDocument/2006/relationships/slide" Target="slides/slide50.xml"/><Relationship Id="rId106" Type="http://schemas.openxmlformats.org/officeDocument/2006/relationships/slide" Target="slides/slide99.xml"/><Relationship Id="rId127" Type="http://schemas.openxmlformats.org/officeDocument/2006/relationships/slide" Target="slides/slide120.xml"/><Relationship Id="rId10" Type="http://schemas.openxmlformats.org/officeDocument/2006/relationships/slide" Target="slides/slide3.xml"/><Relationship Id="rId31" Type="http://schemas.openxmlformats.org/officeDocument/2006/relationships/slide" Target="slides/slide24.xml"/><Relationship Id="rId52" Type="http://schemas.openxmlformats.org/officeDocument/2006/relationships/slide" Target="slides/slide45.xml"/><Relationship Id="rId73" Type="http://schemas.openxmlformats.org/officeDocument/2006/relationships/slide" Target="slides/slide66.xml"/><Relationship Id="rId78" Type="http://schemas.openxmlformats.org/officeDocument/2006/relationships/slide" Target="slides/slide71.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slide" Target="slides/slide94.xml"/><Relationship Id="rId122" Type="http://schemas.openxmlformats.org/officeDocument/2006/relationships/slide" Target="slides/slide115.xml"/><Relationship Id="rId4" Type="http://schemas.openxmlformats.org/officeDocument/2006/relationships/slideMaster" Target="slideMasters/slideMaster4.xml"/><Relationship Id="rId9" Type="http://schemas.openxmlformats.org/officeDocument/2006/relationships/slide" Target="slides/slide2.xml"/><Relationship Id="rId26" Type="http://schemas.openxmlformats.org/officeDocument/2006/relationships/slide" Target="slides/slide19.xml"/><Relationship Id="rId47" Type="http://schemas.openxmlformats.org/officeDocument/2006/relationships/slide" Target="slides/slide40.xml"/><Relationship Id="rId68" Type="http://schemas.openxmlformats.org/officeDocument/2006/relationships/slide" Target="slides/slide61.xml"/><Relationship Id="rId89" Type="http://schemas.openxmlformats.org/officeDocument/2006/relationships/slide" Target="slides/slide82.xml"/><Relationship Id="rId112" Type="http://schemas.openxmlformats.org/officeDocument/2006/relationships/slide" Target="slides/slide105.xml"/><Relationship Id="rId133" Type="http://schemas.openxmlformats.org/officeDocument/2006/relationships/slide" Target="slides/slide126.xml"/><Relationship Id="rId16" Type="http://schemas.openxmlformats.org/officeDocument/2006/relationships/slide" Target="slides/slide9.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showLegendKey val="0"/>
          <c:showVal val="0"/>
          <c:showCatName val="0"/>
          <c:showSerName val="0"/>
          <c:showPercent val="0"/>
          <c:showBubbleSize val="0"/>
          <c:showLeaderLines val="0"/>
        </c:dLbls>
      </c:pie3DChart>
      <c:spPr>
        <a:noFill/>
        <a:ln w="25400">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500" b="1" i="0" u="none" strike="noStrike" kern="1200" cap="all" baseline="0">
                <a:solidFill>
                  <a:schemeClr val="tx1"/>
                </a:solidFill>
                <a:latin typeface="+mn-lt"/>
                <a:ea typeface="+mn-ea"/>
                <a:cs typeface="+mn-cs"/>
              </a:defRPr>
            </a:pPr>
            <a:r>
              <a:rPr lang="en-US" sz="3500" dirty="0">
                <a:solidFill>
                  <a:schemeClr val="tx1"/>
                </a:solidFill>
              </a:rPr>
              <a:t>FY 2023-24 Budgeted Expenditures</a:t>
            </a:r>
          </a:p>
          <a:p>
            <a:pPr>
              <a:defRPr sz="3500">
                <a:solidFill>
                  <a:schemeClr val="tx1"/>
                </a:solidFill>
              </a:defRPr>
            </a:pPr>
            <a:r>
              <a:rPr lang="en-US" sz="3500" dirty="0">
                <a:solidFill>
                  <a:schemeClr val="tx1"/>
                </a:solidFill>
              </a:rPr>
              <a:t>By Appropriation Unit</a:t>
            </a:r>
          </a:p>
        </c:rich>
      </c:tx>
      <c:layout>
        <c:manualLayout>
          <c:xMode val="edge"/>
          <c:yMode val="edge"/>
          <c:x val="0.19597916666666668"/>
          <c:y val="2.2222225462558393E-2"/>
        </c:manualLayout>
      </c:layout>
      <c:overlay val="0"/>
      <c:spPr>
        <a:noFill/>
        <a:ln>
          <a:noFill/>
        </a:ln>
        <a:effectLst/>
      </c:spPr>
      <c:txPr>
        <a:bodyPr rot="0" spcFirstLastPara="1" vertOverflow="ellipsis" vert="horz" wrap="square" anchor="ctr" anchorCtr="1"/>
        <a:lstStyle/>
        <a:p>
          <a:pPr>
            <a:defRPr sz="3500" b="1" i="0" u="none" strike="noStrike" kern="1200" cap="all" baseline="0">
              <a:solidFill>
                <a:schemeClr val="tx1"/>
              </a:solidFill>
              <a:latin typeface="+mn-lt"/>
              <a:ea typeface="+mn-ea"/>
              <a:cs typeface="+mn-cs"/>
            </a:defRPr>
          </a:pPr>
          <a:endParaRPr lang="en-US"/>
        </a:p>
      </c:txPr>
    </c:title>
    <c:autoTitleDeleted val="0"/>
    <c:plotArea>
      <c:layout>
        <c:manualLayout>
          <c:layoutTarget val="inner"/>
          <c:xMode val="edge"/>
          <c:yMode val="edge"/>
          <c:x val="0.29375000000000001"/>
          <c:y val="0.22811114437316191"/>
          <c:w val="0.40710408464566927"/>
          <c:h val="0.72374070045796157"/>
        </c:manualLayout>
      </c:layout>
      <c:pieChart>
        <c:varyColors val="1"/>
        <c:ser>
          <c:idx val="0"/>
          <c:order val="0"/>
          <c:tx>
            <c:strRef>
              <c:f>Sheet1!$B$1</c:f>
              <c:strCache>
                <c:ptCount val="1"/>
                <c:pt idx="0">
                  <c:v>Sales</c:v>
                </c:pt>
              </c:strCache>
            </c:strRef>
          </c:tx>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5273-4D77-98F9-F4BF0043165E}"/>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5273-4D77-98F9-F4BF0043165E}"/>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5273-4D77-98F9-F4BF0043165E}"/>
              </c:ext>
            </c:extLst>
          </c:dPt>
          <c:dPt>
            <c:idx val="3"/>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7-5273-4D77-98F9-F4BF0043165E}"/>
              </c:ext>
            </c:extLst>
          </c:dPt>
          <c:dPt>
            <c:idx val="4"/>
            <c:bubble3D val="0"/>
            <c:spPr>
              <a:solidFill>
                <a:schemeClr val="accent5"/>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9-5273-4D77-98F9-F4BF0043165E}"/>
              </c:ext>
            </c:extLst>
          </c:dPt>
          <c:dPt>
            <c:idx val="5"/>
            <c:bubble3D val="0"/>
            <c:spPr>
              <a:solidFill>
                <a:schemeClr val="accent6"/>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B-5273-4D77-98F9-F4BF0043165E}"/>
              </c:ext>
            </c:extLst>
          </c:dPt>
          <c:dLbls>
            <c:dLbl>
              <c:idx val="0"/>
              <c:layout>
                <c:manualLayout>
                  <c:x val="0.10729166666666666"/>
                  <c:y val="0.10000001458151277"/>
                </c:manualLayout>
              </c:layout>
              <c:spPr>
                <a:noFill/>
                <a:ln>
                  <a:noFill/>
                </a:ln>
                <a:effectLst/>
              </c:spPr>
              <c:txPr>
                <a:bodyPr rot="0" spcFirstLastPara="1" vertOverflow="ellipsis" vert="horz" wrap="square" lIns="38100" tIns="19050" rIns="38100" bIns="19050" anchor="ctr" anchorCtr="1">
                  <a:spAutoFit/>
                </a:bodyPr>
                <a:lstStyle/>
                <a:p>
                  <a:pPr>
                    <a:defRPr sz="2400" b="1" i="0" u="none" strike="noStrike" kern="1200" spc="0" baseline="0">
                      <a:solidFill>
                        <a:schemeClr val="accent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manualLayout>
                      <c:w val="0.34954683398950132"/>
                      <c:h val="0.14119453794029424"/>
                    </c:manualLayout>
                  </c15:layout>
                </c:ext>
                <c:ext xmlns:c16="http://schemas.microsoft.com/office/drawing/2014/chart" uri="{C3380CC4-5D6E-409C-BE32-E72D297353CC}">
                  <c16:uniqueId val="{00000001-5273-4D77-98F9-F4BF0043165E}"/>
                </c:ext>
              </c:extLst>
            </c:dLbl>
            <c:dLbl>
              <c:idx val="1"/>
              <c:layout>
                <c:manualLayout>
                  <c:x val="4.7395874343832023E-2"/>
                  <c:y val="0.17037046812051146"/>
                </c:manualLayout>
              </c:layout>
              <c:spPr>
                <a:noFill/>
                <a:ln>
                  <a:noFill/>
                </a:ln>
                <a:effectLst/>
              </c:spPr>
              <c:txPr>
                <a:bodyPr rot="0" spcFirstLastPara="1" vertOverflow="ellipsis" vert="horz" wrap="square" lIns="38100" tIns="19050" rIns="38100" bIns="19050" anchor="ctr" anchorCtr="1">
                  <a:noAutofit/>
                </a:bodyPr>
                <a:lstStyle/>
                <a:p>
                  <a:pPr>
                    <a:defRPr sz="2400" b="1" i="0" u="none" strike="noStrike" kern="1200" spc="0" baseline="0">
                      <a:solidFill>
                        <a:schemeClr val="accent2"/>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manualLayout>
                      <c:w val="0.27291666666666664"/>
                      <c:h val="0.18934269310917073"/>
                    </c:manualLayout>
                  </c15:layout>
                </c:ext>
                <c:ext xmlns:c16="http://schemas.microsoft.com/office/drawing/2014/chart" uri="{C3380CC4-5D6E-409C-BE32-E72D297353CC}">
                  <c16:uniqueId val="{00000003-5273-4D77-98F9-F4BF0043165E}"/>
                </c:ext>
              </c:extLst>
            </c:dLbl>
            <c:dLbl>
              <c:idx val="2"/>
              <c:layout>
                <c:manualLayout>
                  <c:x val="1.5570579068241316E-2"/>
                  <c:y val="9.6296383245316822E-2"/>
                </c:manualLayout>
              </c:layout>
              <c:spPr>
                <a:noFill/>
                <a:ln>
                  <a:noFill/>
                </a:ln>
                <a:effectLst/>
              </c:spPr>
              <c:txPr>
                <a:bodyPr rot="0" spcFirstLastPara="1" vertOverflow="ellipsis" vert="horz" wrap="square" lIns="38100" tIns="19050" rIns="38100" bIns="19050" anchor="ctr" anchorCtr="1">
                  <a:noAutofit/>
                </a:bodyPr>
                <a:lstStyle/>
                <a:p>
                  <a:pPr>
                    <a:defRPr sz="2400" b="1" i="0" u="none" strike="noStrike" kern="1200" spc="0" baseline="0">
                      <a:solidFill>
                        <a:schemeClr val="tx1">
                          <a:lumMod val="65000"/>
                          <a:lumOff val="35000"/>
                        </a:schemeClr>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manualLayout>
                      <c:w val="0.25587639435695536"/>
                      <c:h val="0.20045380584044992"/>
                    </c:manualLayout>
                  </c15:layout>
                </c:ext>
                <c:ext xmlns:c16="http://schemas.microsoft.com/office/drawing/2014/chart" uri="{C3380CC4-5D6E-409C-BE32-E72D297353CC}">
                  <c16:uniqueId val="{00000005-5273-4D77-98F9-F4BF0043165E}"/>
                </c:ext>
              </c:extLst>
            </c:dLbl>
            <c:dLbl>
              <c:idx val="3"/>
              <c:layout>
                <c:manualLayout>
                  <c:x val="-0.31770833333333331"/>
                  <c:y val="-4.3518524864176851E-2"/>
                </c:manualLayout>
              </c:layout>
              <c:spPr>
                <a:noFill/>
                <a:ln>
                  <a:noFill/>
                </a:ln>
                <a:effectLst/>
              </c:spPr>
              <c:txPr>
                <a:bodyPr rot="0" spcFirstLastPara="1" vertOverflow="ellipsis" vert="horz" wrap="square" lIns="38100" tIns="19050" rIns="38100" bIns="19050" anchor="ctr" anchorCtr="1">
                  <a:noAutofit/>
                </a:bodyPr>
                <a:lstStyle/>
                <a:p>
                  <a:pPr>
                    <a:defRPr sz="2400" b="1" i="0" u="none" strike="noStrike" kern="1200" spc="0" baseline="0">
                      <a:solidFill>
                        <a:schemeClr val="accent4">
                          <a:lumMod val="75000"/>
                        </a:schemeClr>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manualLayout>
                      <c:w val="0.3037551673228347"/>
                      <c:h val="0.1645000239865885"/>
                    </c:manualLayout>
                  </c15:layout>
                </c:ext>
                <c:ext xmlns:c16="http://schemas.microsoft.com/office/drawing/2014/chart" uri="{C3380CC4-5D6E-409C-BE32-E72D297353CC}">
                  <c16:uniqueId val="{00000007-5273-4D77-98F9-F4BF0043165E}"/>
                </c:ext>
              </c:extLst>
            </c:dLbl>
            <c:dLbl>
              <c:idx val="4"/>
              <c:layout>
                <c:manualLayout>
                  <c:x val="-1.1458333333333362E-2"/>
                  <c:y val="0.1333333527753503"/>
                </c:manualLayout>
              </c:layout>
              <c:spPr>
                <a:noFill/>
                <a:ln>
                  <a:noFill/>
                </a:ln>
                <a:effectLst/>
              </c:spPr>
              <c:txPr>
                <a:bodyPr rot="0" spcFirstLastPara="1" vertOverflow="ellipsis" vert="horz" wrap="square" lIns="38100" tIns="19050" rIns="38100" bIns="19050" anchor="ctr" anchorCtr="1">
                  <a:spAutoFit/>
                </a:bodyPr>
                <a:lstStyle/>
                <a:p>
                  <a:pPr>
                    <a:defRPr sz="2400" b="1" i="0" u="none" strike="noStrike" kern="1200" spc="0" baseline="0">
                      <a:solidFill>
                        <a:schemeClr val="accent5"/>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manualLayout>
                      <c:w val="0.26231766732283462"/>
                      <c:h val="0.14119453794029424"/>
                    </c:manualLayout>
                  </c15:layout>
                </c:ext>
                <c:ext xmlns:c16="http://schemas.microsoft.com/office/drawing/2014/chart" uri="{C3380CC4-5D6E-409C-BE32-E72D297353CC}">
                  <c16:uniqueId val="{00000009-5273-4D77-98F9-F4BF0043165E}"/>
                </c:ext>
              </c:extLst>
            </c:dLbl>
            <c:dLbl>
              <c:idx val="5"/>
              <c:layout>
                <c:manualLayout>
                  <c:x val="-0.11874995898950132"/>
                  <c:y val="0.11851853580031144"/>
                </c:manualLayout>
              </c:layout>
              <c:spPr>
                <a:noFill/>
                <a:ln>
                  <a:noFill/>
                </a:ln>
                <a:effectLst/>
              </c:spPr>
              <c:txPr>
                <a:bodyPr rot="0" spcFirstLastPara="1" vertOverflow="ellipsis" vert="horz" wrap="square" lIns="38100" tIns="19050" rIns="38100" bIns="19050" anchor="ctr" anchorCtr="1">
                  <a:spAutoFit/>
                </a:bodyPr>
                <a:lstStyle/>
                <a:p>
                  <a:pPr>
                    <a:defRPr sz="2400" b="1" i="0" u="none" strike="noStrike" kern="1200" spc="0" baseline="0">
                      <a:solidFill>
                        <a:schemeClr val="accent6"/>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manualLayout>
                      <c:w val="0.34939583333333324"/>
                      <c:h val="0.14119453794029424"/>
                    </c:manualLayout>
                  </c15:layout>
                </c:ext>
                <c:ext xmlns:c16="http://schemas.microsoft.com/office/drawing/2014/chart" uri="{C3380CC4-5D6E-409C-BE32-E72D297353CC}">
                  <c16:uniqueId val="{0000000B-5273-4D77-98F9-F4BF0043165E}"/>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spc="0" baseline="0">
                    <a:solidFill>
                      <a:schemeClr val="accent1"/>
                    </a:solidFill>
                    <a:latin typeface="+mn-lt"/>
                    <a:ea typeface="+mn-ea"/>
                    <a:cs typeface="+mn-cs"/>
                  </a:defRPr>
                </a:pPr>
                <a:endParaRPr lang="en-US"/>
              </a:p>
            </c:tx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Sheet1!$A$2:$A$7</c:f>
              <c:strCache>
                <c:ptCount val="6"/>
                <c:pt idx="0">
                  <c:v>Planning and Coordination (O&amp;M)</c:v>
                </c:pt>
                <c:pt idx="1">
                  <c:v>Support of State Universities (AALGA)</c:v>
                </c:pt>
                <c:pt idx="2">
                  <c:v>Support of Other Educational Activies</c:v>
                </c:pt>
                <c:pt idx="3">
                  <c:v>Student Assistance</c:v>
                </c:pt>
                <c:pt idx="4">
                  <c:v>Support of State Programs</c:v>
                </c:pt>
                <c:pt idx="5">
                  <c:v>Deferred Maintenance Program (HBCU)</c:v>
                </c:pt>
              </c:strCache>
            </c:strRef>
          </c:cat>
          <c:val>
            <c:numRef>
              <c:f>Sheet1!$B$2:$B$7</c:f>
              <c:numCache>
                <c:formatCode>0.00%</c:formatCode>
                <c:ptCount val="6"/>
                <c:pt idx="0">
                  <c:v>9.1899999999999996E-2</c:v>
                </c:pt>
                <c:pt idx="1">
                  <c:v>9.9599999999999994E-2</c:v>
                </c:pt>
                <c:pt idx="2">
                  <c:v>0.1135</c:v>
                </c:pt>
                <c:pt idx="3">
                  <c:v>0.39229999999999998</c:v>
                </c:pt>
                <c:pt idx="4">
                  <c:v>0.2263</c:v>
                </c:pt>
                <c:pt idx="5">
                  <c:v>7.6399999999999996E-2</c:v>
                </c:pt>
              </c:numCache>
            </c:numRef>
          </c:val>
          <c:extLst>
            <c:ext xmlns:c16="http://schemas.microsoft.com/office/drawing/2014/chart" uri="{C3380CC4-5D6E-409C-BE32-E72D297353CC}">
              <c16:uniqueId val="{00000000-822D-4410-8182-34F583252865}"/>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a:gsLst>
        <a:gs pos="0">
          <a:schemeClr val="bg2">
            <a:lumMod val="90000"/>
          </a:schemeClr>
        </a:gs>
        <a:gs pos="74000">
          <a:schemeClr val="bg1">
            <a:lumMod val="95000"/>
          </a:schemeClr>
        </a:gs>
        <a:gs pos="83000">
          <a:schemeClr val="bg1">
            <a:lumMod val="85000"/>
          </a:schemeClr>
        </a:gs>
        <a:gs pos="100000">
          <a:schemeClr val="bg1">
            <a:lumMod val="85000"/>
          </a:schemeClr>
        </a:gs>
      </a:gsLst>
      <a:path path="circle">
        <a:fillToRect l="100000" t="100000"/>
      </a:path>
    </a:grad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500" b="1" i="0" u="none" strike="noStrike" kern="1200" cap="all" baseline="0">
                <a:solidFill>
                  <a:schemeClr val="tx1"/>
                </a:solidFill>
                <a:latin typeface="+mn-lt"/>
                <a:ea typeface="+mn-ea"/>
                <a:cs typeface="+mn-cs"/>
              </a:defRPr>
            </a:pPr>
            <a:r>
              <a:rPr lang="en-US" sz="3500" dirty="0">
                <a:solidFill>
                  <a:schemeClr val="tx1"/>
                </a:solidFill>
              </a:rPr>
              <a:t>FY 2023-24 Budgeted Expenditures by Category</a:t>
            </a:r>
          </a:p>
        </c:rich>
      </c:tx>
      <c:layout>
        <c:manualLayout>
          <c:xMode val="edge"/>
          <c:yMode val="edge"/>
          <c:x val="0.10894791666666669"/>
          <c:y val="3.1481481481481478E-2"/>
        </c:manualLayout>
      </c:layout>
      <c:overlay val="0"/>
      <c:spPr>
        <a:noFill/>
        <a:ln>
          <a:noFill/>
        </a:ln>
        <a:effectLst/>
      </c:spPr>
      <c:txPr>
        <a:bodyPr rot="0" spcFirstLastPara="1" vertOverflow="ellipsis" vert="horz" wrap="square" anchor="ctr" anchorCtr="1"/>
        <a:lstStyle/>
        <a:p>
          <a:pPr>
            <a:defRPr sz="3500" b="1" i="0" u="none" strike="noStrike" kern="1200" cap="all" baseline="0">
              <a:solidFill>
                <a:schemeClr val="tx1"/>
              </a:solidFill>
              <a:latin typeface="+mn-lt"/>
              <a:ea typeface="+mn-ea"/>
              <a:cs typeface="+mn-cs"/>
            </a:defRPr>
          </a:pPr>
          <a:endParaRPr lang="en-US"/>
        </a:p>
      </c:txPr>
    </c:title>
    <c:autoTitleDeleted val="0"/>
    <c:plotArea>
      <c:layout>
        <c:manualLayout>
          <c:layoutTarget val="inner"/>
          <c:xMode val="edge"/>
          <c:yMode val="edge"/>
          <c:x val="6.5010170603674547E-2"/>
          <c:y val="0.22380562846310878"/>
          <c:w val="0.36369266732283467"/>
          <c:h val="0.64656474190726154"/>
        </c:manualLayout>
      </c:layout>
      <c:pieChart>
        <c:varyColors val="1"/>
        <c:ser>
          <c:idx val="0"/>
          <c:order val="0"/>
          <c:tx>
            <c:strRef>
              <c:f>Sheet1!$B$1</c:f>
              <c:strCache>
                <c:ptCount val="1"/>
                <c:pt idx="0">
                  <c:v>BUDGET FY 23-24</c:v>
                </c:pt>
              </c:strCache>
            </c:strRef>
          </c:tx>
          <c:dPt>
            <c:idx val="0"/>
            <c:bubble3D val="0"/>
            <c:spPr>
              <a:solidFill>
                <a:schemeClr val="accent6">
                  <a:lumMod val="75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9FCB-4581-A744-7505BBDB5D83}"/>
              </c:ext>
            </c:extLst>
          </c:dPt>
          <c:dPt>
            <c:idx val="1"/>
            <c:bubble3D val="0"/>
            <c:spPr>
              <a:solidFill>
                <a:srgbClr val="4472C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2-9FCB-4581-A744-7505BBDB5D83}"/>
              </c:ext>
            </c:extLst>
          </c:dPt>
          <c:dLbls>
            <c:dLbl>
              <c:idx val="0"/>
              <c:layout>
                <c:manualLayout>
                  <c:x val="-4.1667076771653546E-3"/>
                  <c:y val="-0.73240733449985418"/>
                </c:manualLayout>
              </c:layout>
              <c:tx>
                <c:rich>
                  <a:bodyPr rot="0" spcFirstLastPara="1" vertOverflow="ellipsis" vert="horz" wrap="square" lIns="38100" tIns="19050" rIns="38100" bIns="19050" anchor="ctr" anchorCtr="1">
                    <a:noAutofit/>
                  </a:bodyPr>
                  <a:lstStyle/>
                  <a:p>
                    <a:pPr>
                      <a:defRPr sz="2400" b="1" i="0" u="none" strike="noStrike" kern="1200" spc="0" baseline="0">
                        <a:solidFill>
                          <a:schemeClr val="accent6">
                            <a:lumMod val="75000"/>
                          </a:schemeClr>
                        </a:solidFill>
                        <a:latin typeface="+mn-lt"/>
                        <a:ea typeface="+mn-ea"/>
                        <a:cs typeface="+mn-cs"/>
                      </a:defRPr>
                    </a:pPr>
                    <a:r>
                      <a:rPr lang="en-US" dirty="0">
                        <a:solidFill>
                          <a:schemeClr val="accent6">
                            <a:lumMod val="75000"/>
                          </a:schemeClr>
                        </a:solidFill>
                      </a:rPr>
                      <a:t>Grants &amp; Benefits</a:t>
                    </a:r>
                  </a:p>
                  <a:p>
                    <a:pPr>
                      <a:defRPr sz="2400">
                        <a:solidFill>
                          <a:schemeClr val="accent6">
                            <a:lumMod val="75000"/>
                          </a:schemeClr>
                        </a:solidFill>
                      </a:defRPr>
                    </a:pPr>
                    <a:fld id="{D6CDF3C9-3A47-46AF-8E76-E198F8B0EED2}" type="PERCENTAGE">
                      <a:rPr lang="en-US">
                        <a:solidFill>
                          <a:schemeClr val="accent6">
                            <a:lumMod val="75000"/>
                          </a:schemeClr>
                        </a:solidFill>
                      </a:rPr>
                      <a:pPr>
                        <a:defRPr sz="2400">
                          <a:solidFill>
                            <a:schemeClr val="accent6">
                              <a:lumMod val="75000"/>
                            </a:schemeClr>
                          </a:solidFill>
                        </a:defRPr>
                      </a:pPr>
                      <a:t>[PERCENTAGE]</a:t>
                    </a:fld>
                    <a:endParaRPr lang="en-US"/>
                  </a:p>
                </c:rich>
              </c:tx>
              <c:spPr>
                <a:noFill/>
                <a:ln>
                  <a:noFill/>
                </a:ln>
                <a:effectLst/>
              </c:spPr>
              <c:txPr>
                <a:bodyPr rot="0" spcFirstLastPara="1" vertOverflow="ellipsis" vert="horz" wrap="square" lIns="38100" tIns="19050" rIns="38100" bIns="19050" anchor="ctr" anchorCtr="1">
                  <a:noAutofit/>
                </a:bodyPr>
                <a:lstStyle/>
                <a:p>
                  <a:pPr>
                    <a:defRPr sz="2400" b="1" i="0" u="none" strike="noStrike" kern="1200" spc="0" baseline="0">
                      <a:solidFill>
                        <a:schemeClr val="accent6">
                          <a:lumMod val="75000"/>
                        </a:schemeClr>
                      </a:solidFill>
                      <a:latin typeface="+mn-lt"/>
                      <a:ea typeface="+mn-ea"/>
                      <a:cs typeface="+mn-cs"/>
                    </a:defRPr>
                  </a:pPr>
                  <a:endParaRPr lang="en-US"/>
                </a:p>
              </c:txPr>
              <c:dLblPos val="bestFit"/>
              <c:showLegendKey val="0"/>
              <c:showVal val="1"/>
              <c:showCatName val="1"/>
              <c:showSerName val="0"/>
              <c:showPercent val="1"/>
              <c:showBubbleSize val="0"/>
              <c:extLst>
                <c:ext xmlns:c15="http://schemas.microsoft.com/office/drawing/2012/chart" uri="{CE6537A1-D6FC-4f65-9D91-7224C49458BB}">
                  <c15:layout>
                    <c:manualLayout>
                      <c:w val="0.18871350065616793"/>
                      <c:h val="0.13072222222222221"/>
                    </c:manualLayout>
                  </c15:layout>
                  <c15:dlblFieldTable/>
                  <c15:showDataLabelsRange val="0"/>
                </c:ext>
                <c:ext xmlns:c16="http://schemas.microsoft.com/office/drawing/2014/chart" uri="{C3380CC4-5D6E-409C-BE32-E72D297353CC}">
                  <c16:uniqueId val="{00000003-9FCB-4581-A744-7505BBDB5D83}"/>
                </c:ext>
              </c:extLst>
            </c:dLbl>
            <c:dLbl>
              <c:idx val="1"/>
              <c:layout>
                <c:manualLayout>
                  <c:x val="-3.2093503937007876E-2"/>
                  <c:y val="5.1851851851851816E-2"/>
                </c:manualLayout>
              </c:layout>
              <c:tx>
                <c:rich>
                  <a:bodyPr rot="0" spcFirstLastPara="1" vertOverflow="ellipsis" vert="horz" wrap="square" lIns="38100" tIns="19050" rIns="38100" bIns="19050" anchor="ctr" anchorCtr="1">
                    <a:spAutoFit/>
                  </a:bodyPr>
                  <a:lstStyle/>
                  <a:p>
                    <a:pPr>
                      <a:defRPr sz="2400" b="1" i="0" u="none" strike="noStrike" kern="1200" spc="0" baseline="0">
                        <a:solidFill>
                          <a:srgbClr val="4472C4"/>
                        </a:solidFill>
                        <a:latin typeface="+mn-lt"/>
                        <a:ea typeface="+mn-ea"/>
                        <a:cs typeface="+mn-cs"/>
                      </a:defRPr>
                    </a:pPr>
                    <a:r>
                      <a:rPr lang="en-US" dirty="0"/>
                      <a:t>Operations</a:t>
                    </a:r>
                  </a:p>
                  <a:p>
                    <a:pPr>
                      <a:defRPr sz="2400">
                        <a:solidFill>
                          <a:srgbClr val="4472C4"/>
                        </a:solidFill>
                      </a:defRPr>
                    </a:pPr>
                    <a:fld id="{17FE67B6-3676-4767-908A-7139EA1A62FD}" type="PERCENTAGE">
                      <a:rPr lang="en-US" smtClean="0"/>
                      <a:pPr>
                        <a:defRPr sz="2400">
                          <a:solidFill>
                            <a:srgbClr val="4472C4"/>
                          </a:solidFill>
                        </a:defRPr>
                      </a:pPr>
                      <a:t>[PERCENTAGE]</a:t>
                    </a:fld>
                    <a:endParaRPr lang="en-US"/>
                  </a:p>
                </c:rich>
              </c:tx>
              <c:spPr>
                <a:noFill/>
                <a:ln>
                  <a:noFill/>
                </a:ln>
                <a:effectLst/>
              </c:spPr>
              <c:txPr>
                <a:bodyPr rot="0" spcFirstLastPara="1" vertOverflow="ellipsis" vert="horz" wrap="square" lIns="38100" tIns="19050" rIns="38100" bIns="19050" anchor="ctr" anchorCtr="1">
                  <a:spAutoFit/>
                </a:bodyPr>
                <a:lstStyle/>
                <a:p>
                  <a:pPr>
                    <a:defRPr sz="2400" b="1" i="0" u="none" strike="noStrike" kern="1200" spc="0" baseline="0">
                      <a:solidFill>
                        <a:srgbClr val="4472C4"/>
                      </a:solidFill>
                      <a:latin typeface="+mn-lt"/>
                      <a:ea typeface="+mn-ea"/>
                      <a:cs typeface="+mn-cs"/>
                    </a:defRPr>
                  </a:pPr>
                  <a:endParaRPr lang="en-US"/>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9FCB-4581-A744-7505BBDB5D83}"/>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spc="0" baseline="0">
                    <a:solidFill>
                      <a:srgbClr val="4472C4"/>
                    </a:solidFill>
                    <a:latin typeface="+mn-lt"/>
                    <a:ea typeface="+mn-ea"/>
                    <a:cs typeface="+mn-cs"/>
                  </a:defRPr>
                </a:pPr>
                <a:endParaRPr lang="en-US"/>
              </a:p>
            </c:txPr>
            <c:dLblPos val="out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Grants &amp; Benefits</c:v>
                </c:pt>
                <c:pt idx="1">
                  <c:v>Operations</c:v>
                </c:pt>
              </c:strCache>
            </c:strRef>
          </c:cat>
          <c:val>
            <c:numRef>
              <c:f>Sheet1!$B$2:$B$3</c:f>
              <c:numCache>
                <c:formatCode>0.00%</c:formatCode>
                <c:ptCount val="2"/>
                <c:pt idx="0">
                  <c:v>0.88600000000000001</c:v>
                </c:pt>
                <c:pt idx="1">
                  <c:v>0.114</c:v>
                </c:pt>
              </c:numCache>
            </c:numRef>
          </c:val>
          <c:extLst>
            <c:ext xmlns:c16="http://schemas.microsoft.com/office/drawing/2014/chart" uri="{C3380CC4-5D6E-409C-BE32-E72D297353CC}">
              <c16:uniqueId val="{00000000-9FCB-4581-A744-7505BBDB5D83}"/>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a:gsLst>
        <a:gs pos="0">
          <a:schemeClr val="bg2">
            <a:lumMod val="90000"/>
          </a:schemeClr>
        </a:gs>
        <a:gs pos="74000">
          <a:schemeClr val="bg1">
            <a:lumMod val="95000"/>
          </a:schemeClr>
        </a:gs>
        <a:gs pos="83000">
          <a:schemeClr val="bg1">
            <a:lumMod val="85000"/>
          </a:schemeClr>
        </a:gs>
        <a:gs pos="100000">
          <a:schemeClr val="bg1">
            <a:lumMod val="85000"/>
          </a:schemeClr>
        </a:gs>
      </a:gsLst>
      <a:path path="circle">
        <a:fillToRect l="100000" t="100000"/>
      </a:path>
    </a:gradFill>
    <a:ln>
      <a:noFill/>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500" b="1" i="0" u="none" strike="noStrike" kern="1200" cap="all" baseline="0">
                <a:solidFill>
                  <a:schemeClr val="tx1"/>
                </a:solidFill>
                <a:latin typeface="+mn-lt"/>
                <a:ea typeface="+mn-ea"/>
                <a:cs typeface="+mn-cs"/>
              </a:defRPr>
            </a:pPr>
            <a:r>
              <a:rPr lang="en-US" sz="3500" dirty="0">
                <a:solidFill>
                  <a:schemeClr val="tx1"/>
                </a:solidFill>
              </a:rPr>
              <a:t>ACHE’s Sources of Revenue</a:t>
            </a:r>
          </a:p>
        </c:rich>
      </c:tx>
      <c:layout>
        <c:manualLayout>
          <c:xMode val="edge"/>
          <c:yMode val="edge"/>
          <c:x val="0.26874409448818903"/>
          <c:y val="2.4074074074074074E-2"/>
        </c:manualLayout>
      </c:layout>
      <c:overlay val="0"/>
      <c:spPr>
        <a:noFill/>
        <a:ln>
          <a:noFill/>
        </a:ln>
        <a:effectLst/>
      </c:spPr>
      <c:txPr>
        <a:bodyPr rot="0" spcFirstLastPara="1" vertOverflow="ellipsis" vert="horz" wrap="square" anchor="ctr" anchorCtr="1"/>
        <a:lstStyle/>
        <a:p>
          <a:pPr>
            <a:defRPr sz="3500" b="1" i="0" u="none" strike="noStrike" kern="1200" cap="all" baseline="0">
              <a:solidFill>
                <a:schemeClr val="tx1"/>
              </a:solidFill>
              <a:latin typeface="+mn-lt"/>
              <a:ea typeface="+mn-ea"/>
              <a:cs typeface="+mn-cs"/>
            </a:defRPr>
          </a:pPr>
          <a:endParaRPr lang="en-US"/>
        </a:p>
      </c:txPr>
    </c:title>
    <c:autoTitleDeleted val="0"/>
    <c:plotArea>
      <c:layout>
        <c:manualLayout>
          <c:layoutTarget val="inner"/>
          <c:xMode val="edge"/>
          <c:yMode val="edge"/>
          <c:x val="0.31255782480314959"/>
          <c:y val="0.22195377661125693"/>
          <c:w val="0.37202600065616803"/>
          <c:h val="0.66137955672207649"/>
        </c:manualLayout>
      </c:layout>
      <c:pieChart>
        <c:varyColors val="1"/>
        <c:ser>
          <c:idx val="0"/>
          <c:order val="0"/>
          <c:tx>
            <c:strRef>
              <c:f>Sheet1!$B$1</c:f>
              <c:strCache>
                <c:ptCount val="1"/>
                <c:pt idx="0">
                  <c:v>Sources of Revenue</c:v>
                </c:pt>
              </c:strCache>
            </c:strRef>
          </c:tx>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EAFE-4E3C-91D9-EC4B3F9CE344}"/>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F83E-4A97-81E3-EF428F57A887}"/>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2-EAFE-4E3C-91D9-EC4B3F9CE344}"/>
              </c:ext>
            </c:extLst>
          </c:dPt>
          <c:dLbls>
            <c:dLbl>
              <c:idx val="0"/>
              <c:layout>
                <c:manualLayout>
                  <c:x val="0.20833337434383195"/>
                  <c:y val="-4.7222295129775445E-2"/>
                </c:manualLayout>
              </c:layout>
              <c:spPr>
                <a:noFill/>
                <a:ln>
                  <a:noFill/>
                </a:ln>
                <a:effectLst/>
              </c:spPr>
              <c:txPr>
                <a:bodyPr rot="0" spcFirstLastPara="1" vertOverflow="ellipsis" vert="horz" wrap="square" lIns="38100" tIns="19050" rIns="38100" bIns="19050" anchor="ctr" anchorCtr="1">
                  <a:noAutofit/>
                </a:bodyPr>
                <a:lstStyle/>
                <a:p>
                  <a:pPr>
                    <a:defRPr sz="2400" b="1" i="0" u="none" strike="noStrike" kern="1200" spc="0" baseline="0">
                      <a:solidFill>
                        <a:schemeClr val="accent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23620316601049865"/>
                      <c:h val="0.13312044327792358"/>
                    </c:manualLayout>
                  </c15:layout>
                </c:ext>
                <c:ext xmlns:c16="http://schemas.microsoft.com/office/drawing/2014/chart" uri="{C3380CC4-5D6E-409C-BE32-E72D297353CC}">
                  <c16:uniqueId val="{00000003-EAFE-4E3C-91D9-EC4B3F9CE344}"/>
                </c:ext>
              </c:extLst>
            </c:dLbl>
            <c:dLbl>
              <c:idx val="1"/>
              <c:layout>
                <c:manualLayout>
                  <c:x val="-0.19687499999999999"/>
                  <c:y val="7.7777777777777765E-2"/>
                </c:manualLayout>
              </c:layout>
              <c:tx>
                <c:rich>
                  <a:bodyPr rot="0" spcFirstLastPara="1" vertOverflow="ellipsis" vert="horz" wrap="square" lIns="38100" tIns="19050" rIns="38100" bIns="19050" anchor="ctr" anchorCtr="1">
                    <a:noAutofit/>
                  </a:bodyPr>
                  <a:lstStyle/>
                  <a:p>
                    <a:pPr>
                      <a:defRPr sz="2400" b="1" i="0" u="none" strike="noStrike" kern="1200" spc="0" baseline="0">
                        <a:solidFill>
                          <a:schemeClr val="accent1"/>
                        </a:solidFill>
                        <a:latin typeface="+mn-lt"/>
                        <a:ea typeface="+mn-ea"/>
                        <a:cs typeface="+mn-cs"/>
                      </a:defRPr>
                    </a:pPr>
                    <a:fld id="{6299BEE1-E3FE-4A29-B262-837DCB2164D1}" type="CATEGORYNAME">
                      <a:rPr lang="en-US" smtClean="0">
                        <a:solidFill>
                          <a:schemeClr val="accent2"/>
                        </a:solidFill>
                      </a:rPr>
                      <a:pPr>
                        <a:defRPr sz="2400">
                          <a:solidFill>
                            <a:schemeClr val="accent1"/>
                          </a:solidFill>
                        </a:defRPr>
                      </a:pPr>
                      <a:t>[CATEGORY NAME]</a:t>
                    </a:fld>
                    <a:endParaRPr lang="en-US" dirty="0">
                      <a:solidFill>
                        <a:schemeClr val="accent2"/>
                      </a:solidFill>
                    </a:endParaRPr>
                  </a:p>
                  <a:p>
                    <a:pPr>
                      <a:defRPr sz="2400">
                        <a:solidFill>
                          <a:schemeClr val="accent1"/>
                        </a:solidFill>
                      </a:defRPr>
                    </a:pPr>
                    <a:r>
                      <a:rPr lang="en-US" sz="2200" baseline="0" dirty="0">
                        <a:solidFill>
                          <a:schemeClr val="accent2"/>
                        </a:solidFill>
                      </a:rPr>
                      <a:t>(Fees and Grants)</a:t>
                    </a:r>
                    <a:r>
                      <a:rPr lang="en-US" baseline="0" dirty="0">
                        <a:solidFill>
                          <a:schemeClr val="accent2"/>
                        </a:solidFill>
                      </a:rPr>
                      <a:t>
</a:t>
                    </a:r>
                    <a:fld id="{67566004-E8D6-4113-8943-EE2702A4C4A4}" type="PERCENTAGE">
                      <a:rPr lang="en-US" baseline="0">
                        <a:solidFill>
                          <a:schemeClr val="accent2"/>
                        </a:solidFill>
                      </a:rPr>
                      <a:pPr>
                        <a:defRPr sz="2400">
                          <a:solidFill>
                            <a:schemeClr val="accent1"/>
                          </a:solidFill>
                        </a:defRPr>
                      </a:pPr>
                      <a:t>[PERCENTAGE]</a:t>
                    </a:fld>
                    <a:endParaRPr lang="en-US" baseline="0" dirty="0">
                      <a:solidFill>
                        <a:schemeClr val="accent2"/>
                      </a:solidFill>
                    </a:endParaRPr>
                  </a:p>
                </c:rich>
              </c:tx>
              <c:spPr>
                <a:noFill/>
                <a:ln>
                  <a:noFill/>
                </a:ln>
                <a:effectLst/>
              </c:spPr>
              <c:txPr>
                <a:bodyPr rot="0" spcFirstLastPara="1" vertOverflow="ellipsis" vert="horz" wrap="square" lIns="38100" tIns="19050" rIns="38100" bIns="19050" anchor="ctr" anchorCtr="1">
                  <a:noAutofit/>
                </a:bodyPr>
                <a:lstStyle/>
                <a:p>
                  <a:pPr>
                    <a:defRPr sz="2400" b="1" i="0" u="none" strike="noStrike" kern="1200" spc="0" baseline="0">
                      <a:solidFill>
                        <a:schemeClr val="accent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21599483267716535"/>
                      <c:h val="0.1696111111111111"/>
                    </c:manualLayout>
                  </c15:layout>
                  <c15:dlblFieldTable/>
                  <c15:showDataLabelsRange val="0"/>
                </c:ext>
                <c:ext xmlns:c16="http://schemas.microsoft.com/office/drawing/2014/chart" uri="{C3380CC4-5D6E-409C-BE32-E72D297353CC}">
                  <c16:uniqueId val="{00000003-F83E-4A97-81E3-EF428F57A887}"/>
                </c:ext>
              </c:extLst>
            </c:dLbl>
            <c:dLbl>
              <c:idx val="2"/>
              <c:delete val="1"/>
              <c:extLst>
                <c:ext xmlns:c15="http://schemas.microsoft.com/office/drawing/2012/chart" uri="{CE6537A1-D6FC-4f65-9D91-7224C49458BB}"/>
                <c:ext xmlns:c16="http://schemas.microsoft.com/office/drawing/2014/chart" uri="{C3380CC4-5D6E-409C-BE32-E72D297353CC}">
                  <c16:uniqueId val="{00000002-EAFE-4E3C-91D9-EC4B3F9CE344}"/>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Education Trust Fund</c:v>
                </c:pt>
                <c:pt idx="1">
                  <c:v>Local Funds</c:v>
                </c:pt>
                <c:pt idx="2">
                  <c:v>Federal Government</c:v>
                </c:pt>
              </c:strCache>
            </c:strRef>
          </c:cat>
          <c:val>
            <c:numRef>
              <c:f>Sheet1!$B$2:$B$4</c:f>
              <c:numCache>
                <c:formatCode>0.00%</c:formatCode>
                <c:ptCount val="3"/>
                <c:pt idx="0">
                  <c:v>0.99299999999999999</c:v>
                </c:pt>
                <c:pt idx="1">
                  <c:v>7.0000000000000001E-3</c:v>
                </c:pt>
                <c:pt idx="2">
                  <c:v>0</c:v>
                </c:pt>
              </c:numCache>
            </c:numRef>
          </c:val>
          <c:extLst>
            <c:ext xmlns:c16="http://schemas.microsoft.com/office/drawing/2014/chart" uri="{C3380CC4-5D6E-409C-BE32-E72D297353CC}">
              <c16:uniqueId val="{00000000-EAFE-4E3C-91D9-EC4B3F9CE344}"/>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a:gsLst>
        <a:gs pos="0">
          <a:schemeClr val="bg2">
            <a:lumMod val="90000"/>
          </a:schemeClr>
        </a:gs>
        <a:gs pos="74000">
          <a:schemeClr val="bg1">
            <a:lumMod val="95000"/>
          </a:schemeClr>
        </a:gs>
        <a:gs pos="83000">
          <a:schemeClr val="bg1">
            <a:lumMod val="85000"/>
          </a:schemeClr>
        </a:gs>
        <a:gs pos="100000">
          <a:schemeClr val="bg1">
            <a:lumMod val="85000"/>
          </a:schemeClr>
        </a:gs>
      </a:gsLst>
      <a:path path="circle">
        <a:fillToRect l="100000" t="100000"/>
      </a:path>
    </a:grad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116471929030896"/>
          <c:y val="0.17635668422888787"/>
          <c:w val="0.42441555293676886"/>
          <c:h val="0.70999135034853189"/>
        </c:manualLayout>
      </c:layout>
      <c:pieChart>
        <c:varyColors val="1"/>
        <c:ser>
          <c:idx val="0"/>
          <c:order val="0"/>
          <c:tx>
            <c:strRef>
              <c:f>Sheet1!$B$1</c:f>
              <c:strCache>
                <c:ptCount val="1"/>
                <c:pt idx="0">
                  <c:v>FY 23 Supplemental Funds ACT# 2023-378</c:v>
                </c:pt>
              </c:strCache>
            </c:strRef>
          </c:tx>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B6A4-439A-AF56-4F457316DF31}"/>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B6A4-439A-AF56-4F457316DF31}"/>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B6A4-439A-AF56-4F457316DF31}"/>
              </c:ext>
            </c:extLst>
          </c:dPt>
          <c:dPt>
            <c:idx val="3"/>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7-B6A4-439A-AF56-4F457316DF31}"/>
              </c:ext>
            </c:extLst>
          </c:dPt>
          <c:dPt>
            <c:idx val="4"/>
            <c:bubble3D val="0"/>
            <c:spPr>
              <a:solidFill>
                <a:schemeClr val="accent5"/>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9-B6A4-439A-AF56-4F457316DF31}"/>
              </c:ext>
            </c:extLst>
          </c:dPt>
          <c:dPt>
            <c:idx val="5"/>
            <c:bubble3D val="0"/>
            <c:spPr>
              <a:solidFill>
                <a:schemeClr val="accent6"/>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B-B6A4-439A-AF56-4F457316DF31}"/>
              </c:ext>
            </c:extLst>
          </c:dPt>
          <c:dPt>
            <c:idx val="6"/>
            <c:bubble3D val="0"/>
            <c:spPr>
              <a:solidFill>
                <a:schemeClr val="accent1">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D-B6A4-439A-AF56-4F457316DF31}"/>
              </c:ext>
            </c:extLst>
          </c:dPt>
          <c:dPt>
            <c:idx val="7"/>
            <c:bubble3D val="0"/>
            <c:spPr>
              <a:solidFill>
                <a:schemeClr val="accent2">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F-B6A4-439A-AF56-4F457316DF31}"/>
              </c:ext>
            </c:extLst>
          </c:dPt>
          <c:dPt>
            <c:idx val="8"/>
            <c:bubble3D val="0"/>
            <c:spPr>
              <a:solidFill>
                <a:schemeClr val="accent3">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3C54-4073-87A7-CD5C804385B1}"/>
              </c:ext>
            </c:extLst>
          </c:dPt>
          <c:dPt>
            <c:idx val="9"/>
            <c:bubble3D val="0"/>
            <c:spPr>
              <a:solidFill>
                <a:schemeClr val="accent4">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3-B6A4-439A-AF56-4F457316DF31}"/>
              </c:ext>
            </c:extLst>
          </c:dPt>
          <c:dPt>
            <c:idx val="10"/>
            <c:bubble3D val="0"/>
            <c:spPr>
              <a:solidFill>
                <a:schemeClr val="accent5">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2-3C54-4073-87A7-CD5C804385B1}"/>
              </c:ext>
            </c:extLst>
          </c:dPt>
          <c:dLbls>
            <c:dLbl>
              <c:idx val="0"/>
              <c:layout>
                <c:manualLayout>
                  <c:x val="0.27530626800622754"/>
                  <c:y val="5.9433080570394536E-2"/>
                </c:manualLayout>
              </c:layout>
              <c:tx>
                <c:rich>
                  <a:bodyPr rot="0" spcFirstLastPara="1" vertOverflow="ellipsis" vert="horz" wrap="square" lIns="38100" tIns="19050" rIns="38100" bIns="19050" anchor="ctr" anchorCtr="1">
                    <a:spAutoFit/>
                  </a:bodyPr>
                  <a:lstStyle/>
                  <a:p>
                    <a:pPr>
                      <a:defRPr sz="2000" b="1" i="0" u="none" strike="noStrike" kern="1200" spc="0" baseline="0">
                        <a:solidFill>
                          <a:schemeClr val="accent1"/>
                        </a:solidFill>
                        <a:latin typeface="+mn-lt"/>
                        <a:ea typeface="+mn-ea"/>
                        <a:cs typeface="+mn-cs"/>
                      </a:defRPr>
                    </a:pPr>
                    <a:fld id="{21AFAA31-B85B-4620-9015-9DF3E01070F1}" type="CATEGORYNAME">
                      <a:rPr lang="fi-FI">
                        <a:solidFill>
                          <a:schemeClr val="accent1"/>
                        </a:solidFill>
                      </a:rPr>
                      <a:pPr>
                        <a:defRPr sz="2000"/>
                      </a:pPr>
                      <a:t>[CATEGORY NAME]</a:t>
                    </a:fld>
                    <a:r>
                      <a:rPr lang="fi-FI" baseline="0" dirty="0">
                        <a:solidFill>
                          <a:schemeClr val="accent1"/>
                        </a:solidFill>
                      </a:rPr>
                      <a:t>, </a:t>
                    </a:r>
                    <a:fld id="{98539D26-352C-4944-81ED-D1F25BA908E3}" type="VALUE">
                      <a:rPr lang="fi-FI" baseline="0">
                        <a:solidFill>
                          <a:schemeClr val="accent1"/>
                        </a:solidFill>
                      </a:rPr>
                      <a:pPr>
                        <a:defRPr sz="2000"/>
                      </a:pPr>
                      <a:t>[VALUE]</a:t>
                    </a:fld>
                    <a:r>
                      <a:rPr lang="fi-FI" baseline="0" dirty="0">
                        <a:solidFill>
                          <a:schemeClr val="accent1"/>
                        </a:solidFill>
                      </a:rPr>
                      <a:t>, 0.21%</a:t>
                    </a:r>
                  </a:p>
                </c:rich>
              </c:tx>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chemeClr val="accent1"/>
                      </a:solidFill>
                      <a:latin typeface="+mn-lt"/>
                      <a:ea typeface="+mn-ea"/>
                      <a:cs typeface="+mn-cs"/>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15:layout>
                    <c:manualLayout>
                      <c:w val="0.26368473292235811"/>
                      <c:h val="9.9368276321404797E-2"/>
                    </c:manualLayout>
                  </c15:layout>
                  <c15:dlblFieldTable/>
                  <c15:showDataLabelsRange val="0"/>
                </c:ext>
                <c:ext xmlns:c16="http://schemas.microsoft.com/office/drawing/2014/chart" uri="{C3380CC4-5D6E-409C-BE32-E72D297353CC}">
                  <c16:uniqueId val="{00000001-B6A4-439A-AF56-4F457316DF31}"/>
                </c:ext>
              </c:extLst>
            </c:dLbl>
            <c:dLbl>
              <c:idx val="1"/>
              <c:layout>
                <c:manualLayout>
                  <c:x val="3.606678534728041E-2"/>
                  <c:y val="8.0522313672310719E-2"/>
                </c:manualLayout>
              </c:layout>
              <c:tx>
                <c:rich>
                  <a:bodyPr rot="0" spcFirstLastPara="1" vertOverflow="ellipsis" vert="horz" wrap="square" lIns="38100" tIns="19050" rIns="38100" bIns="19050" anchor="ctr" anchorCtr="1">
                    <a:spAutoFit/>
                  </a:bodyPr>
                  <a:lstStyle/>
                  <a:p>
                    <a:pPr>
                      <a:defRPr sz="2000" b="1" i="0" u="none" strike="noStrike" kern="1200" spc="0" baseline="0">
                        <a:solidFill>
                          <a:srgbClr val="F29000"/>
                        </a:solidFill>
                        <a:latin typeface="+mn-lt"/>
                        <a:ea typeface="+mn-ea"/>
                        <a:cs typeface="+mn-cs"/>
                      </a:defRPr>
                    </a:pPr>
                    <a:fld id="{279E7605-F7D9-41DD-876A-5D473461BBA4}" type="CATEGORYNAME">
                      <a:rPr lang="en-US">
                        <a:solidFill>
                          <a:srgbClr val="F29000"/>
                        </a:solidFill>
                      </a:rPr>
                      <a:pPr>
                        <a:defRPr sz="2000">
                          <a:solidFill>
                            <a:srgbClr val="F29000"/>
                          </a:solidFill>
                        </a:defRPr>
                      </a:pPr>
                      <a:t>[CATEGORY NAME]</a:t>
                    </a:fld>
                    <a:r>
                      <a:rPr lang="en-US" baseline="0" dirty="0">
                        <a:solidFill>
                          <a:srgbClr val="F29000"/>
                        </a:solidFill>
                      </a:rPr>
                      <a:t>, </a:t>
                    </a:r>
                    <a:fld id="{78162C50-CE8B-4FD8-9657-246975E8C012}" type="VALUE">
                      <a:rPr lang="en-US" baseline="0">
                        <a:solidFill>
                          <a:srgbClr val="F29000"/>
                        </a:solidFill>
                      </a:rPr>
                      <a:pPr>
                        <a:defRPr sz="2000">
                          <a:solidFill>
                            <a:srgbClr val="F29000"/>
                          </a:solidFill>
                        </a:defRPr>
                      </a:pPr>
                      <a:t>[VALUE]</a:t>
                    </a:fld>
                    <a:r>
                      <a:rPr lang="en-US" baseline="0" dirty="0">
                        <a:solidFill>
                          <a:srgbClr val="F29000"/>
                        </a:solidFill>
                      </a:rPr>
                      <a:t>, 32.15%</a:t>
                    </a:r>
                  </a:p>
                </c:rich>
              </c:tx>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rgbClr val="F29000"/>
                      </a:solidFill>
                      <a:latin typeface="+mn-lt"/>
                      <a:ea typeface="+mn-ea"/>
                      <a:cs typeface="+mn-cs"/>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15:layout>
                    <c:manualLayout>
                      <c:w val="0.25563992271381547"/>
                      <c:h val="0.14617669574112235"/>
                    </c:manualLayout>
                  </c15:layout>
                  <c15:dlblFieldTable/>
                  <c15:showDataLabelsRange val="0"/>
                </c:ext>
                <c:ext xmlns:c16="http://schemas.microsoft.com/office/drawing/2014/chart" uri="{C3380CC4-5D6E-409C-BE32-E72D297353CC}">
                  <c16:uniqueId val="{00000003-B6A4-439A-AF56-4F457316DF31}"/>
                </c:ext>
              </c:extLst>
            </c:dLbl>
            <c:dLbl>
              <c:idx val="2"/>
              <c:layout>
                <c:manualLayout>
                  <c:x val="8.1237959570810786E-2"/>
                  <c:y val="-0.24731822753857535"/>
                </c:manualLayout>
              </c:layout>
              <c:tx>
                <c:rich>
                  <a:bodyPr rot="0" spcFirstLastPara="1" vertOverflow="ellipsis" vert="horz" wrap="square" lIns="38100" tIns="19050" rIns="38100" bIns="19050" anchor="ctr" anchorCtr="1">
                    <a:spAutoFit/>
                  </a:bodyPr>
                  <a:lstStyle/>
                  <a:p>
                    <a:pPr>
                      <a:defRPr sz="2000" b="1" i="0" u="none" strike="noStrike" kern="1200" spc="0" baseline="0">
                        <a:solidFill>
                          <a:schemeClr val="bg2">
                            <a:lumMod val="50000"/>
                          </a:schemeClr>
                        </a:solidFill>
                        <a:latin typeface="+mn-lt"/>
                        <a:ea typeface="+mn-ea"/>
                        <a:cs typeface="+mn-cs"/>
                      </a:defRPr>
                    </a:pPr>
                    <a:fld id="{9153A57A-05DC-44C3-8441-DA51060EDF5A}" type="CATEGORYNAME">
                      <a:rPr lang="en-US"/>
                      <a:pPr>
                        <a:defRPr sz="2000">
                          <a:solidFill>
                            <a:schemeClr val="bg2">
                              <a:lumMod val="50000"/>
                            </a:schemeClr>
                          </a:solidFill>
                        </a:defRPr>
                      </a:pPr>
                      <a:t>[CATEGORY NAME]</a:t>
                    </a:fld>
                    <a:r>
                      <a:rPr lang="en-US" baseline="0" dirty="0"/>
                      <a:t>, </a:t>
                    </a:r>
                    <a:fld id="{BF93E3EC-27F9-419D-AAD2-DC46DD8C1265}" type="VALUE">
                      <a:rPr lang="en-US" baseline="0"/>
                      <a:pPr>
                        <a:defRPr sz="2000">
                          <a:solidFill>
                            <a:schemeClr val="bg2">
                              <a:lumMod val="50000"/>
                            </a:schemeClr>
                          </a:solidFill>
                        </a:defRPr>
                      </a:pPr>
                      <a:t>[VALUE]</a:t>
                    </a:fld>
                    <a:r>
                      <a:rPr lang="en-US" baseline="0" dirty="0"/>
                      <a:t>, 9.64%</a:t>
                    </a:r>
                  </a:p>
                </c:rich>
              </c:tx>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chemeClr val="bg2">
                          <a:lumMod val="50000"/>
                        </a:schemeClr>
                      </a:solidFill>
                      <a:latin typeface="+mn-lt"/>
                      <a:ea typeface="+mn-ea"/>
                      <a:cs typeface="+mn-cs"/>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15:layout>
                    <c:manualLayout>
                      <c:w val="0.24194799351944607"/>
                      <c:h val="0.14617669574112235"/>
                    </c:manualLayout>
                  </c15:layout>
                  <c15:dlblFieldTable/>
                  <c15:showDataLabelsRange val="0"/>
                </c:ext>
                <c:ext xmlns:c16="http://schemas.microsoft.com/office/drawing/2014/chart" uri="{C3380CC4-5D6E-409C-BE32-E72D297353CC}">
                  <c16:uniqueId val="{00000005-B6A4-439A-AF56-4F457316DF31}"/>
                </c:ext>
              </c:extLst>
            </c:dLbl>
            <c:dLbl>
              <c:idx val="3"/>
              <c:layout>
                <c:manualLayout>
                  <c:x val="0.16021922154460774"/>
                  <c:y val="-0.13228660965297692"/>
                </c:manualLayout>
              </c:layout>
              <c:tx>
                <c:rich>
                  <a:bodyPr rot="0" spcFirstLastPara="1" vertOverflow="ellipsis" vert="horz" wrap="square" lIns="38100" tIns="19050" rIns="38100" bIns="19050" anchor="ctr" anchorCtr="1">
                    <a:spAutoFit/>
                  </a:bodyPr>
                  <a:lstStyle/>
                  <a:p>
                    <a:pPr>
                      <a:defRPr sz="2000" b="1" i="0" u="none" strike="noStrike" kern="1200" spc="0" baseline="0">
                        <a:solidFill>
                          <a:schemeClr val="accent4">
                            <a:lumMod val="75000"/>
                          </a:schemeClr>
                        </a:solidFill>
                        <a:effectLst/>
                        <a:latin typeface="+mn-lt"/>
                        <a:ea typeface="+mn-ea"/>
                        <a:cs typeface="+mn-cs"/>
                      </a:defRPr>
                    </a:pPr>
                    <a:fld id="{E10D1E01-6A53-443B-AF23-DC548C1FCBB9}" type="CATEGORYNAME">
                      <a:rPr lang="en-US">
                        <a:solidFill>
                          <a:schemeClr val="accent4">
                            <a:lumMod val="75000"/>
                          </a:schemeClr>
                        </a:solidFill>
                      </a:rPr>
                      <a:pPr>
                        <a:defRPr sz="2000">
                          <a:solidFill>
                            <a:schemeClr val="accent4">
                              <a:lumMod val="75000"/>
                            </a:schemeClr>
                          </a:solidFill>
                          <a:effectLst/>
                        </a:defRPr>
                      </a:pPr>
                      <a:t>[CATEGORY NAME]</a:t>
                    </a:fld>
                    <a:r>
                      <a:rPr lang="en-US" baseline="0" dirty="0">
                        <a:solidFill>
                          <a:schemeClr val="accent4">
                            <a:lumMod val="75000"/>
                          </a:schemeClr>
                        </a:solidFill>
                      </a:rPr>
                      <a:t>, </a:t>
                    </a:r>
                    <a:fld id="{15968AA2-05A8-466A-BE4A-969725575929}" type="VALUE">
                      <a:rPr lang="en-US" baseline="0">
                        <a:solidFill>
                          <a:schemeClr val="accent4">
                            <a:lumMod val="75000"/>
                          </a:schemeClr>
                        </a:solidFill>
                      </a:rPr>
                      <a:pPr>
                        <a:defRPr sz="2000">
                          <a:solidFill>
                            <a:schemeClr val="accent4">
                              <a:lumMod val="75000"/>
                            </a:schemeClr>
                          </a:solidFill>
                          <a:effectLst/>
                        </a:defRPr>
                      </a:pPr>
                      <a:t>[VALUE]</a:t>
                    </a:fld>
                    <a:r>
                      <a:rPr lang="en-US" baseline="0" dirty="0">
                        <a:solidFill>
                          <a:schemeClr val="accent4">
                            <a:lumMod val="75000"/>
                          </a:schemeClr>
                        </a:solidFill>
                      </a:rPr>
                      <a:t>, 7.29%</a:t>
                    </a:r>
                  </a:p>
                </c:rich>
              </c:tx>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chemeClr val="accent4">
                          <a:lumMod val="75000"/>
                        </a:schemeClr>
                      </a:solidFill>
                      <a:effectLst/>
                      <a:latin typeface="+mn-lt"/>
                      <a:ea typeface="+mn-ea"/>
                      <a:cs typeface="+mn-cs"/>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15:layout>
                    <c:manualLayout>
                      <c:w val="0.27269419895186742"/>
                      <c:h val="0.14617669574112235"/>
                    </c:manualLayout>
                  </c15:layout>
                  <c15:dlblFieldTable/>
                  <c15:showDataLabelsRange val="0"/>
                </c:ext>
                <c:ext xmlns:c16="http://schemas.microsoft.com/office/drawing/2014/chart" uri="{C3380CC4-5D6E-409C-BE32-E72D297353CC}">
                  <c16:uniqueId val="{00000007-B6A4-439A-AF56-4F457316DF31}"/>
                </c:ext>
              </c:extLst>
            </c:dLbl>
            <c:dLbl>
              <c:idx val="4"/>
              <c:layout>
                <c:manualLayout>
                  <c:x val="0.15474983270888645"/>
                  <c:y val="0"/>
                </c:manualLayout>
              </c:layout>
              <c:tx>
                <c:rich>
                  <a:bodyPr rot="0" spcFirstLastPara="1" vertOverflow="ellipsis" vert="horz" wrap="square" lIns="38100" tIns="19050" rIns="38100" bIns="19050" anchor="ctr" anchorCtr="1">
                    <a:noAutofit/>
                  </a:bodyPr>
                  <a:lstStyle/>
                  <a:p>
                    <a:pPr>
                      <a:defRPr sz="2000" b="1" i="0" u="none" strike="noStrike" kern="1200" spc="0" baseline="0">
                        <a:solidFill>
                          <a:schemeClr val="accent5">
                            <a:lumMod val="75000"/>
                          </a:schemeClr>
                        </a:solidFill>
                        <a:latin typeface="+mn-lt"/>
                        <a:ea typeface="+mn-ea"/>
                        <a:cs typeface="+mn-cs"/>
                      </a:defRPr>
                    </a:pPr>
                    <a:fld id="{ADBCCD35-AC50-4DC1-8373-37268C538757}" type="CATEGORYNAME">
                      <a:rPr lang="en-US">
                        <a:solidFill>
                          <a:schemeClr val="accent5">
                            <a:lumMod val="75000"/>
                          </a:schemeClr>
                        </a:solidFill>
                      </a:rPr>
                      <a:pPr>
                        <a:defRPr sz="2000">
                          <a:solidFill>
                            <a:schemeClr val="accent5">
                              <a:lumMod val="75000"/>
                            </a:schemeClr>
                          </a:solidFill>
                        </a:defRPr>
                      </a:pPr>
                      <a:t>[CATEGORY NAME]</a:t>
                    </a:fld>
                    <a:r>
                      <a:rPr lang="en-US" baseline="0" dirty="0">
                        <a:solidFill>
                          <a:schemeClr val="accent5">
                            <a:lumMod val="75000"/>
                          </a:schemeClr>
                        </a:solidFill>
                      </a:rPr>
                      <a:t>, </a:t>
                    </a:r>
                    <a:fld id="{626D9C05-5BC0-40FC-8CF0-433762053B14}" type="VALUE">
                      <a:rPr lang="en-US" baseline="0">
                        <a:solidFill>
                          <a:schemeClr val="accent5">
                            <a:lumMod val="75000"/>
                          </a:schemeClr>
                        </a:solidFill>
                      </a:rPr>
                      <a:pPr>
                        <a:defRPr sz="2000">
                          <a:solidFill>
                            <a:schemeClr val="accent5">
                              <a:lumMod val="75000"/>
                            </a:schemeClr>
                          </a:solidFill>
                        </a:defRPr>
                      </a:pPr>
                      <a:t>[VALUE]</a:t>
                    </a:fld>
                    <a:r>
                      <a:rPr lang="en-US" baseline="0" dirty="0">
                        <a:solidFill>
                          <a:schemeClr val="accent5">
                            <a:lumMod val="75000"/>
                          </a:schemeClr>
                        </a:solidFill>
                      </a:rPr>
                      <a:t>, 0.58%</a:t>
                    </a:r>
                  </a:p>
                </c:rich>
              </c:tx>
              <c:spPr>
                <a:noFill/>
                <a:ln>
                  <a:noFill/>
                </a:ln>
                <a:effectLst/>
              </c:spPr>
              <c:txPr>
                <a:bodyPr rot="0" spcFirstLastPara="1" vertOverflow="ellipsis" vert="horz" wrap="square" lIns="38100" tIns="19050" rIns="38100" bIns="19050" anchor="ctr" anchorCtr="1">
                  <a:noAutofit/>
                </a:bodyPr>
                <a:lstStyle/>
                <a:p>
                  <a:pPr>
                    <a:defRPr sz="2000" b="1" i="0" u="none" strike="noStrike" kern="1200" spc="0" baseline="0">
                      <a:solidFill>
                        <a:schemeClr val="accent5">
                          <a:lumMod val="75000"/>
                        </a:schemeClr>
                      </a:solidFill>
                      <a:latin typeface="+mn-lt"/>
                      <a:ea typeface="+mn-ea"/>
                      <a:cs typeface="+mn-cs"/>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15:layout>
                    <c:manualLayout>
                      <c:w val="0.30870407756763868"/>
                      <c:h val="0.13083912656166571"/>
                    </c:manualLayout>
                  </c15:layout>
                  <c15:dlblFieldTable/>
                  <c15:showDataLabelsRange val="0"/>
                </c:ext>
                <c:ext xmlns:c16="http://schemas.microsoft.com/office/drawing/2014/chart" uri="{C3380CC4-5D6E-409C-BE32-E72D297353CC}">
                  <c16:uniqueId val="{00000009-B6A4-439A-AF56-4F457316DF31}"/>
                </c:ext>
              </c:extLst>
            </c:dLbl>
            <c:dLbl>
              <c:idx val="5"/>
              <c:layout>
                <c:manualLayout>
                  <c:x val="4.5132175082987702E-3"/>
                  <c:y val="3.8343922948641637E-3"/>
                </c:manualLayout>
              </c:layout>
              <c:tx>
                <c:rich>
                  <a:bodyPr rot="0" spcFirstLastPara="1" vertOverflow="ellipsis" vert="horz" wrap="square" lIns="38100" tIns="19050" rIns="38100" bIns="19050" anchor="ctr" anchorCtr="1">
                    <a:spAutoFit/>
                  </a:bodyPr>
                  <a:lstStyle/>
                  <a:p>
                    <a:pPr>
                      <a:defRPr sz="2000" b="1" i="0" u="none" strike="noStrike" kern="1200" spc="0" baseline="0">
                        <a:solidFill>
                          <a:schemeClr val="accent6">
                            <a:lumMod val="75000"/>
                          </a:schemeClr>
                        </a:solidFill>
                        <a:latin typeface="+mn-lt"/>
                        <a:ea typeface="+mn-ea"/>
                        <a:cs typeface="+mn-cs"/>
                      </a:defRPr>
                    </a:pPr>
                    <a:fld id="{28BD1142-2A60-4823-956D-5E22650CFBA6}" type="CATEGORYNAME">
                      <a:rPr lang="en-US">
                        <a:solidFill>
                          <a:schemeClr val="accent6">
                            <a:lumMod val="75000"/>
                          </a:schemeClr>
                        </a:solidFill>
                      </a:rPr>
                      <a:pPr>
                        <a:defRPr sz="2000">
                          <a:solidFill>
                            <a:schemeClr val="accent6">
                              <a:lumMod val="75000"/>
                            </a:schemeClr>
                          </a:solidFill>
                        </a:defRPr>
                      </a:pPr>
                      <a:t>[CATEGORY NAME]</a:t>
                    </a:fld>
                    <a:r>
                      <a:rPr lang="en-US" baseline="0" dirty="0">
                        <a:solidFill>
                          <a:schemeClr val="accent6">
                            <a:lumMod val="75000"/>
                          </a:schemeClr>
                        </a:solidFill>
                      </a:rPr>
                      <a:t>, </a:t>
                    </a:r>
                    <a:fld id="{587B6B26-1E4C-45AC-9D93-E730097DF112}" type="VALUE">
                      <a:rPr lang="en-US" baseline="0">
                        <a:solidFill>
                          <a:schemeClr val="accent6">
                            <a:lumMod val="75000"/>
                          </a:schemeClr>
                        </a:solidFill>
                      </a:rPr>
                      <a:pPr>
                        <a:defRPr sz="2000">
                          <a:solidFill>
                            <a:schemeClr val="accent6">
                              <a:lumMod val="75000"/>
                            </a:schemeClr>
                          </a:solidFill>
                        </a:defRPr>
                      </a:pPr>
                      <a:t>[VALUE]</a:t>
                    </a:fld>
                    <a:r>
                      <a:rPr lang="en-US" baseline="0" dirty="0">
                        <a:solidFill>
                          <a:schemeClr val="accent6">
                            <a:lumMod val="75000"/>
                          </a:schemeClr>
                        </a:solidFill>
                      </a:rPr>
                      <a:t>, 10.72%</a:t>
                    </a:r>
                  </a:p>
                </c:rich>
              </c:tx>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chemeClr val="accent6">
                          <a:lumMod val="75000"/>
                        </a:schemeClr>
                      </a:solidFill>
                      <a:latin typeface="+mn-lt"/>
                      <a:ea typeface="+mn-ea"/>
                      <a:cs typeface="+mn-cs"/>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15:layout>
                    <c:manualLayout>
                      <c:w val="0.19145068670203561"/>
                      <c:h val="9.9368276321404797E-2"/>
                    </c:manualLayout>
                  </c15:layout>
                  <c15:dlblFieldTable/>
                  <c15:showDataLabelsRange val="0"/>
                </c:ext>
                <c:ext xmlns:c16="http://schemas.microsoft.com/office/drawing/2014/chart" uri="{C3380CC4-5D6E-409C-BE32-E72D297353CC}">
                  <c16:uniqueId val="{0000000B-B6A4-439A-AF56-4F457316DF31}"/>
                </c:ext>
              </c:extLst>
            </c:dLbl>
            <c:dLbl>
              <c:idx val="6"/>
              <c:layout>
                <c:manualLayout>
                  <c:x val="-8.8007741411826837E-2"/>
                  <c:y val="-4.984702435307084E-2"/>
                </c:manualLayout>
              </c:layout>
              <c:tx>
                <c:rich>
                  <a:bodyPr rot="0" spcFirstLastPara="1" vertOverflow="ellipsis" vert="horz" wrap="square" lIns="38100" tIns="19050" rIns="38100" bIns="19050" anchor="ctr" anchorCtr="1">
                    <a:spAutoFit/>
                  </a:bodyPr>
                  <a:lstStyle/>
                  <a:p>
                    <a:pPr>
                      <a:defRPr sz="2000" b="1" i="0" u="none" strike="noStrike" kern="1200" spc="0" baseline="0">
                        <a:solidFill>
                          <a:srgbClr val="002060"/>
                        </a:solidFill>
                        <a:latin typeface="+mn-lt"/>
                        <a:ea typeface="+mn-ea"/>
                        <a:cs typeface="+mn-cs"/>
                      </a:defRPr>
                    </a:pPr>
                    <a:fld id="{EB29CE84-DBFD-40CC-B588-82615C671778}" type="CATEGORYNAME">
                      <a:rPr lang="en-US">
                        <a:solidFill>
                          <a:srgbClr val="002060"/>
                        </a:solidFill>
                      </a:rPr>
                      <a:pPr>
                        <a:defRPr sz="2000">
                          <a:solidFill>
                            <a:srgbClr val="002060"/>
                          </a:solidFill>
                        </a:defRPr>
                      </a:pPr>
                      <a:t>[CATEGORY NAME]</a:t>
                    </a:fld>
                    <a:r>
                      <a:rPr lang="en-US" baseline="0" dirty="0">
                        <a:solidFill>
                          <a:srgbClr val="002060"/>
                        </a:solidFill>
                      </a:rPr>
                      <a:t>, </a:t>
                    </a:r>
                    <a:fld id="{58621966-6F23-409B-9F78-A52BA9BE792D}" type="VALUE">
                      <a:rPr lang="en-US" baseline="0">
                        <a:solidFill>
                          <a:srgbClr val="002060"/>
                        </a:solidFill>
                      </a:rPr>
                      <a:pPr>
                        <a:defRPr sz="2000">
                          <a:solidFill>
                            <a:srgbClr val="002060"/>
                          </a:solidFill>
                        </a:defRPr>
                      </a:pPr>
                      <a:t>[VALUE]</a:t>
                    </a:fld>
                    <a:r>
                      <a:rPr lang="en-US" baseline="0" dirty="0">
                        <a:solidFill>
                          <a:srgbClr val="002060"/>
                        </a:solidFill>
                      </a:rPr>
                      <a:t>, 2.14%</a:t>
                    </a:r>
                  </a:p>
                </c:rich>
              </c:tx>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rgbClr val="002060"/>
                      </a:solidFill>
                      <a:latin typeface="+mn-lt"/>
                      <a:ea typeface="+mn-ea"/>
                      <a:cs typeface="+mn-cs"/>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15:layout>
                    <c:manualLayout>
                      <c:w val="0.26142252706775548"/>
                      <c:h val="0.14617669574112235"/>
                    </c:manualLayout>
                  </c15:layout>
                  <c15:dlblFieldTable/>
                  <c15:showDataLabelsRange val="0"/>
                </c:ext>
                <c:ext xmlns:c16="http://schemas.microsoft.com/office/drawing/2014/chart" uri="{C3380CC4-5D6E-409C-BE32-E72D297353CC}">
                  <c16:uniqueId val="{0000000D-B6A4-439A-AF56-4F457316DF31}"/>
                </c:ext>
              </c:extLst>
            </c:dLbl>
            <c:dLbl>
              <c:idx val="7"/>
              <c:layout>
                <c:manualLayout>
                  <c:x val="-0.12524178585529203"/>
                  <c:y val="-0.15145849564713454"/>
                </c:manualLayout>
              </c:layout>
              <c:tx>
                <c:rich>
                  <a:bodyPr rot="0" spcFirstLastPara="1" vertOverflow="ellipsis" vert="horz" wrap="square" lIns="38100" tIns="19050" rIns="38100" bIns="19050" anchor="ctr" anchorCtr="1">
                    <a:spAutoFit/>
                  </a:bodyPr>
                  <a:lstStyle/>
                  <a:p>
                    <a:pPr>
                      <a:defRPr sz="2000" b="1" i="0" u="none" strike="noStrike" kern="1200" spc="0" baseline="0">
                        <a:solidFill>
                          <a:schemeClr val="accent2">
                            <a:lumMod val="50000"/>
                          </a:schemeClr>
                        </a:solidFill>
                        <a:latin typeface="+mn-lt"/>
                        <a:ea typeface="+mn-ea"/>
                        <a:cs typeface="+mn-cs"/>
                      </a:defRPr>
                    </a:pPr>
                    <a:fld id="{82612768-E59D-41B9-B195-500B0C4701F2}" type="CATEGORYNAME">
                      <a:rPr lang="en-US">
                        <a:solidFill>
                          <a:schemeClr val="accent2">
                            <a:lumMod val="50000"/>
                          </a:schemeClr>
                        </a:solidFill>
                      </a:rPr>
                      <a:pPr>
                        <a:defRPr sz="2000">
                          <a:solidFill>
                            <a:schemeClr val="accent2">
                              <a:lumMod val="50000"/>
                            </a:schemeClr>
                          </a:solidFill>
                        </a:defRPr>
                      </a:pPr>
                      <a:t>[CATEGORY NAME]</a:t>
                    </a:fld>
                    <a:r>
                      <a:rPr lang="en-US" baseline="0" dirty="0">
                        <a:solidFill>
                          <a:schemeClr val="accent2">
                            <a:lumMod val="50000"/>
                          </a:schemeClr>
                        </a:solidFill>
                      </a:rPr>
                      <a:t>, </a:t>
                    </a:r>
                    <a:fld id="{5CFA027D-5417-4B27-8B9C-32D3CC34185D}" type="VALUE">
                      <a:rPr lang="en-US" baseline="0">
                        <a:solidFill>
                          <a:schemeClr val="accent2">
                            <a:lumMod val="50000"/>
                          </a:schemeClr>
                        </a:solidFill>
                      </a:rPr>
                      <a:pPr>
                        <a:defRPr sz="2000">
                          <a:solidFill>
                            <a:schemeClr val="accent2">
                              <a:lumMod val="50000"/>
                            </a:schemeClr>
                          </a:solidFill>
                        </a:defRPr>
                      </a:pPr>
                      <a:t>[VALUE]</a:t>
                    </a:fld>
                    <a:r>
                      <a:rPr lang="en-US" baseline="0" dirty="0">
                        <a:solidFill>
                          <a:schemeClr val="accent2">
                            <a:lumMod val="50000"/>
                          </a:schemeClr>
                        </a:solidFill>
                      </a:rPr>
                      <a:t>, 0.84%</a:t>
                    </a:r>
                  </a:p>
                </c:rich>
              </c:tx>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chemeClr val="accent2">
                          <a:lumMod val="50000"/>
                        </a:schemeClr>
                      </a:solidFill>
                      <a:latin typeface="+mn-lt"/>
                      <a:ea typeface="+mn-ea"/>
                      <a:cs typeface="+mn-cs"/>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F-B6A4-439A-AF56-4F457316DF31}"/>
                </c:ext>
              </c:extLst>
            </c:dLbl>
            <c:dLbl>
              <c:idx val="8"/>
              <c:layout>
                <c:manualLayout>
                  <c:x val="-3.0464173759584812E-2"/>
                  <c:y val="-0.17638197008358825"/>
                </c:manualLayout>
              </c:layout>
              <c:tx>
                <c:rich>
                  <a:bodyPr rot="0" spcFirstLastPara="1" vertOverflow="ellipsis" vert="horz" wrap="square" lIns="38100" tIns="19050" rIns="38100" bIns="19050" anchor="ctr" anchorCtr="1">
                    <a:spAutoFit/>
                  </a:bodyPr>
                  <a:lstStyle/>
                  <a:p>
                    <a:pPr>
                      <a:defRPr sz="2000" b="1" i="0" u="none" strike="noStrike" kern="1200" spc="0" baseline="0">
                        <a:solidFill>
                          <a:srgbClr val="474343"/>
                        </a:solidFill>
                        <a:latin typeface="+mn-lt"/>
                        <a:ea typeface="+mn-ea"/>
                        <a:cs typeface="+mn-cs"/>
                      </a:defRPr>
                    </a:pPr>
                    <a:fld id="{674529FA-47B8-4DAC-8265-9EE0201F25D3}" type="CATEGORYNAME">
                      <a:rPr lang="en-US">
                        <a:solidFill>
                          <a:srgbClr val="474343"/>
                        </a:solidFill>
                      </a:rPr>
                      <a:pPr>
                        <a:defRPr sz="2000">
                          <a:solidFill>
                            <a:srgbClr val="474343"/>
                          </a:solidFill>
                        </a:defRPr>
                      </a:pPr>
                      <a:t>[CATEGORY NAME]</a:t>
                    </a:fld>
                    <a:r>
                      <a:rPr lang="en-US" baseline="0" dirty="0">
                        <a:solidFill>
                          <a:srgbClr val="474343"/>
                        </a:solidFill>
                      </a:rPr>
                      <a:t>, </a:t>
                    </a:r>
                    <a:fld id="{D129766F-D28F-4968-AB5C-B90ACE561A63}" type="VALUE">
                      <a:rPr lang="en-US" baseline="0">
                        <a:solidFill>
                          <a:srgbClr val="474343"/>
                        </a:solidFill>
                      </a:rPr>
                      <a:pPr>
                        <a:defRPr sz="2000">
                          <a:solidFill>
                            <a:srgbClr val="474343"/>
                          </a:solidFill>
                        </a:defRPr>
                      </a:pPr>
                      <a:t>[VALUE]</a:t>
                    </a:fld>
                    <a:r>
                      <a:rPr lang="en-US" baseline="0" dirty="0">
                        <a:solidFill>
                          <a:srgbClr val="474343"/>
                        </a:solidFill>
                      </a:rPr>
                      <a:t>, 10.72%</a:t>
                    </a:r>
                  </a:p>
                </c:rich>
              </c:tx>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rgbClr val="474343"/>
                      </a:solidFill>
                      <a:latin typeface="+mn-lt"/>
                      <a:ea typeface="+mn-ea"/>
                      <a:cs typeface="+mn-cs"/>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15:layout>
                    <c:manualLayout>
                      <c:w val="0.26000086355264129"/>
                      <c:h val="0.14617669574112235"/>
                    </c:manualLayout>
                  </c15:layout>
                  <c15:dlblFieldTable/>
                  <c15:showDataLabelsRange val="0"/>
                </c:ext>
                <c:ext xmlns:c16="http://schemas.microsoft.com/office/drawing/2014/chart" uri="{C3380CC4-5D6E-409C-BE32-E72D297353CC}">
                  <c16:uniqueId val="{00000003-3C54-4073-87A7-CD5C804385B1}"/>
                </c:ext>
              </c:extLst>
            </c:dLbl>
            <c:dLbl>
              <c:idx val="9"/>
              <c:layout>
                <c:manualLayout>
                  <c:x val="4.5132619297309799E-3"/>
                  <c:y val="1.8213514360931382E-2"/>
                </c:manualLayout>
              </c:layout>
              <c:tx>
                <c:rich>
                  <a:bodyPr rot="0" spcFirstLastPara="1" vertOverflow="ellipsis" vert="horz" wrap="square" lIns="38100" tIns="19050" rIns="38100" bIns="19050" anchor="ctr" anchorCtr="1">
                    <a:noAutofit/>
                  </a:bodyPr>
                  <a:lstStyle/>
                  <a:p>
                    <a:pPr>
                      <a:defRPr sz="2000" b="1" i="0" u="none" strike="noStrike" kern="1200" spc="0" baseline="0">
                        <a:solidFill>
                          <a:schemeClr val="accent4">
                            <a:lumMod val="50000"/>
                          </a:schemeClr>
                        </a:solidFill>
                        <a:latin typeface="+mn-lt"/>
                        <a:ea typeface="+mn-ea"/>
                        <a:cs typeface="+mn-cs"/>
                      </a:defRPr>
                    </a:pPr>
                    <a:fld id="{244516B1-CFF0-4700-924B-C77441CD70D2}" type="CATEGORYNAME">
                      <a:rPr lang="en-US">
                        <a:solidFill>
                          <a:schemeClr val="accent4">
                            <a:lumMod val="50000"/>
                          </a:schemeClr>
                        </a:solidFill>
                      </a:rPr>
                      <a:pPr>
                        <a:defRPr sz="2000">
                          <a:solidFill>
                            <a:schemeClr val="accent4">
                              <a:lumMod val="50000"/>
                            </a:schemeClr>
                          </a:solidFill>
                        </a:defRPr>
                      </a:pPr>
                      <a:t>[CATEGORY NAME]</a:t>
                    </a:fld>
                    <a:r>
                      <a:rPr lang="en-US" baseline="0" dirty="0">
                        <a:solidFill>
                          <a:schemeClr val="accent4">
                            <a:lumMod val="50000"/>
                          </a:schemeClr>
                        </a:solidFill>
                      </a:rPr>
                      <a:t>, </a:t>
                    </a:r>
                    <a:fld id="{3945147A-7F38-4107-ABA6-5080C44CC098}" type="VALUE">
                      <a:rPr lang="en-US" baseline="0">
                        <a:solidFill>
                          <a:schemeClr val="accent4">
                            <a:lumMod val="50000"/>
                          </a:schemeClr>
                        </a:solidFill>
                      </a:rPr>
                      <a:pPr>
                        <a:defRPr sz="2000">
                          <a:solidFill>
                            <a:schemeClr val="accent4">
                              <a:lumMod val="50000"/>
                            </a:schemeClr>
                          </a:solidFill>
                        </a:defRPr>
                      </a:pPr>
                      <a:t>[VALUE]</a:t>
                    </a:fld>
                    <a:r>
                      <a:rPr lang="en-US" baseline="0" dirty="0">
                        <a:solidFill>
                          <a:schemeClr val="accent4">
                            <a:lumMod val="50000"/>
                          </a:schemeClr>
                        </a:solidFill>
                      </a:rPr>
                      <a:t>, 15.00%</a:t>
                    </a:r>
                  </a:p>
                </c:rich>
              </c:tx>
              <c:spPr>
                <a:noFill/>
                <a:ln>
                  <a:noFill/>
                </a:ln>
                <a:effectLst/>
              </c:spPr>
              <c:txPr>
                <a:bodyPr rot="0" spcFirstLastPara="1" vertOverflow="ellipsis" vert="horz" wrap="square" lIns="38100" tIns="19050" rIns="38100" bIns="19050" anchor="ctr" anchorCtr="1">
                  <a:noAutofit/>
                </a:bodyPr>
                <a:lstStyle/>
                <a:p>
                  <a:pPr>
                    <a:defRPr sz="2000" b="1" i="0" u="none" strike="noStrike" kern="1200" spc="0" baseline="0">
                      <a:solidFill>
                        <a:schemeClr val="accent4">
                          <a:lumMod val="50000"/>
                        </a:schemeClr>
                      </a:solidFill>
                      <a:latin typeface="+mn-lt"/>
                      <a:ea typeface="+mn-ea"/>
                      <a:cs typeface="+mn-cs"/>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15:layout>
                    <c:manualLayout>
                      <c:w val="0.32117752687763168"/>
                      <c:h val="0.1212531458245053"/>
                    </c:manualLayout>
                  </c15:layout>
                  <c15:dlblFieldTable/>
                  <c15:showDataLabelsRange val="0"/>
                </c:ext>
                <c:ext xmlns:c16="http://schemas.microsoft.com/office/drawing/2014/chart" uri="{C3380CC4-5D6E-409C-BE32-E72D297353CC}">
                  <c16:uniqueId val="{00000013-B6A4-439A-AF56-4F457316DF31}"/>
                </c:ext>
              </c:extLst>
            </c:dLbl>
            <c:dLbl>
              <c:idx val="10"/>
              <c:layout>
                <c:manualLayout>
                  <c:x val="0.18978671539614675"/>
                  <c:y val="-4.6012707538369967E-2"/>
                </c:manualLayout>
              </c:layout>
              <c:tx>
                <c:rich>
                  <a:bodyPr rot="0" spcFirstLastPara="1" vertOverflow="ellipsis" vert="horz" wrap="square" lIns="38100" tIns="19050" rIns="38100" bIns="19050" anchor="ctr" anchorCtr="1">
                    <a:spAutoFit/>
                  </a:bodyPr>
                  <a:lstStyle/>
                  <a:p>
                    <a:pPr>
                      <a:defRPr sz="2000" b="1" i="0" u="none" strike="noStrike" kern="1200" spc="0" baseline="0">
                        <a:solidFill>
                          <a:srgbClr val="2F5597"/>
                        </a:solidFill>
                        <a:latin typeface="+mn-lt"/>
                        <a:ea typeface="+mn-ea"/>
                        <a:cs typeface="+mn-cs"/>
                      </a:defRPr>
                    </a:pPr>
                    <a:fld id="{994BBC07-0897-4F0C-8E94-C09A90F62131}" type="CATEGORYNAME">
                      <a:rPr lang="en-US">
                        <a:solidFill>
                          <a:srgbClr val="2F5597"/>
                        </a:solidFill>
                      </a:rPr>
                      <a:pPr>
                        <a:defRPr sz="2000">
                          <a:solidFill>
                            <a:srgbClr val="2F5597"/>
                          </a:solidFill>
                        </a:defRPr>
                      </a:pPr>
                      <a:t>[CATEGORY NAME]</a:t>
                    </a:fld>
                    <a:r>
                      <a:rPr lang="en-US" baseline="0" dirty="0">
                        <a:solidFill>
                          <a:srgbClr val="2F5597"/>
                        </a:solidFill>
                      </a:rPr>
                      <a:t>, </a:t>
                    </a:r>
                    <a:fld id="{A3A414D9-67DC-4D74-9A40-1FBBAD3BE927}" type="VALUE">
                      <a:rPr lang="en-US" baseline="0">
                        <a:solidFill>
                          <a:srgbClr val="2F5597"/>
                        </a:solidFill>
                      </a:rPr>
                      <a:pPr>
                        <a:defRPr sz="2000">
                          <a:solidFill>
                            <a:srgbClr val="2F5597"/>
                          </a:solidFill>
                        </a:defRPr>
                      </a:pPr>
                      <a:t>[VALUE]</a:t>
                    </a:fld>
                    <a:r>
                      <a:rPr lang="en-US" baseline="0" dirty="0">
                        <a:solidFill>
                          <a:srgbClr val="2F5597"/>
                        </a:solidFill>
                      </a:rPr>
                      <a:t>, 10.72%</a:t>
                    </a:r>
                  </a:p>
                </c:rich>
              </c:tx>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rgbClr val="2F5597"/>
                      </a:solidFill>
                      <a:latin typeface="+mn-lt"/>
                      <a:ea typeface="+mn-ea"/>
                      <a:cs typeface="+mn-cs"/>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2-3C54-4073-87A7-CD5C804385B1}"/>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spc="0" baseline="0">
                    <a:solidFill>
                      <a:schemeClr val="accent1"/>
                    </a:solidFill>
                    <a:latin typeface="+mn-lt"/>
                    <a:ea typeface="+mn-ea"/>
                    <a:cs typeface="+mn-cs"/>
                  </a:defRPr>
                </a:pPr>
                <a:endParaRPr lang="en-US"/>
              </a:p>
            </c:txPr>
            <c:dLblPos val="outEnd"/>
            <c:showLegendKey val="0"/>
            <c:showVal val="1"/>
            <c:showCatName val="1"/>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Sheet1!$A$2:$A$12</c:f>
              <c:strCache>
                <c:ptCount val="11"/>
                <c:pt idx="0">
                  <c:v>Retain Alabama - EDPA</c:v>
                </c:pt>
                <c:pt idx="1">
                  <c:v>Outcome Based Funding</c:v>
                </c:pt>
                <c:pt idx="2">
                  <c:v>(Re)Engage Alabama</c:v>
                </c:pt>
                <c:pt idx="3">
                  <c:v>Alabama National Guard</c:v>
                </c:pt>
                <c:pt idx="4">
                  <c:v>Best and Brightest STEM Pilot Program</c:v>
                </c:pt>
                <c:pt idx="5">
                  <c:v>Birmingham Zoo</c:v>
                </c:pt>
                <c:pt idx="6">
                  <c:v>Forest Workforce Training Center</c:v>
                </c:pt>
                <c:pt idx="7">
                  <c:v>Museum of Flight</c:v>
                </c:pt>
                <c:pt idx="8">
                  <c:v>USS Alabama Battleship</c:v>
                </c:pt>
                <c:pt idx="9">
                  <c:v>Deferred - Tuskegee University</c:v>
                </c:pt>
                <c:pt idx="10">
                  <c:v>Deferred - HBCU</c:v>
                </c:pt>
              </c:strCache>
            </c:strRef>
          </c:cat>
          <c:val>
            <c:numRef>
              <c:f>Sheet1!$B$2:$B$12</c:f>
              <c:numCache>
                <c:formatCode>"$"#,##0_);[Red]\("$"#,##0\)</c:formatCode>
                <c:ptCount val="11"/>
                <c:pt idx="0">
                  <c:v>100000</c:v>
                </c:pt>
                <c:pt idx="1">
                  <c:v>15000000</c:v>
                </c:pt>
                <c:pt idx="2">
                  <c:v>4500000</c:v>
                </c:pt>
                <c:pt idx="3">
                  <c:v>3400000</c:v>
                </c:pt>
                <c:pt idx="4">
                  <c:v>270000</c:v>
                </c:pt>
                <c:pt idx="5">
                  <c:v>5000000</c:v>
                </c:pt>
                <c:pt idx="6">
                  <c:v>1000000</c:v>
                </c:pt>
                <c:pt idx="7">
                  <c:v>390831</c:v>
                </c:pt>
                <c:pt idx="8">
                  <c:v>5000000</c:v>
                </c:pt>
                <c:pt idx="9">
                  <c:v>7000000</c:v>
                </c:pt>
                <c:pt idx="10">
                  <c:v>5000000</c:v>
                </c:pt>
              </c:numCache>
            </c:numRef>
          </c:val>
          <c:extLst>
            <c:ext xmlns:c16="http://schemas.microsoft.com/office/drawing/2014/chart" uri="{C3380CC4-5D6E-409C-BE32-E72D297353CC}">
              <c16:uniqueId val="{00000000-3C54-4073-87A7-CD5C804385B1}"/>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2.emf"/></Relationships>
</file>

<file path=ppt/drawings/drawing1.xml><?xml version="1.0" encoding="utf-8"?>
<c:userShapes xmlns:c="http://schemas.openxmlformats.org/drawingml/2006/chart">
  <cdr:relSizeAnchor xmlns:cdr="http://schemas.openxmlformats.org/drawingml/2006/chartDrawing">
    <cdr:from>
      <cdr:x>0.29724</cdr:x>
      <cdr:y>0.19754</cdr:y>
    </cdr:from>
    <cdr:to>
      <cdr:x>0.36772</cdr:x>
      <cdr:y>0.23643</cdr:y>
    </cdr:to>
    <cdr:cxnSp macro="">
      <cdr:nvCxnSpPr>
        <cdr:cNvPr id="4" name="Straight Connector 3">
          <a:extLst xmlns:a="http://schemas.openxmlformats.org/drawingml/2006/main">
            <a:ext uri="{FF2B5EF4-FFF2-40B4-BE49-F238E27FC236}">
              <a16:creationId xmlns:a16="http://schemas.microsoft.com/office/drawing/2014/main" id="{47393325-8B2D-45B8-B271-B29F6B031E82}"/>
            </a:ext>
          </a:extLst>
        </cdr:cNvPr>
        <cdr:cNvCxnSpPr/>
      </cdr:nvCxnSpPr>
      <cdr:spPr>
        <a:xfrm xmlns:a="http://schemas.openxmlformats.org/drawingml/2006/main" flipV="1">
          <a:off x="3624006" y="1354713"/>
          <a:ext cx="859292" cy="266708"/>
        </a:xfrm>
        <a:prstGeom xmlns:a="http://schemas.openxmlformats.org/drawingml/2006/main" prst="line">
          <a:avLst/>
        </a:prstGeom>
        <a:ln xmlns:a="http://schemas.openxmlformats.org/drawingml/2006/main">
          <a:solidFill>
            <a:schemeClr val="accent3"/>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0.11403</cdr:x>
      <cdr:y>0.86667</cdr:y>
    </cdr:from>
    <cdr:to>
      <cdr:x>0.94286</cdr:x>
      <cdr:y>1</cdr:y>
    </cdr:to>
    <cdr:sp macro="" textlink="">
      <cdr:nvSpPr>
        <cdr:cNvPr id="2" name="TextBox 1">
          <a:extLst xmlns:a="http://schemas.openxmlformats.org/drawingml/2006/main">
            <a:ext uri="{FF2B5EF4-FFF2-40B4-BE49-F238E27FC236}">
              <a16:creationId xmlns:a16="http://schemas.microsoft.com/office/drawing/2014/main" id="{BB33D019-E2D7-42ED-BA5A-364332A0CB1F}"/>
            </a:ext>
          </a:extLst>
        </cdr:cNvPr>
        <cdr:cNvSpPr txBox="1"/>
      </cdr:nvSpPr>
      <cdr:spPr>
        <a:xfrm xmlns:a="http://schemas.openxmlformats.org/drawingml/2006/main">
          <a:off x="1390260" y="5943600"/>
          <a:ext cx="10105053"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4D24FDB-05F8-40EE-9F96-239C88E0269C}" type="datetimeFigureOut">
              <a:rPr lang="en-US" smtClean="0"/>
              <a:t>4/11/2023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0935ACD-FC6D-412F-B15C-F54ABA1A44BF}" type="slidenum">
              <a:rPr lang="en-US" smtClean="0"/>
              <a:t>‹#›</a:t>
            </a:fld>
            <a:endParaRPr lang="en-US"/>
          </a:p>
        </p:txBody>
      </p:sp>
    </p:spTree>
    <p:extLst>
      <p:ext uri="{BB962C8B-B14F-4D97-AF65-F5344CB8AC3E}">
        <p14:creationId xmlns:p14="http://schemas.microsoft.com/office/powerpoint/2010/main" val="24240653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36C93A0B-A9DE-4FAA-8069-629C10E18461}" type="slidenum">
              <a:rPr lang="en-US">
                <a:solidFill>
                  <a:prstClr val="black"/>
                </a:solidFill>
                <a:latin typeface="Calibri"/>
              </a:rPr>
              <a:pPr defTabSz="931774">
                <a:defRPr/>
              </a:pPr>
              <a:t>1</a:t>
            </a:fld>
            <a:endParaRPr lang="en-US" dirty="0">
              <a:solidFill>
                <a:prstClr val="black"/>
              </a:solidFill>
              <a:latin typeface="Calibri"/>
            </a:endParaRPr>
          </a:p>
        </p:txBody>
      </p:sp>
    </p:spTree>
    <p:extLst>
      <p:ext uri="{BB962C8B-B14F-4D97-AF65-F5344CB8AC3E}">
        <p14:creationId xmlns:p14="http://schemas.microsoft.com/office/powerpoint/2010/main" val="731198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935ACD-FC6D-412F-B15C-F54ABA1A44BF}" type="slidenum">
              <a:rPr lang="en-US" smtClean="0"/>
              <a:t>10</a:t>
            </a:fld>
            <a:endParaRPr lang="en-US"/>
          </a:p>
        </p:txBody>
      </p:sp>
    </p:spTree>
    <p:extLst>
      <p:ext uri="{BB962C8B-B14F-4D97-AF65-F5344CB8AC3E}">
        <p14:creationId xmlns:p14="http://schemas.microsoft.com/office/powerpoint/2010/main" val="4345092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935ACD-FC6D-412F-B15C-F54ABA1A44BF}" type="slidenum">
              <a:rPr lang="en-US" smtClean="0"/>
              <a:t>13</a:t>
            </a:fld>
            <a:endParaRPr lang="en-US"/>
          </a:p>
        </p:txBody>
      </p:sp>
    </p:spTree>
    <p:extLst>
      <p:ext uri="{BB962C8B-B14F-4D97-AF65-F5344CB8AC3E}">
        <p14:creationId xmlns:p14="http://schemas.microsoft.com/office/powerpoint/2010/main" val="3130948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defTabSz="931774">
              <a:defRPr/>
            </a:pPr>
            <a:fld id="{A5D78FC6-CE17-4259-A63C-DDFC12E048FC}" type="slidenum">
              <a:rPr lang="en-US">
                <a:solidFill>
                  <a:prstClr val="black"/>
                </a:solidFill>
                <a:latin typeface="Calibri"/>
              </a:rPr>
              <a:pPr defTabSz="931774">
                <a:defRPr/>
              </a:pPr>
              <a:t>27</a:t>
            </a:fld>
            <a:endParaRPr lang="en-US">
              <a:solidFill>
                <a:prstClr val="black"/>
              </a:solidFill>
              <a:latin typeface="Calibri"/>
            </a:endParaRPr>
          </a:p>
        </p:txBody>
      </p:sp>
    </p:spTree>
    <p:extLst>
      <p:ext uri="{BB962C8B-B14F-4D97-AF65-F5344CB8AC3E}">
        <p14:creationId xmlns:p14="http://schemas.microsoft.com/office/powerpoint/2010/main" val="2228312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Madam Chair…</a:t>
            </a:r>
          </a:p>
          <a:p>
            <a:endParaRPr lang="en-US" dirty="0"/>
          </a:p>
          <a:p>
            <a:r>
              <a:rPr lang="en-US" dirty="0"/>
              <a:t>Good morning Commissioners…it’s my pleasure to be with you this morning to discuss the next three agenda items…</a:t>
            </a:r>
          </a:p>
          <a:p>
            <a:endParaRPr lang="en-US" dirty="0"/>
          </a:p>
          <a:p>
            <a:r>
              <a:rPr lang="en-US" dirty="0"/>
              <a:t>The first of these three items deals with the HBCU Deferred Maintenance Grant Program.</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3EE303-4E39-4FBF-96D5-6D3FCC9FEB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26967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Lawmakers passed two Acts in 2023 related to deferred maintenance funding for the HBCU institutions.  </a:t>
            </a:r>
          </a:p>
          <a:p>
            <a:endParaRPr lang="en-US" dirty="0"/>
          </a:p>
          <a:p>
            <a:r>
              <a:rPr lang="en-US" dirty="0"/>
              <a:t>Projects were limited to deferred maintenance with a priority placed on ADA, health, and safety compliance.</a:t>
            </a:r>
          </a:p>
          <a:p>
            <a:endParaRPr lang="en-US" dirty="0"/>
          </a:p>
          <a:p>
            <a:r>
              <a:rPr lang="en-US" dirty="0"/>
              <a:t>  </a:t>
            </a:r>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AECC0F9E-7482-40C2-8B32-AC7A81BFE7A2}" type="slidenum">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29</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06652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my mind this is one of the most important reports developed by the Commission.  It is not based on estimates or assumptions but links thousands of actual graduation records with actual employment records over a number of years to show how public higher education is contributing to the state’s workforce and economy.</a:t>
            </a:r>
          </a:p>
          <a:p>
            <a:endParaRPr lang="en-US" dirty="0"/>
          </a:p>
          <a:p>
            <a:r>
              <a:rPr lang="en-US" dirty="0"/>
              <a:t>This report measures average salary and retention at both 1-year and 5-year intervals -- by level of education, academic discipline, and residency.</a:t>
            </a:r>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AECC0F9E-7482-40C2-8B32-AC7A81BFE7A2}" type="slidenum">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30</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67056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my mind this is one of the most important reports developed by the Commission.  It is not based on estimates or assumptions but links thousands of actual graduation records with actual employment records over a number of years to show how public higher education is contributing to the state’s workforce and economy.</a:t>
            </a:r>
          </a:p>
          <a:p>
            <a:endParaRPr lang="en-US" dirty="0"/>
          </a:p>
          <a:p>
            <a:r>
              <a:rPr lang="en-US" dirty="0"/>
              <a:t>This report measures average salary and retention at both 1-year and 5-year intervals -- by level of education, academic discipline, and residency.</a:t>
            </a:r>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AECC0F9E-7482-40C2-8B32-AC7A81BFE7A2}" type="slidenum">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38880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my mind this is one of the most important reports developed by the Commission.  It is not based on estimates or assumptions but links thousands of actual graduation records with actual employment records over a number of years to show how public higher education is contributing to the state’s workforce and economy.</a:t>
            </a:r>
          </a:p>
          <a:p>
            <a:endParaRPr lang="en-US" dirty="0"/>
          </a:p>
          <a:p>
            <a:r>
              <a:rPr lang="en-US" dirty="0"/>
              <a:t>This report measures average salary and retention at both 1-year and 5-year intervals -- by level of education, academic discipline, and residency.</a:t>
            </a:r>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AECC0F9E-7482-40C2-8B32-AC7A81BFE7A2}" type="slidenum">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28458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my mind this is one of the most important reports developed by the Commission.  It is not based on estimates or assumptions but links thousands of actual graduation records with actual employment records over a number of years to show how public higher education is contributing to the state’s workforce and economy.</a:t>
            </a:r>
          </a:p>
          <a:p>
            <a:endParaRPr lang="en-US" dirty="0"/>
          </a:p>
          <a:p>
            <a:r>
              <a:rPr lang="en-US" dirty="0"/>
              <a:t>This report measures average salary and retention at both 1-year and 5-year intervals -- by level of education, academic discipline, and residency.</a:t>
            </a:r>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AECC0F9E-7482-40C2-8B32-AC7A81BFE7A2}" type="slidenum">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33</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20699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my mind this is one of the most important reports developed by the Commission.  It is not based on estimates or assumptions but links thousands of actual graduation records with actual employment records over a number of years to show how public higher education is contributing to the state’s workforce and economy.</a:t>
            </a:r>
          </a:p>
          <a:p>
            <a:endParaRPr lang="en-US" dirty="0"/>
          </a:p>
          <a:p>
            <a:r>
              <a:rPr lang="en-US" dirty="0"/>
              <a:t>This report measures average salary and retention at both 1-year and 5-year intervals -- by level of education, academic discipline, and residency.</a:t>
            </a:r>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AECC0F9E-7482-40C2-8B32-AC7A81BFE7A2}" type="slidenum">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35</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40694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my mind this is one of the most important reports developed by the Commission.  It is not based on estimates or assumptions but links thousands of actual graduation records with actual employment records over a number of years to show how public higher education is contributing to the state’s workforce and economy.</a:t>
            </a:r>
          </a:p>
          <a:p>
            <a:endParaRPr lang="en-US" dirty="0"/>
          </a:p>
          <a:p>
            <a:r>
              <a:rPr lang="en-US" dirty="0"/>
              <a:t>This report measures average salary and retention at both 1-year and 5-year intervals -- by level of education, academic discipline, and residency.</a:t>
            </a:r>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AECC0F9E-7482-40C2-8B32-AC7A81BFE7A2}" type="slidenum">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36</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54685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my mind this is one of the most important reports developed by the Commission.  It is not based on estimates or assumptions but links thousands of actual graduation records with actual employment records over a number of years to show how public higher education is contributing to the state’s workforce and economy.</a:t>
            </a:r>
          </a:p>
          <a:p>
            <a:endParaRPr lang="en-US" dirty="0"/>
          </a:p>
          <a:p>
            <a:r>
              <a:rPr lang="en-US" dirty="0"/>
              <a:t>This report measures average salary and retention at both 1-year and 5-year intervals -- by level of education, academic discipline, and residency.</a:t>
            </a:r>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AECC0F9E-7482-40C2-8B32-AC7A81BFE7A2}" type="slidenum">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37</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211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my mind this is one of the most important reports developed by the Commission.  It is not based on estimates or assumptions but links thousands of actual graduation records with actual employment records over a number of years to show how public higher education is contributing to the state’s workforce and economy.</a:t>
            </a:r>
          </a:p>
          <a:p>
            <a:endParaRPr lang="en-US" dirty="0"/>
          </a:p>
          <a:p>
            <a:r>
              <a:rPr lang="en-US" dirty="0"/>
              <a:t>This report measures average salary and retention at both 1-year and 5-year intervals -- by level of education, academic discipline, and residency.</a:t>
            </a:r>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AECC0F9E-7482-40C2-8B32-AC7A81BFE7A2}" type="slidenum">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38</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95101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AECC0F9E-7482-40C2-8B32-AC7A81BFE7A2}" type="slidenum">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40</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0504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AECC0F9E-7482-40C2-8B32-AC7A81BFE7A2}" type="slidenum">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41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63699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defTabSz="931774">
              <a:defRPr/>
            </a:pPr>
            <a:fld id="{A5D78FC6-CE17-4259-A63C-DDFC12E048FC}" type="slidenum">
              <a:rPr lang="en-US">
                <a:solidFill>
                  <a:prstClr val="black"/>
                </a:solidFill>
                <a:latin typeface="Calibri"/>
              </a:rPr>
              <a:pPr defTabSz="931774">
                <a:defRPr/>
              </a:pPr>
              <a:t>45</a:t>
            </a:fld>
            <a:endParaRPr lang="en-US">
              <a:solidFill>
                <a:prstClr val="black"/>
              </a:solidFill>
              <a:latin typeface="Calibri"/>
            </a:endParaRPr>
          </a:p>
        </p:txBody>
      </p:sp>
    </p:spTree>
    <p:extLst>
      <p:ext uri="{BB962C8B-B14F-4D97-AF65-F5344CB8AC3E}">
        <p14:creationId xmlns:p14="http://schemas.microsoft.com/office/powerpoint/2010/main" val="11608287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935ACD-FC6D-412F-B15C-F54ABA1A44BF}" type="slidenum">
              <a:rPr lang="en-US" smtClean="0"/>
              <a:t>61</a:t>
            </a:fld>
            <a:endParaRPr lang="en-US"/>
          </a:p>
        </p:txBody>
      </p:sp>
    </p:spTree>
    <p:extLst>
      <p:ext uri="{BB962C8B-B14F-4D97-AF65-F5344CB8AC3E}">
        <p14:creationId xmlns:p14="http://schemas.microsoft.com/office/powerpoint/2010/main" val="1426775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855315DC-C9C3-43F1-BD24-3948A444DC20}" type="slidenum">
              <a:rPr lang="en-US">
                <a:solidFill>
                  <a:prstClr val="black"/>
                </a:solidFill>
                <a:latin typeface="Calibri" panose="020F0502020204030204"/>
              </a:rPr>
              <a:pPr defTabSz="931774">
                <a:defRPr/>
              </a:pPr>
              <a:t>122</a:t>
            </a:fld>
            <a:endParaRPr lang="en-US">
              <a:solidFill>
                <a:prstClr val="black"/>
              </a:solidFill>
              <a:latin typeface="Calibri" panose="020F0502020204030204"/>
            </a:endParaRPr>
          </a:p>
        </p:txBody>
      </p:sp>
    </p:spTree>
    <p:extLst>
      <p:ext uri="{BB962C8B-B14F-4D97-AF65-F5344CB8AC3E}">
        <p14:creationId xmlns:p14="http://schemas.microsoft.com/office/powerpoint/2010/main" val="26108640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855315DC-C9C3-43F1-BD24-3948A444DC20}" type="slidenum">
              <a:rPr lang="en-US">
                <a:solidFill>
                  <a:prstClr val="black"/>
                </a:solidFill>
                <a:latin typeface="Calibri" panose="020F0502020204030204"/>
              </a:rPr>
              <a:pPr defTabSz="931774">
                <a:defRPr/>
              </a:pPr>
              <a:t>124</a:t>
            </a:fld>
            <a:endParaRPr lang="en-US">
              <a:solidFill>
                <a:prstClr val="black"/>
              </a:solidFill>
              <a:latin typeface="Calibri" panose="020F0502020204030204"/>
            </a:endParaRPr>
          </a:p>
        </p:txBody>
      </p:sp>
    </p:spTree>
    <p:extLst>
      <p:ext uri="{BB962C8B-B14F-4D97-AF65-F5344CB8AC3E}">
        <p14:creationId xmlns:p14="http://schemas.microsoft.com/office/powerpoint/2010/main" val="40636975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855315DC-C9C3-43F1-BD24-3948A444DC20}" type="slidenum">
              <a:rPr lang="en-US">
                <a:solidFill>
                  <a:prstClr val="black"/>
                </a:solidFill>
                <a:latin typeface="Calibri" panose="020F0502020204030204"/>
              </a:rPr>
              <a:pPr defTabSz="931774">
                <a:defRPr/>
              </a:pPr>
              <a:t>126</a:t>
            </a:fld>
            <a:endParaRPr lang="en-US">
              <a:solidFill>
                <a:prstClr val="black"/>
              </a:solidFill>
              <a:latin typeface="Calibri" panose="020F0502020204030204"/>
            </a:endParaRPr>
          </a:p>
        </p:txBody>
      </p:sp>
    </p:spTree>
    <p:extLst>
      <p:ext uri="{BB962C8B-B14F-4D97-AF65-F5344CB8AC3E}">
        <p14:creationId xmlns:p14="http://schemas.microsoft.com/office/powerpoint/2010/main" val="3841105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935ACD-FC6D-412F-B15C-F54ABA1A44BF}" type="slidenum">
              <a:rPr lang="en-US" smtClean="0"/>
              <a:t>128</a:t>
            </a:fld>
            <a:endParaRPr lang="en-US"/>
          </a:p>
        </p:txBody>
      </p:sp>
    </p:spTree>
    <p:extLst>
      <p:ext uri="{BB962C8B-B14F-4D97-AF65-F5344CB8AC3E}">
        <p14:creationId xmlns:p14="http://schemas.microsoft.com/office/powerpoint/2010/main" val="27646118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7.xml"/><Relationship Id="rId4" Type="http://schemas.openxmlformats.org/officeDocument/2006/relationships/image" Target="../media/image9.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0EB6FCB-6CC6-4975-9755-69ABB9C15097}" type="datetimeFigureOut">
              <a:rPr lang="en-US" smtClean="0"/>
              <a:t>4/11/2023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557897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EB6FCB-6CC6-4975-9755-69ABB9C15097}" type="datetimeFigureOut">
              <a:rPr lang="en-US" smtClean="0"/>
              <a:t>4/11/2023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405526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0EB6FCB-6CC6-4975-9755-69ABB9C15097}" type="datetimeFigureOut">
              <a:rPr lang="en-US" smtClean="0"/>
              <a:t>4/11/2023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2626110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0EB6FCB-6CC6-4975-9755-69ABB9C15097}" type="datetimeFigureOut">
              <a:rPr lang="en-US" smtClean="0"/>
              <a:t>4/11/2023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329903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0EB6FCB-6CC6-4975-9755-69ABB9C15097}" type="datetimeFigureOut">
              <a:rPr lang="en-US" smtClean="0"/>
              <a:t>4/11/2023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735259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0EB6FCB-6CC6-4975-9755-69ABB9C15097}" type="datetimeFigureOut">
              <a:rPr lang="en-US" smtClean="0"/>
              <a:t>4/11/2023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406594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EB6FCB-6CC6-4975-9755-69ABB9C15097}" type="datetimeFigureOut">
              <a:rPr lang="en-US" smtClean="0"/>
              <a:t>4/11/2023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1770138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0EB6FCB-6CC6-4975-9755-69ABB9C15097}" type="datetimeFigureOut">
              <a:rPr lang="en-US" smtClean="0"/>
              <a:t>4/11/2023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5209175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0EB6FCB-6CC6-4975-9755-69ABB9C15097}" type="datetimeFigureOut">
              <a:rPr lang="en-US" smtClean="0"/>
              <a:t>4/11/2023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11887188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EB6FCB-6CC6-4975-9755-69ABB9C15097}" type="datetimeFigureOut">
              <a:rPr lang="en-US" smtClean="0"/>
              <a:t>4/11/2023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659373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EB6FCB-6CC6-4975-9755-69ABB9C15097}" type="datetimeFigureOut">
              <a:rPr lang="en-US" smtClean="0"/>
              <a:t>4/11/2023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2316879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43653DA-8BF4-4869-96FE-9BCF43372D46}" type="datetime8">
              <a:rPr lang="en-US" smtClean="0"/>
              <a:pPr/>
              <a:t>4/11/2023 3:10 PM</a:t>
            </a:fld>
            <a:endParaRPr lang="en-US" dirty="0"/>
          </a:p>
        </p:txBody>
      </p:sp>
      <p:sp>
        <p:nvSpPr>
          <p:cNvPr id="5" name="Footer Placeholder 4"/>
          <p:cNvSpPr>
            <a:spLocks noGrp="1"/>
          </p:cNvSpPr>
          <p:nvPr>
            <p:ph type="ftr" sz="quarter" idx="11"/>
          </p:nvPr>
        </p:nvSpPr>
        <p:spPr/>
        <p:txBody>
          <a:bodyPr/>
          <a:lstStyle/>
          <a:p>
            <a:endParaRPr lang="en-US" dirty="0">
              <a:solidFill>
                <a:srgbClr val="4F271C"/>
              </a:solidFill>
            </a:endParaRPr>
          </a:p>
        </p:txBody>
      </p:sp>
      <p:sp>
        <p:nvSpPr>
          <p:cNvPr id="6" name="Slide Number Placeholder 5"/>
          <p:cNvSpPr>
            <a:spLocks noGrp="1"/>
          </p:cNvSpPr>
          <p:nvPr>
            <p:ph type="sldNum" sz="quarter" idx="12"/>
          </p:nvPr>
        </p:nvSpPr>
        <p:spPr/>
        <p:txBody>
          <a:bodyPr/>
          <a:lstStyle/>
          <a:p>
            <a:fld id="{72AC53DF-4216-466D-99A7-94400E6C2A25}" type="slidenum">
              <a:rPr lang="en-US" smtClean="0">
                <a:solidFill>
                  <a:srgbClr val="4F271C"/>
                </a:solidFill>
              </a:rPr>
              <a:pPr/>
              <a:t>‹#›</a:t>
            </a:fld>
            <a:endParaRPr lang="en-US" dirty="0">
              <a:solidFill>
                <a:srgbClr val="4F271C"/>
              </a:solidFill>
            </a:endParaRPr>
          </a:p>
        </p:txBody>
      </p:sp>
    </p:spTree>
    <p:extLst>
      <p:ext uri="{BB962C8B-B14F-4D97-AF65-F5344CB8AC3E}">
        <p14:creationId xmlns:p14="http://schemas.microsoft.com/office/powerpoint/2010/main" val="32178872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129108-AC8D-4212-9283-60D9E99BF07A}" type="datetime8">
              <a:rPr lang="en-US" smtClean="0">
                <a:solidFill>
                  <a:srgbClr val="4F271C"/>
                </a:solidFill>
              </a:rPr>
              <a:pPr/>
              <a:t>4/11/2023 3:10 PM</a:t>
            </a:fld>
            <a:endParaRPr lang="en-US" dirty="0">
              <a:solidFill>
                <a:srgbClr val="4F271C"/>
              </a:solidFill>
            </a:endParaRPr>
          </a:p>
        </p:txBody>
      </p:sp>
      <p:sp>
        <p:nvSpPr>
          <p:cNvPr id="5" name="Footer Placeholder 4"/>
          <p:cNvSpPr>
            <a:spLocks noGrp="1"/>
          </p:cNvSpPr>
          <p:nvPr>
            <p:ph type="ftr" sz="quarter" idx="11"/>
          </p:nvPr>
        </p:nvSpPr>
        <p:spPr/>
        <p:txBody>
          <a:bodyPr/>
          <a:lstStyle/>
          <a:p>
            <a:endParaRPr lang="en-US" dirty="0">
              <a:solidFill>
                <a:srgbClr val="4F271C"/>
              </a:solidFill>
            </a:endParaRPr>
          </a:p>
        </p:txBody>
      </p:sp>
      <p:sp>
        <p:nvSpPr>
          <p:cNvPr id="6" name="Slide Number Placeholder 5"/>
          <p:cNvSpPr>
            <a:spLocks noGrp="1"/>
          </p:cNvSpPr>
          <p:nvPr>
            <p:ph type="sldNum" sz="quarter" idx="12"/>
          </p:nvPr>
        </p:nvSpPr>
        <p:spPr/>
        <p:txBody>
          <a:bodyPr/>
          <a:lstStyle/>
          <a:p>
            <a:fld id="{1AD93096-5B34-4342-9326-69289CEAE4C2}" type="slidenum">
              <a:rPr lang="en-US" smtClean="0"/>
              <a:pPr/>
              <a:t>‹#›</a:t>
            </a:fld>
            <a:endParaRPr lang="en-US" dirty="0"/>
          </a:p>
        </p:txBody>
      </p:sp>
    </p:spTree>
    <p:extLst>
      <p:ext uri="{BB962C8B-B14F-4D97-AF65-F5344CB8AC3E}">
        <p14:creationId xmlns:p14="http://schemas.microsoft.com/office/powerpoint/2010/main" val="8188484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DED3D3-6235-4F4C-B439-DF277FB555A7}" type="datetime8">
              <a:rPr lang="en-US" smtClean="0">
                <a:solidFill>
                  <a:srgbClr val="4F271C"/>
                </a:solidFill>
              </a:rPr>
              <a:pPr/>
              <a:t>4/11/2023 3:10 PM</a:t>
            </a:fld>
            <a:endParaRPr lang="en-US" dirty="0">
              <a:solidFill>
                <a:srgbClr val="4F271C"/>
              </a:solidFill>
            </a:endParaRPr>
          </a:p>
        </p:txBody>
      </p:sp>
      <p:sp>
        <p:nvSpPr>
          <p:cNvPr id="5" name="Footer Placeholder 4"/>
          <p:cNvSpPr>
            <a:spLocks noGrp="1"/>
          </p:cNvSpPr>
          <p:nvPr>
            <p:ph type="ftr" sz="quarter" idx="11"/>
          </p:nvPr>
        </p:nvSpPr>
        <p:spPr/>
        <p:txBody>
          <a:bodyPr/>
          <a:lstStyle/>
          <a:p>
            <a:endParaRPr lang="en-US" dirty="0">
              <a:solidFill>
                <a:srgbClr val="4F271C"/>
              </a:solidFill>
            </a:endParaRPr>
          </a:p>
        </p:txBody>
      </p:sp>
      <p:sp>
        <p:nvSpPr>
          <p:cNvPr id="6" name="Slide Number Placeholder 5"/>
          <p:cNvSpPr>
            <a:spLocks noGrp="1"/>
          </p:cNvSpPr>
          <p:nvPr>
            <p:ph type="sldNum" sz="quarter" idx="12"/>
          </p:nvPr>
        </p:nvSpPr>
        <p:spPr/>
        <p:txBody>
          <a:bodyPr/>
          <a:lstStyle/>
          <a:p>
            <a:fld id="{1AD93096-5B34-4342-9326-69289CEAE4C2}" type="slidenum">
              <a:rPr lang="en-US" smtClean="0"/>
              <a:pPr/>
              <a:t>‹#›</a:t>
            </a:fld>
            <a:endParaRPr lang="en-US" dirty="0"/>
          </a:p>
        </p:txBody>
      </p:sp>
    </p:spTree>
    <p:extLst>
      <p:ext uri="{BB962C8B-B14F-4D97-AF65-F5344CB8AC3E}">
        <p14:creationId xmlns:p14="http://schemas.microsoft.com/office/powerpoint/2010/main" val="42605518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B5F1E3E-4B2F-4895-B65E-28B2E64F39F6}" type="datetime8">
              <a:rPr lang="en-US" smtClean="0">
                <a:solidFill>
                  <a:srgbClr val="4F271C"/>
                </a:solidFill>
              </a:rPr>
              <a:pPr/>
              <a:t>4/11/2023 3:10 PM</a:t>
            </a:fld>
            <a:endParaRPr lang="en-US" dirty="0">
              <a:solidFill>
                <a:srgbClr val="4F271C"/>
              </a:solidFill>
            </a:endParaRPr>
          </a:p>
        </p:txBody>
      </p:sp>
      <p:sp>
        <p:nvSpPr>
          <p:cNvPr id="6" name="Footer Placeholder 5"/>
          <p:cNvSpPr>
            <a:spLocks noGrp="1"/>
          </p:cNvSpPr>
          <p:nvPr>
            <p:ph type="ftr" sz="quarter" idx="11"/>
          </p:nvPr>
        </p:nvSpPr>
        <p:spPr/>
        <p:txBody>
          <a:bodyPr/>
          <a:lstStyle/>
          <a:p>
            <a:endParaRPr lang="en-US" dirty="0">
              <a:solidFill>
                <a:srgbClr val="4F271C"/>
              </a:solidFill>
            </a:endParaRPr>
          </a:p>
        </p:txBody>
      </p:sp>
      <p:sp>
        <p:nvSpPr>
          <p:cNvPr id="7" name="Slide Number Placeholder 6"/>
          <p:cNvSpPr>
            <a:spLocks noGrp="1"/>
          </p:cNvSpPr>
          <p:nvPr>
            <p:ph type="sldNum" sz="quarter" idx="12"/>
          </p:nvPr>
        </p:nvSpPr>
        <p:spPr/>
        <p:txBody>
          <a:bodyPr/>
          <a:lstStyle/>
          <a:p>
            <a:fld id="{1AD93096-5B34-4342-9326-69289CEAE4C2}" type="slidenum">
              <a:rPr lang="en-US" smtClean="0"/>
              <a:pPr/>
              <a:t>‹#›</a:t>
            </a:fld>
            <a:endParaRPr lang="en-US" dirty="0"/>
          </a:p>
        </p:txBody>
      </p:sp>
    </p:spTree>
    <p:extLst>
      <p:ext uri="{BB962C8B-B14F-4D97-AF65-F5344CB8AC3E}">
        <p14:creationId xmlns:p14="http://schemas.microsoft.com/office/powerpoint/2010/main" val="34373131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085435-8225-4333-BFFA-0096413F0D76}" type="datetime8">
              <a:rPr lang="en-US" smtClean="0">
                <a:solidFill>
                  <a:srgbClr val="4F271C"/>
                </a:solidFill>
              </a:rPr>
              <a:pPr/>
              <a:t>4/11/2023 3:10 PM</a:t>
            </a:fld>
            <a:endParaRPr lang="en-US" dirty="0">
              <a:solidFill>
                <a:srgbClr val="4F271C"/>
              </a:solidFill>
            </a:endParaRPr>
          </a:p>
        </p:txBody>
      </p:sp>
      <p:sp>
        <p:nvSpPr>
          <p:cNvPr id="8" name="Footer Placeholder 7"/>
          <p:cNvSpPr>
            <a:spLocks noGrp="1"/>
          </p:cNvSpPr>
          <p:nvPr>
            <p:ph type="ftr" sz="quarter" idx="11"/>
          </p:nvPr>
        </p:nvSpPr>
        <p:spPr/>
        <p:txBody>
          <a:bodyPr/>
          <a:lstStyle/>
          <a:p>
            <a:endParaRPr lang="en-US" dirty="0">
              <a:solidFill>
                <a:srgbClr val="4F271C"/>
              </a:solidFill>
            </a:endParaRPr>
          </a:p>
        </p:txBody>
      </p:sp>
      <p:sp>
        <p:nvSpPr>
          <p:cNvPr id="9" name="Slide Number Placeholder 8"/>
          <p:cNvSpPr>
            <a:spLocks noGrp="1"/>
          </p:cNvSpPr>
          <p:nvPr>
            <p:ph type="sldNum" sz="quarter" idx="12"/>
          </p:nvPr>
        </p:nvSpPr>
        <p:spPr/>
        <p:txBody>
          <a:bodyPr/>
          <a:lstStyle/>
          <a:p>
            <a:fld id="{1AD93096-5B34-4342-9326-69289CEAE4C2}" type="slidenum">
              <a:rPr lang="en-US" smtClean="0"/>
              <a:pPr/>
              <a:t>‹#›</a:t>
            </a:fld>
            <a:endParaRPr lang="en-US" dirty="0"/>
          </a:p>
        </p:txBody>
      </p:sp>
    </p:spTree>
    <p:extLst>
      <p:ext uri="{BB962C8B-B14F-4D97-AF65-F5344CB8AC3E}">
        <p14:creationId xmlns:p14="http://schemas.microsoft.com/office/powerpoint/2010/main" val="21251275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783C494-2A87-468C-A21B-CB14FB9ABB00}" type="datetime8">
              <a:rPr lang="en-US" smtClean="0">
                <a:solidFill>
                  <a:srgbClr val="4F271C"/>
                </a:solidFill>
              </a:rPr>
              <a:pPr/>
              <a:t>4/11/2023 3:10 PM</a:t>
            </a:fld>
            <a:endParaRPr lang="en-US" dirty="0">
              <a:solidFill>
                <a:srgbClr val="4F271C"/>
              </a:solidFill>
            </a:endParaRPr>
          </a:p>
        </p:txBody>
      </p:sp>
      <p:sp>
        <p:nvSpPr>
          <p:cNvPr id="4" name="Footer Placeholder 3"/>
          <p:cNvSpPr>
            <a:spLocks noGrp="1"/>
          </p:cNvSpPr>
          <p:nvPr>
            <p:ph type="ftr" sz="quarter" idx="11"/>
          </p:nvPr>
        </p:nvSpPr>
        <p:spPr/>
        <p:txBody>
          <a:bodyPr/>
          <a:lstStyle/>
          <a:p>
            <a:endParaRPr lang="en-US" dirty="0">
              <a:solidFill>
                <a:srgbClr val="4F271C"/>
              </a:solidFill>
            </a:endParaRPr>
          </a:p>
        </p:txBody>
      </p:sp>
      <p:sp>
        <p:nvSpPr>
          <p:cNvPr id="5" name="Slide Number Placeholder 4"/>
          <p:cNvSpPr>
            <a:spLocks noGrp="1"/>
          </p:cNvSpPr>
          <p:nvPr>
            <p:ph type="sldNum" sz="quarter" idx="12"/>
          </p:nvPr>
        </p:nvSpPr>
        <p:spPr/>
        <p:txBody>
          <a:bodyPr/>
          <a:lstStyle/>
          <a:p>
            <a:fld id="{1AD93096-5B34-4342-9326-69289CEAE4C2}" type="slidenum">
              <a:rPr lang="en-US" smtClean="0"/>
              <a:pPr/>
              <a:t>‹#›</a:t>
            </a:fld>
            <a:endParaRPr lang="en-US" dirty="0"/>
          </a:p>
        </p:txBody>
      </p:sp>
    </p:spTree>
    <p:extLst>
      <p:ext uri="{BB962C8B-B14F-4D97-AF65-F5344CB8AC3E}">
        <p14:creationId xmlns:p14="http://schemas.microsoft.com/office/powerpoint/2010/main" val="17655896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180FA0-5B31-4864-A2BB-719EA5A679C6}" type="datetime8">
              <a:rPr lang="en-US" smtClean="0">
                <a:solidFill>
                  <a:srgbClr val="4F271C"/>
                </a:solidFill>
              </a:rPr>
              <a:pPr/>
              <a:t>4/11/2023 3:10 PM</a:t>
            </a:fld>
            <a:endParaRPr lang="en-US" dirty="0">
              <a:solidFill>
                <a:srgbClr val="4F271C"/>
              </a:solidFill>
            </a:endParaRPr>
          </a:p>
        </p:txBody>
      </p:sp>
      <p:sp>
        <p:nvSpPr>
          <p:cNvPr id="3" name="Footer Placeholder 2"/>
          <p:cNvSpPr>
            <a:spLocks noGrp="1"/>
          </p:cNvSpPr>
          <p:nvPr>
            <p:ph type="ftr" sz="quarter" idx="11"/>
          </p:nvPr>
        </p:nvSpPr>
        <p:spPr/>
        <p:txBody>
          <a:bodyPr/>
          <a:lstStyle/>
          <a:p>
            <a:endParaRPr lang="en-US" dirty="0">
              <a:solidFill>
                <a:srgbClr val="4F271C"/>
              </a:solidFill>
            </a:endParaRPr>
          </a:p>
        </p:txBody>
      </p:sp>
      <p:sp>
        <p:nvSpPr>
          <p:cNvPr id="4" name="Slide Number Placeholder 3"/>
          <p:cNvSpPr>
            <a:spLocks noGrp="1"/>
          </p:cNvSpPr>
          <p:nvPr>
            <p:ph type="sldNum" sz="quarter" idx="12"/>
          </p:nvPr>
        </p:nvSpPr>
        <p:spPr/>
        <p:txBody>
          <a:bodyPr/>
          <a:lstStyle/>
          <a:p>
            <a:fld id="{1AD93096-5B34-4342-9326-69289CEAE4C2}" type="slidenum">
              <a:rPr lang="en-US" smtClean="0">
                <a:solidFill>
                  <a:srgbClr val="4F271C"/>
                </a:solidFill>
              </a:rPr>
              <a:pPr/>
              <a:t>‹#›</a:t>
            </a:fld>
            <a:endParaRPr lang="en-US" dirty="0">
              <a:solidFill>
                <a:srgbClr val="4F271C"/>
              </a:solidFill>
            </a:endParaRPr>
          </a:p>
        </p:txBody>
      </p:sp>
    </p:spTree>
    <p:extLst>
      <p:ext uri="{BB962C8B-B14F-4D97-AF65-F5344CB8AC3E}">
        <p14:creationId xmlns:p14="http://schemas.microsoft.com/office/powerpoint/2010/main" val="15763087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D3816DF-213E-421B-92D3-C068DBB023D6}" type="datetime8">
              <a:rPr lang="en-US" smtClean="0">
                <a:solidFill>
                  <a:srgbClr val="4F271C"/>
                </a:solidFill>
              </a:rPr>
              <a:pPr/>
              <a:t>4/11/2023 3:10 PM</a:t>
            </a:fld>
            <a:endParaRPr lang="en-US" dirty="0">
              <a:solidFill>
                <a:srgbClr val="4F271C"/>
              </a:solidFill>
            </a:endParaRPr>
          </a:p>
        </p:txBody>
      </p:sp>
      <p:sp>
        <p:nvSpPr>
          <p:cNvPr id="6" name="Footer Placeholder 5"/>
          <p:cNvSpPr>
            <a:spLocks noGrp="1"/>
          </p:cNvSpPr>
          <p:nvPr>
            <p:ph type="ftr" sz="quarter" idx="11"/>
          </p:nvPr>
        </p:nvSpPr>
        <p:spPr/>
        <p:txBody>
          <a:bodyPr/>
          <a:lstStyle/>
          <a:p>
            <a:endParaRPr lang="en-US" dirty="0">
              <a:solidFill>
                <a:srgbClr val="4F271C"/>
              </a:solidFill>
            </a:endParaRPr>
          </a:p>
        </p:txBody>
      </p:sp>
      <p:sp>
        <p:nvSpPr>
          <p:cNvPr id="7" name="Slide Number Placeholder 6"/>
          <p:cNvSpPr>
            <a:spLocks noGrp="1"/>
          </p:cNvSpPr>
          <p:nvPr>
            <p:ph type="sldNum" sz="quarter" idx="12"/>
          </p:nvPr>
        </p:nvSpPr>
        <p:spPr/>
        <p:txBody>
          <a:bodyPr/>
          <a:lstStyle/>
          <a:p>
            <a:fld id="{72AC53DF-4216-466D-99A7-94400E6C2A25}" type="slidenum">
              <a:rPr lang="en-US" sz="1200" smtClean="0">
                <a:solidFill>
                  <a:srgbClr val="4F271C"/>
                </a:solidFill>
              </a:rPr>
              <a:pPr/>
              <a:t>‹#›</a:t>
            </a:fld>
            <a:endParaRPr lang="en-US" dirty="0"/>
          </a:p>
        </p:txBody>
      </p:sp>
    </p:spTree>
    <p:extLst>
      <p:ext uri="{BB962C8B-B14F-4D97-AF65-F5344CB8AC3E}">
        <p14:creationId xmlns:p14="http://schemas.microsoft.com/office/powerpoint/2010/main" val="15652279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1E20EC5-AC53-4169-941E-EDF10CD23748}" type="datetime8">
              <a:rPr lang="en-US" smtClean="0">
                <a:solidFill>
                  <a:srgbClr val="4F271C"/>
                </a:solidFill>
              </a:rPr>
              <a:pPr/>
              <a:t>4/11/2023 3:10 PM</a:t>
            </a:fld>
            <a:endParaRPr lang="en-US" dirty="0">
              <a:solidFill>
                <a:srgbClr val="4F271C"/>
              </a:solidFill>
            </a:endParaRPr>
          </a:p>
        </p:txBody>
      </p:sp>
      <p:sp>
        <p:nvSpPr>
          <p:cNvPr id="6" name="Footer Placeholder 5"/>
          <p:cNvSpPr>
            <a:spLocks noGrp="1"/>
          </p:cNvSpPr>
          <p:nvPr>
            <p:ph type="ftr" sz="quarter" idx="11"/>
          </p:nvPr>
        </p:nvSpPr>
        <p:spPr/>
        <p:txBody>
          <a:bodyPr/>
          <a:lstStyle/>
          <a:p>
            <a:endParaRPr lang="en-US" dirty="0">
              <a:solidFill>
                <a:srgbClr val="4F271C"/>
              </a:solidFill>
            </a:endParaRPr>
          </a:p>
        </p:txBody>
      </p:sp>
      <p:sp>
        <p:nvSpPr>
          <p:cNvPr id="7" name="Slide Number Placeholder 6"/>
          <p:cNvSpPr>
            <a:spLocks noGrp="1"/>
          </p:cNvSpPr>
          <p:nvPr>
            <p:ph type="sldNum" sz="quarter" idx="12"/>
          </p:nvPr>
        </p:nvSpPr>
        <p:spPr/>
        <p:txBody>
          <a:bodyPr/>
          <a:lstStyle/>
          <a:p>
            <a:fld id="{1AD93096-5B34-4342-9326-69289CEAE4C2}" type="slidenum">
              <a:rPr lang="en-US" smtClean="0"/>
              <a:pPr/>
              <a:t>‹#›</a:t>
            </a:fld>
            <a:endParaRPr lang="en-US" dirty="0"/>
          </a:p>
        </p:txBody>
      </p:sp>
    </p:spTree>
    <p:extLst>
      <p:ext uri="{BB962C8B-B14F-4D97-AF65-F5344CB8AC3E}">
        <p14:creationId xmlns:p14="http://schemas.microsoft.com/office/powerpoint/2010/main" val="5655912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3816DF-213E-421B-92D3-C068DBB023D6}" type="datetime8">
              <a:rPr lang="en-US" smtClean="0">
                <a:solidFill>
                  <a:srgbClr val="4F271C"/>
                </a:solidFill>
              </a:rPr>
              <a:pPr/>
              <a:t>4/11/2023 3:10 PM</a:t>
            </a:fld>
            <a:endParaRPr lang="en-US" dirty="0">
              <a:solidFill>
                <a:srgbClr val="4F271C"/>
              </a:solidFill>
            </a:endParaRPr>
          </a:p>
        </p:txBody>
      </p:sp>
      <p:sp>
        <p:nvSpPr>
          <p:cNvPr id="5" name="Footer Placeholder 4"/>
          <p:cNvSpPr>
            <a:spLocks noGrp="1"/>
          </p:cNvSpPr>
          <p:nvPr>
            <p:ph type="ftr" sz="quarter" idx="11"/>
          </p:nvPr>
        </p:nvSpPr>
        <p:spPr/>
        <p:txBody>
          <a:bodyPr/>
          <a:lstStyle/>
          <a:p>
            <a:endParaRPr lang="en-US" dirty="0">
              <a:solidFill>
                <a:srgbClr val="4F271C"/>
              </a:solidFill>
            </a:endParaRPr>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rgbClr val="4F271C"/>
                </a:solidFill>
              </a:rPr>
              <a:pPr/>
              <a:t>‹#›</a:t>
            </a:fld>
            <a:endParaRPr lang="en-US" dirty="0"/>
          </a:p>
        </p:txBody>
      </p:sp>
    </p:spTree>
    <p:extLst>
      <p:ext uri="{BB962C8B-B14F-4D97-AF65-F5344CB8AC3E}">
        <p14:creationId xmlns:p14="http://schemas.microsoft.com/office/powerpoint/2010/main" val="25706265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3816DF-213E-421B-92D3-C068DBB023D6}" type="datetime8">
              <a:rPr lang="en-US" smtClean="0">
                <a:solidFill>
                  <a:srgbClr val="4F271C"/>
                </a:solidFill>
              </a:rPr>
              <a:pPr/>
              <a:t>4/11/2023 3:10 PM</a:t>
            </a:fld>
            <a:endParaRPr lang="en-US" dirty="0">
              <a:solidFill>
                <a:srgbClr val="4F271C"/>
              </a:solidFill>
            </a:endParaRPr>
          </a:p>
        </p:txBody>
      </p:sp>
      <p:sp>
        <p:nvSpPr>
          <p:cNvPr id="5" name="Footer Placeholder 4"/>
          <p:cNvSpPr>
            <a:spLocks noGrp="1"/>
          </p:cNvSpPr>
          <p:nvPr>
            <p:ph type="ftr" sz="quarter" idx="11"/>
          </p:nvPr>
        </p:nvSpPr>
        <p:spPr/>
        <p:txBody>
          <a:bodyPr/>
          <a:lstStyle/>
          <a:p>
            <a:endParaRPr lang="en-US" dirty="0">
              <a:solidFill>
                <a:srgbClr val="4F271C"/>
              </a:solidFill>
            </a:endParaRPr>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rgbClr val="4F271C"/>
                </a:solidFill>
              </a:rPr>
              <a:pPr/>
              <a:t>‹#›</a:t>
            </a:fld>
            <a:endParaRPr lang="en-US" dirty="0"/>
          </a:p>
        </p:txBody>
      </p:sp>
    </p:spTree>
    <p:extLst>
      <p:ext uri="{BB962C8B-B14F-4D97-AF65-F5344CB8AC3E}">
        <p14:creationId xmlns:p14="http://schemas.microsoft.com/office/powerpoint/2010/main" val="3733735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lang="en-US"/>
              <a:t>Click to edit Master title style</a:t>
            </a:r>
            <a:endParaRPr lang="en-US" dirty="0"/>
          </a:p>
        </p:txBody>
      </p:sp>
      <p:sp>
        <p:nvSpPr>
          <p:cNvPr id="5" name="Date Placeholder 4"/>
          <p:cNvSpPr>
            <a:spLocks noGrp="1"/>
          </p:cNvSpPr>
          <p:nvPr>
            <p:ph type="dt" sz="half" idx="10"/>
          </p:nvPr>
        </p:nvSpPr>
        <p:spPr/>
        <p:txBody>
          <a:bodyPr/>
          <a:lstStyle/>
          <a:p>
            <a:fld id="{4BECC0C8-36B8-442A-833D-B6AACE86BB77}" type="datetime8">
              <a:rPr lang="en-US" smtClean="0">
                <a:solidFill>
                  <a:srgbClr val="4F271C"/>
                </a:solidFill>
              </a:rPr>
              <a:pPr/>
              <a:t>4/11/2023 3:10 PM</a:t>
            </a:fld>
            <a:endParaRPr lang="en-US" dirty="0">
              <a:solidFill>
                <a:srgbClr val="4F271C"/>
              </a:solidFill>
            </a:endParaRPr>
          </a:p>
        </p:txBody>
      </p:sp>
      <p:sp>
        <p:nvSpPr>
          <p:cNvPr id="6" name="Footer Placeholder 5"/>
          <p:cNvSpPr>
            <a:spLocks noGrp="1"/>
          </p:cNvSpPr>
          <p:nvPr>
            <p:ph type="ftr" sz="quarter" idx="11"/>
          </p:nvPr>
        </p:nvSpPr>
        <p:spPr/>
        <p:txBody>
          <a:bodyPr/>
          <a:lstStyle/>
          <a:p>
            <a:endParaRPr lang="en-US" dirty="0">
              <a:solidFill>
                <a:srgbClr val="4F271C"/>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p>
        </p:txBody>
      </p:sp>
      <p:sp>
        <p:nvSpPr>
          <p:cNvPr id="9" name="Content Placeholder 8"/>
          <p:cNvSpPr>
            <a:spLocks noGrp="1"/>
          </p:cNvSpPr>
          <p:nvPr>
            <p:ph sz="quarter" idx="1"/>
          </p:nvPr>
        </p:nvSpPr>
        <p:spPr>
          <a:xfrm>
            <a:off x="3149600" y="1752600"/>
            <a:ext cx="8534400"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descr="sm_pencil.png"/>
          <p:cNvPicPr>
            <a:picLocks noChangeAspect="1"/>
          </p:cNvPicPr>
          <p:nvPr userDrawn="1"/>
        </p:nvPicPr>
        <p:blipFill>
          <a:blip r:embed="rId2"/>
          <a:stretch>
            <a:fillRect/>
          </a:stretch>
        </p:blipFill>
        <p:spPr>
          <a:xfrm>
            <a:off x="816865" y="1755649"/>
            <a:ext cx="2153743" cy="2145615"/>
          </a:xfrm>
          <a:prstGeom prst="rect">
            <a:avLst/>
          </a:prstGeom>
          <a:ln w="50800" cap="sq" cmpd="dbl">
            <a:solidFill>
              <a:schemeClr val="accent2"/>
            </a:solidFill>
            <a:miter lim="800000"/>
          </a:ln>
        </p:spPr>
      </p:pic>
    </p:spTree>
    <p:extLst>
      <p:ext uri="{BB962C8B-B14F-4D97-AF65-F5344CB8AC3E}">
        <p14:creationId xmlns:p14="http://schemas.microsoft.com/office/powerpoint/2010/main" val="42165761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43653DA-8BF4-4869-96FE-9BCF43372D46}" type="datetime8">
              <a:rPr lang="en-US" smtClean="0"/>
              <a:pPr/>
              <a:t>4/11/2023 3:10 PM</a:t>
            </a:fld>
            <a:endParaRPr lang="en-US" dirty="0"/>
          </a:p>
        </p:txBody>
      </p:sp>
      <p:sp>
        <p:nvSpPr>
          <p:cNvPr id="5" name="Footer Placeholder 4"/>
          <p:cNvSpPr>
            <a:spLocks noGrp="1"/>
          </p:cNvSpPr>
          <p:nvPr>
            <p:ph type="ftr" sz="quarter" idx="11"/>
          </p:nvPr>
        </p:nvSpPr>
        <p:spPr/>
        <p:txBody>
          <a:bodyPr/>
          <a:lstStyle/>
          <a:p>
            <a:endParaRPr lang="en-US" dirty="0">
              <a:solidFill>
                <a:srgbClr val="4F271C"/>
              </a:solidFill>
            </a:endParaRPr>
          </a:p>
        </p:txBody>
      </p:sp>
      <p:sp>
        <p:nvSpPr>
          <p:cNvPr id="6" name="Slide Number Placeholder 5"/>
          <p:cNvSpPr>
            <a:spLocks noGrp="1"/>
          </p:cNvSpPr>
          <p:nvPr>
            <p:ph type="sldNum" sz="quarter" idx="12"/>
          </p:nvPr>
        </p:nvSpPr>
        <p:spPr/>
        <p:txBody>
          <a:bodyPr/>
          <a:lstStyle/>
          <a:p>
            <a:fld id="{72AC53DF-4216-466D-99A7-94400E6C2A25}" type="slidenum">
              <a:rPr lang="en-US" smtClean="0">
                <a:solidFill>
                  <a:srgbClr val="4F271C"/>
                </a:solidFill>
              </a:rPr>
              <a:pPr/>
              <a:t>‹#›</a:t>
            </a:fld>
            <a:endParaRPr lang="en-US" dirty="0">
              <a:solidFill>
                <a:srgbClr val="4F271C"/>
              </a:solidFill>
            </a:endParaRPr>
          </a:p>
        </p:txBody>
      </p:sp>
    </p:spTree>
    <p:extLst>
      <p:ext uri="{BB962C8B-B14F-4D97-AF65-F5344CB8AC3E}">
        <p14:creationId xmlns:p14="http://schemas.microsoft.com/office/powerpoint/2010/main" val="16213894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B7129108-AC8D-4212-9283-60D9E99BF07A}" type="datetime8">
              <a:rPr lang="en-US" smtClean="0">
                <a:solidFill>
                  <a:srgbClr val="4F271C"/>
                </a:solidFill>
              </a:rPr>
              <a:pPr/>
              <a:t>4/11/2023 3:10 PM</a:t>
            </a:fld>
            <a:endParaRPr lang="en-US" dirty="0">
              <a:solidFill>
                <a:srgbClr val="4F271C"/>
              </a:solidFill>
            </a:endParaRPr>
          </a:p>
        </p:txBody>
      </p:sp>
      <p:sp>
        <p:nvSpPr>
          <p:cNvPr id="5" name="Footer Placeholder 4"/>
          <p:cNvSpPr>
            <a:spLocks noGrp="1"/>
          </p:cNvSpPr>
          <p:nvPr>
            <p:ph type="ftr" sz="quarter" idx="11"/>
          </p:nvPr>
        </p:nvSpPr>
        <p:spPr/>
        <p:txBody>
          <a:bodyPr/>
          <a:lstStyle/>
          <a:p>
            <a:endParaRPr lang="en-US" dirty="0">
              <a:solidFill>
                <a:srgbClr val="4F271C"/>
              </a:solidFill>
            </a:endParaRPr>
          </a:p>
        </p:txBody>
      </p:sp>
      <p:sp>
        <p:nvSpPr>
          <p:cNvPr id="6" name="Slide Number Placeholder 5"/>
          <p:cNvSpPr>
            <a:spLocks noGrp="1"/>
          </p:cNvSpPr>
          <p:nvPr>
            <p:ph type="sldNum" sz="quarter" idx="12"/>
          </p:nvPr>
        </p:nvSpPr>
        <p:spPr/>
        <p:txBody>
          <a:bodyPr/>
          <a:lstStyle/>
          <a:p>
            <a:fld id="{1AD93096-5B34-4342-9326-69289CEAE4C2}" type="slidenum">
              <a:rPr lang="en-US" smtClean="0"/>
              <a:pPr/>
              <a:t>‹#›</a:t>
            </a:fld>
            <a:endParaRPr lang="en-US" dirty="0"/>
          </a:p>
        </p:txBody>
      </p:sp>
    </p:spTree>
    <p:extLst>
      <p:ext uri="{BB962C8B-B14F-4D97-AF65-F5344CB8AC3E}">
        <p14:creationId xmlns:p14="http://schemas.microsoft.com/office/powerpoint/2010/main" val="27217238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DED3D3-6235-4F4C-B439-DF277FB555A7}" type="datetime8">
              <a:rPr lang="en-US" smtClean="0">
                <a:solidFill>
                  <a:srgbClr val="4F271C"/>
                </a:solidFill>
              </a:rPr>
              <a:pPr/>
              <a:t>4/11/2023 3:10 PM</a:t>
            </a:fld>
            <a:endParaRPr lang="en-US" dirty="0">
              <a:solidFill>
                <a:srgbClr val="4F271C"/>
              </a:solidFill>
            </a:endParaRPr>
          </a:p>
        </p:txBody>
      </p:sp>
      <p:sp>
        <p:nvSpPr>
          <p:cNvPr id="5" name="Footer Placeholder 4"/>
          <p:cNvSpPr>
            <a:spLocks noGrp="1"/>
          </p:cNvSpPr>
          <p:nvPr>
            <p:ph type="ftr" sz="quarter" idx="11"/>
          </p:nvPr>
        </p:nvSpPr>
        <p:spPr/>
        <p:txBody>
          <a:bodyPr/>
          <a:lstStyle/>
          <a:p>
            <a:endParaRPr lang="en-US" dirty="0">
              <a:solidFill>
                <a:srgbClr val="4F271C"/>
              </a:solidFill>
            </a:endParaRPr>
          </a:p>
        </p:txBody>
      </p:sp>
      <p:sp>
        <p:nvSpPr>
          <p:cNvPr id="6" name="Slide Number Placeholder 5"/>
          <p:cNvSpPr>
            <a:spLocks noGrp="1"/>
          </p:cNvSpPr>
          <p:nvPr>
            <p:ph type="sldNum" sz="quarter" idx="12"/>
          </p:nvPr>
        </p:nvSpPr>
        <p:spPr/>
        <p:txBody>
          <a:bodyPr/>
          <a:lstStyle/>
          <a:p>
            <a:fld id="{1AD93096-5B34-4342-9326-69289CEAE4C2}" type="slidenum">
              <a:rPr lang="en-US" smtClean="0"/>
              <a:pPr/>
              <a:t>‹#›</a:t>
            </a:fld>
            <a:endParaRPr lang="en-US" dirty="0"/>
          </a:p>
        </p:txBody>
      </p:sp>
    </p:spTree>
    <p:extLst>
      <p:ext uri="{BB962C8B-B14F-4D97-AF65-F5344CB8AC3E}">
        <p14:creationId xmlns:p14="http://schemas.microsoft.com/office/powerpoint/2010/main" val="3439990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5F1E3E-4B2F-4895-B65E-28B2E64F39F6}" type="datetime8">
              <a:rPr lang="en-US" smtClean="0">
                <a:solidFill>
                  <a:srgbClr val="4F271C"/>
                </a:solidFill>
              </a:rPr>
              <a:pPr/>
              <a:t>4/11/2023 3:10 PM</a:t>
            </a:fld>
            <a:endParaRPr lang="en-US" dirty="0">
              <a:solidFill>
                <a:srgbClr val="4F271C"/>
              </a:solidFill>
            </a:endParaRPr>
          </a:p>
        </p:txBody>
      </p:sp>
      <p:sp>
        <p:nvSpPr>
          <p:cNvPr id="6" name="Footer Placeholder 5"/>
          <p:cNvSpPr>
            <a:spLocks noGrp="1"/>
          </p:cNvSpPr>
          <p:nvPr>
            <p:ph type="ftr" sz="quarter" idx="11"/>
          </p:nvPr>
        </p:nvSpPr>
        <p:spPr/>
        <p:txBody>
          <a:bodyPr/>
          <a:lstStyle/>
          <a:p>
            <a:endParaRPr lang="en-US" dirty="0">
              <a:solidFill>
                <a:srgbClr val="4F271C"/>
              </a:solidFill>
            </a:endParaRPr>
          </a:p>
        </p:txBody>
      </p:sp>
      <p:sp>
        <p:nvSpPr>
          <p:cNvPr id="7" name="Slide Number Placeholder 6"/>
          <p:cNvSpPr>
            <a:spLocks noGrp="1"/>
          </p:cNvSpPr>
          <p:nvPr>
            <p:ph type="sldNum" sz="quarter" idx="12"/>
          </p:nvPr>
        </p:nvSpPr>
        <p:spPr/>
        <p:txBody>
          <a:bodyPr/>
          <a:lstStyle/>
          <a:p>
            <a:fld id="{1AD93096-5B34-4342-9326-69289CEAE4C2}" type="slidenum">
              <a:rPr lang="en-US" smtClean="0"/>
              <a:pPr/>
              <a:t>‹#›</a:t>
            </a:fld>
            <a:endParaRPr lang="en-US" dirty="0"/>
          </a:p>
        </p:txBody>
      </p:sp>
    </p:spTree>
    <p:extLst>
      <p:ext uri="{BB962C8B-B14F-4D97-AF65-F5344CB8AC3E}">
        <p14:creationId xmlns:p14="http://schemas.microsoft.com/office/powerpoint/2010/main" val="38352984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3085435-8225-4333-BFFA-0096413F0D76}" type="datetime8">
              <a:rPr lang="en-US" smtClean="0">
                <a:solidFill>
                  <a:srgbClr val="4F271C"/>
                </a:solidFill>
              </a:rPr>
              <a:pPr/>
              <a:t>4/11/2023 3:10 PM</a:t>
            </a:fld>
            <a:endParaRPr lang="en-US" dirty="0">
              <a:solidFill>
                <a:srgbClr val="4F271C"/>
              </a:solidFill>
            </a:endParaRPr>
          </a:p>
        </p:txBody>
      </p:sp>
      <p:sp>
        <p:nvSpPr>
          <p:cNvPr id="8" name="Footer Placeholder 7"/>
          <p:cNvSpPr>
            <a:spLocks noGrp="1"/>
          </p:cNvSpPr>
          <p:nvPr>
            <p:ph type="ftr" sz="quarter" idx="11"/>
          </p:nvPr>
        </p:nvSpPr>
        <p:spPr/>
        <p:txBody>
          <a:bodyPr/>
          <a:lstStyle/>
          <a:p>
            <a:endParaRPr lang="en-US" dirty="0">
              <a:solidFill>
                <a:srgbClr val="4F271C"/>
              </a:solidFill>
            </a:endParaRPr>
          </a:p>
        </p:txBody>
      </p:sp>
      <p:sp>
        <p:nvSpPr>
          <p:cNvPr id="9" name="Slide Number Placeholder 8"/>
          <p:cNvSpPr>
            <a:spLocks noGrp="1"/>
          </p:cNvSpPr>
          <p:nvPr>
            <p:ph type="sldNum" sz="quarter" idx="12"/>
          </p:nvPr>
        </p:nvSpPr>
        <p:spPr/>
        <p:txBody>
          <a:bodyPr/>
          <a:lstStyle/>
          <a:p>
            <a:fld id="{1AD93096-5B34-4342-9326-69289CEAE4C2}" type="slidenum">
              <a:rPr lang="en-US" smtClean="0"/>
              <a:pPr/>
              <a:t>‹#›</a:t>
            </a:fld>
            <a:endParaRPr lang="en-US" dirty="0"/>
          </a:p>
        </p:txBody>
      </p:sp>
    </p:spTree>
    <p:extLst>
      <p:ext uri="{BB962C8B-B14F-4D97-AF65-F5344CB8AC3E}">
        <p14:creationId xmlns:p14="http://schemas.microsoft.com/office/powerpoint/2010/main" val="29317865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0783C494-2A87-468C-A21B-CB14FB9ABB00}" type="datetime8">
              <a:rPr lang="en-US" smtClean="0">
                <a:solidFill>
                  <a:srgbClr val="4F271C"/>
                </a:solidFill>
              </a:rPr>
              <a:pPr/>
              <a:t>4/11/2023 3:10 PM</a:t>
            </a:fld>
            <a:endParaRPr lang="en-US" dirty="0">
              <a:solidFill>
                <a:srgbClr val="4F271C"/>
              </a:solidFill>
            </a:endParaRPr>
          </a:p>
        </p:txBody>
      </p:sp>
      <p:sp>
        <p:nvSpPr>
          <p:cNvPr id="5" name="Footer Placeholder 3"/>
          <p:cNvSpPr>
            <a:spLocks noGrp="1"/>
          </p:cNvSpPr>
          <p:nvPr>
            <p:ph type="ftr" sz="quarter" idx="11"/>
          </p:nvPr>
        </p:nvSpPr>
        <p:spPr/>
        <p:txBody>
          <a:bodyPr/>
          <a:lstStyle/>
          <a:p>
            <a:endParaRPr lang="en-US" dirty="0">
              <a:solidFill>
                <a:srgbClr val="4F271C"/>
              </a:solidFill>
            </a:endParaRPr>
          </a:p>
        </p:txBody>
      </p:sp>
      <p:sp>
        <p:nvSpPr>
          <p:cNvPr id="6" name="Slide Number Placeholder 4"/>
          <p:cNvSpPr>
            <a:spLocks noGrp="1"/>
          </p:cNvSpPr>
          <p:nvPr>
            <p:ph type="sldNum" sz="quarter" idx="12"/>
          </p:nvPr>
        </p:nvSpPr>
        <p:spPr/>
        <p:txBody>
          <a:bodyPr/>
          <a:lstStyle/>
          <a:p>
            <a:fld id="{1AD93096-5B34-4342-9326-69289CEAE4C2}" type="slidenum">
              <a:rPr lang="en-US" smtClean="0"/>
              <a:pPr/>
              <a:t>‹#›</a:t>
            </a:fld>
            <a:endParaRPr lang="en-US" dirty="0"/>
          </a:p>
        </p:txBody>
      </p:sp>
    </p:spTree>
    <p:extLst>
      <p:ext uri="{BB962C8B-B14F-4D97-AF65-F5344CB8AC3E}">
        <p14:creationId xmlns:p14="http://schemas.microsoft.com/office/powerpoint/2010/main" val="28988018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9A180FA0-5B31-4864-A2BB-719EA5A679C6}" type="datetime8">
              <a:rPr lang="en-US" smtClean="0">
                <a:solidFill>
                  <a:srgbClr val="4F271C"/>
                </a:solidFill>
              </a:rPr>
              <a:pPr/>
              <a:t>4/11/2023 3:10 PM</a:t>
            </a:fld>
            <a:endParaRPr lang="en-US" dirty="0">
              <a:solidFill>
                <a:srgbClr val="4F271C"/>
              </a:solidFill>
            </a:endParaRPr>
          </a:p>
        </p:txBody>
      </p:sp>
      <p:sp>
        <p:nvSpPr>
          <p:cNvPr id="5" name="Footer Placeholder 2"/>
          <p:cNvSpPr>
            <a:spLocks noGrp="1"/>
          </p:cNvSpPr>
          <p:nvPr>
            <p:ph type="ftr" sz="quarter" idx="11"/>
          </p:nvPr>
        </p:nvSpPr>
        <p:spPr/>
        <p:txBody>
          <a:bodyPr/>
          <a:lstStyle/>
          <a:p>
            <a:endParaRPr lang="en-US" dirty="0">
              <a:solidFill>
                <a:srgbClr val="4F271C"/>
              </a:solidFill>
            </a:endParaRPr>
          </a:p>
        </p:txBody>
      </p:sp>
      <p:sp>
        <p:nvSpPr>
          <p:cNvPr id="6" name="Slide Number Placeholder 3"/>
          <p:cNvSpPr>
            <a:spLocks noGrp="1"/>
          </p:cNvSpPr>
          <p:nvPr>
            <p:ph type="sldNum" sz="quarter" idx="12"/>
          </p:nvPr>
        </p:nvSpPr>
        <p:spPr/>
        <p:txBody>
          <a:bodyPr/>
          <a:lstStyle/>
          <a:p>
            <a:fld id="{1AD93096-5B34-4342-9326-69289CEAE4C2}" type="slidenum">
              <a:rPr lang="en-US" smtClean="0">
                <a:solidFill>
                  <a:srgbClr val="4F271C"/>
                </a:solidFill>
              </a:rPr>
              <a:pPr/>
              <a:t>‹#›</a:t>
            </a:fld>
            <a:endParaRPr lang="en-US" dirty="0">
              <a:solidFill>
                <a:srgbClr val="4F271C"/>
              </a:solidFill>
            </a:endParaRPr>
          </a:p>
        </p:txBody>
      </p:sp>
    </p:spTree>
    <p:extLst>
      <p:ext uri="{BB962C8B-B14F-4D97-AF65-F5344CB8AC3E}">
        <p14:creationId xmlns:p14="http://schemas.microsoft.com/office/powerpoint/2010/main" val="27865744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8D3816DF-213E-421B-92D3-C068DBB023D6}" type="datetime8">
              <a:rPr lang="en-US" smtClean="0">
                <a:solidFill>
                  <a:srgbClr val="4F271C"/>
                </a:solidFill>
              </a:rPr>
              <a:pPr/>
              <a:t>4/11/2023 3:10 PM</a:t>
            </a:fld>
            <a:endParaRPr lang="en-US" dirty="0">
              <a:solidFill>
                <a:srgbClr val="4F271C"/>
              </a:solidFill>
            </a:endParaRPr>
          </a:p>
        </p:txBody>
      </p:sp>
      <p:sp>
        <p:nvSpPr>
          <p:cNvPr id="5" name="Footer Placeholder 5"/>
          <p:cNvSpPr>
            <a:spLocks noGrp="1"/>
          </p:cNvSpPr>
          <p:nvPr>
            <p:ph type="ftr" sz="quarter" idx="11"/>
          </p:nvPr>
        </p:nvSpPr>
        <p:spPr/>
        <p:txBody>
          <a:bodyPr/>
          <a:lstStyle/>
          <a:p>
            <a:endParaRPr lang="en-US" dirty="0">
              <a:solidFill>
                <a:srgbClr val="4F271C"/>
              </a:solidFill>
            </a:endParaRPr>
          </a:p>
        </p:txBody>
      </p:sp>
      <p:sp>
        <p:nvSpPr>
          <p:cNvPr id="6" name="Slide Number Placeholder 6"/>
          <p:cNvSpPr>
            <a:spLocks noGrp="1"/>
          </p:cNvSpPr>
          <p:nvPr>
            <p:ph type="sldNum" sz="quarter" idx="12"/>
          </p:nvPr>
        </p:nvSpPr>
        <p:spPr/>
        <p:txBody>
          <a:bodyPr/>
          <a:lstStyle/>
          <a:p>
            <a:fld id="{72AC53DF-4216-466D-99A7-94400E6C2A25}" type="slidenum">
              <a:rPr lang="en-US" sz="1200" smtClean="0">
                <a:solidFill>
                  <a:srgbClr val="4F271C"/>
                </a:solidFill>
              </a:rPr>
              <a:pPr/>
              <a:t>‹#›</a:t>
            </a:fld>
            <a:endParaRPr lang="en-US" dirty="0"/>
          </a:p>
        </p:txBody>
      </p:sp>
    </p:spTree>
    <p:extLst>
      <p:ext uri="{BB962C8B-B14F-4D97-AF65-F5344CB8AC3E}">
        <p14:creationId xmlns:p14="http://schemas.microsoft.com/office/powerpoint/2010/main" val="32207810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1E20EC5-AC53-4169-941E-EDF10CD23748}" type="datetime8">
              <a:rPr lang="en-US" smtClean="0">
                <a:solidFill>
                  <a:srgbClr val="4F271C"/>
                </a:solidFill>
              </a:rPr>
              <a:pPr/>
              <a:t>4/11/2023 3:10 PM</a:t>
            </a:fld>
            <a:endParaRPr lang="en-US" dirty="0">
              <a:solidFill>
                <a:srgbClr val="4F271C"/>
              </a:solidFill>
            </a:endParaRPr>
          </a:p>
        </p:txBody>
      </p:sp>
      <p:sp>
        <p:nvSpPr>
          <p:cNvPr id="6" name="Footer Placeholder 5"/>
          <p:cNvSpPr>
            <a:spLocks noGrp="1"/>
          </p:cNvSpPr>
          <p:nvPr>
            <p:ph type="ftr" sz="quarter" idx="11"/>
          </p:nvPr>
        </p:nvSpPr>
        <p:spPr/>
        <p:txBody>
          <a:bodyPr/>
          <a:lstStyle/>
          <a:p>
            <a:endParaRPr lang="en-US" dirty="0">
              <a:solidFill>
                <a:srgbClr val="4F271C"/>
              </a:solidFill>
            </a:endParaRPr>
          </a:p>
        </p:txBody>
      </p:sp>
      <p:sp>
        <p:nvSpPr>
          <p:cNvPr id="7" name="Slide Number Placeholder 6"/>
          <p:cNvSpPr>
            <a:spLocks noGrp="1"/>
          </p:cNvSpPr>
          <p:nvPr>
            <p:ph type="sldNum" sz="quarter" idx="12"/>
          </p:nvPr>
        </p:nvSpPr>
        <p:spPr/>
        <p:txBody>
          <a:bodyPr/>
          <a:lstStyle/>
          <a:p>
            <a:fld id="{1AD93096-5B34-4342-9326-69289CEAE4C2}" type="slidenum">
              <a:rPr lang="en-US" smtClean="0"/>
              <a:pPr/>
              <a:t>‹#›</a:t>
            </a:fld>
            <a:endParaRPr lang="en-US" dirty="0"/>
          </a:p>
        </p:txBody>
      </p:sp>
    </p:spTree>
    <p:extLst>
      <p:ext uri="{BB962C8B-B14F-4D97-AF65-F5344CB8AC3E}">
        <p14:creationId xmlns:p14="http://schemas.microsoft.com/office/powerpoint/2010/main" val="27971249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D3816DF-213E-421B-92D3-C068DBB023D6}" type="datetime8">
              <a:rPr lang="en-US" smtClean="0">
                <a:solidFill>
                  <a:srgbClr val="4F271C"/>
                </a:solidFill>
              </a:rPr>
              <a:pPr/>
              <a:t>4/11/2023 3:10 PM</a:t>
            </a:fld>
            <a:endParaRPr lang="en-US" dirty="0">
              <a:solidFill>
                <a:srgbClr val="4F271C"/>
              </a:solidFill>
            </a:endParaRPr>
          </a:p>
        </p:txBody>
      </p:sp>
      <p:sp>
        <p:nvSpPr>
          <p:cNvPr id="6" name="Footer Placeholder 5"/>
          <p:cNvSpPr>
            <a:spLocks noGrp="1"/>
          </p:cNvSpPr>
          <p:nvPr>
            <p:ph type="ftr" sz="quarter" idx="11"/>
          </p:nvPr>
        </p:nvSpPr>
        <p:spPr/>
        <p:txBody>
          <a:bodyPr/>
          <a:lstStyle/>
          <a:p>
            <a:endParaRPr lang="en-US" dirty="0">
              <a:solidFill>
                <a:srgbClr val="4F271C"/>
              </a:solidFill>
            </a:endParaRPr>
          </a:p>
        </p:txBody>
      </p:sp>
      <p:sp>
        <p:nvSpPr>
          <p:cNvPr id="7" name="Slide Number Placeholder 6"/>
          <p:cNvSpPr>
            <a:spLocks noGrp="1"/>
          </p:cNvSpPr>
          <p:nvPr>
            <p:ph type="sldNum" sz="quarter" idx="12"/>
          </p:nvPr>
        </p:nvSpPr>
        <p:spPr/>
        <p:txBody>
          <a:bodyPr/>
          <a:lstStyle/>
          <a:p>
            <a:fld id="{72AC53DF-4216-466D-99A7-94400E6C2A25}" type="slidenum">
              <a:rPr lang="en-US" sz="1200" smtClean="0">
                <a:solidFill>
                  <a:srgbClr val="4F271C"/>
                </a:solidFill>
              </a:rPr>
              <a:pPr/>
              <a:t>‹#›</a:t>
            </a:fld>
            <a:endParaRPr lang="en-US" dirty="0"/>
          </a:p>
        </p:txBody>
      </p:sp>
    </p:spTree>
    <p:extLst>
      <p:ext uri="{BB962C8B-B14F-4D97-AF65-F5344CB8AC3E}">
        <p14:creationId xmlns:p14="http://schemas.microsoft.com/office/powerpoint/2010/main" val="36876167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8D3816DF-213E-421B-92D3-C068DBB023D6}" type="datetime8">
              <a:rPr lang="en-US" smtClean="0">
                <a:solidFill>
                  <a:srgbClr val="4F271C"/>
                </a:solidFill>
              </a:rPr>
              <a:pPr/>
              <a:t>4/11/2023 3:10 PM</a:t>
            </a:fld>
            <a:endParaRPr lang="en-US" dirty="0">
              <a:solidFill>
                <a:srgbClr val="4F271C"/>
              </a:solidFill>
            </a:endParaRPr>
          </a:p>
        </p:txBody>
      </p:sp>
      <p:sp>
        <p:nvSpPr>
          <p:cNvPr id="5" name="Footer Placeholder 4"/>
          <p:cNvSpPr>
            <a:spLocks noGrp="1"/>
          </p:cNvSpPr>
          <p:nvPr>
            <p:ph type="ftr" sz="quarter" idx="11"/>
          </p:nvPr>
        </p:nvSpPr>
        <p:spPr/>
        <p:txBody>
          <a:bodyPr/>
          <a:lstStyle/>
          <a:p>
            <a:endParaRPr lang="en-US" dirty="0">
              <a:solidFill>
                <a:srgbClr val="4F271C"/>
              </a:solidFill>
            </a:endParaRPr>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rgbClr val="4F271C"/>
                </a:solidFill>
              </a:rPr>
              <a:pPr/>
              <a:t>‹#›</a:t>
            </a:fld>
            <a:endParaRPr lang="en-US" dirty="0"/>
          </a:p>
        </p:txBody>
      </p:sp>
    </p:spTree>
    <p:extLst>
      <p:ext uri="{BB962C8B-B14F-4D97-AF65-F5344CB8AC3E}">
        <p14:creationId xmlns:p14="http://schemas.microsoft.com/office/powerpoint/2010/main" val="278487739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8D3816DF-213E-421B-92D3-C068DBB023D6}" type="datetime8">
              <a:rPr lang="en-US" smtClean="0">
                <a:solidFill>
                  <a:srgbClr val="4F271C"/>
                </a:solidFill>
              </a:rPr>
              <a:pPr/>
              <a:t>4/11/2023 3:10 PM</a:t>
            </a:fld>
            <a:endParaRPr lang="en-US" dirty="0">
              <a:solidFill>
                <a:srgbClr val="4F271C"/>
              </a:solidFill>
            </a:endParaRPr>
          </a:p>
        </p:txBody>
      </p:sp>
      <p:sp>
        <p:nvSpPr>
          <p:cNvPr id="5" name="Footer Placeholder 4"/>
          <p:cNvSpPr>
            <a:spLocks noGrp="1"/>
          </p:cNvSpPr>
          <p:nvPr>
            <p:ph type="ftr" sz="quarter" idx="11"/>
          </p:nvPr>
        </p:nvSpPr>
        <p:spPr/>
        <p:txBody>
          <a:bodyPr/>
          <a:lstStyle/>
          <a:p>
            <a:endParaRPr lang="en-US" dirty="0">
              <a:solidFill>
                <a:srgbClr val="4F271C"/>
              </a:solidFill>
            </a:endParaRPr>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rgbClr val="4F271C"/>
                </a:solidFill>
              </a:rPr>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00649012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3816DF-213E-421B-92D3-C068DBB023D6}" type="datetime8">
              <a:rPr lang="en-US" smtClean="0">
                <a:solidFill>
                  <a:srgbClr val="4F271C"/>
                </a:solidFill>
              </a:rPr>
              <a:pPr/>
              <a:t>4/11/2023 3:10 PM</a:t>
            </a:fld>
            <a:endParaRPr lang="en-US" dirty="0">
              <a:solidFill>
                <a:srgbClr val="4F271C"/>
              </a:solidFill>
            </a:endParaRPr>
          </a:p>
        </p:txBody>
      </p:sp>
      <p:sp>
        <p:nvSpPr>
          <p:cNvPr id="5" name="Footer Placeholder 4"/>
          <p:cNvSpPr>
            <a:spLocks noGrp="1"/>
          </p:cNvSpPr>
          <p:nvPr>
            <p:ph type="ftr" sz="quarter" idx="11"/>
          </p:nvPr>
        </p:nvSpPr>
        <p:spPr/>
        <p:txBody>
          <a:bodyPr/>
          <a:lstStyle/>
          <a:p>
            <a:endParaRPr lang="en-US" dirty="0">
              <a:solidFill>
                <a:srgbClr val="4F271C"/>
              </a:solidFill>
            </a:endParaRPr>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rgbClr val="4F271C"/>
                </a:solidFill>
              </a:rPr>
              <a:pPr/>
              <a:t>‹#›</a:t>
            </a:fld>
            <a:endParaRPr lang="en-US" dirty="0"/>
          </a:p>
        </p:txBody>
      </p:sp>
    </p:spTree>
    <p:extLst>
      <p:ext uri="{BB962C8B-B14F-4D97-AF65-F5344CB8AC3E}">
        <p14:creationId xmlns:p14="http://schemas.microsoft.com/office/powerpoint/2010/main" val="38373766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D3816DF-213E-421B-92D3-C068DBB023D6}" type="datetime8">
              <a:rPr lang="en-US" smtClean="0">
                <a:solidFill>
                  <a:srgbClr val="4F271C"/>
                </a:solidFill>
              </a:rPr>
              <a:pPr/>
              <a:t>4/11/2023 3:10 PM</a:t>
            </a:fld>
            <a:endParaRPr lang="en-US" dirty="0">
              <a:solidFill>
                <a:srgbClr val="4F271C"/>
              </a:solidFill>
            </a:endParaRPr>
          </a:p>
        </p:txBody>
      </p:sp>
      <p:sp>
        <p:nvSpPr>
          <p:cNvPr id="4" name="Footer Placeholder 4"/>
          <p:cNvSpPr>
            <a:spLocks noGrp="1"/>
          </p:cNvSpPr>
          <p:nvPr>
            <p:ph type="ftr" sz="quarter" idx="11"/>
          </p:nvPr>
        </p:nvSpPr>
        <p:spPr/>
        <p:txBody>
          <a:bodyPr/>
          <a:lstStyle/>
          <a:p>
            <a:endParaRPr lang="en-US" dirty="0">
              <a:solidFill>
                <a:srgbClr val="4F271C"/>
              </a:solidFill>
            </a:endParaRPr>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rgbClr val="4F271C"/>
                </a:solidFill>
              </a:rPr>
              <a:pPr/>
              <a:t>‹#›</a:t>
            </a:fld>
            <a:endParaRPr lang="en-US" dirty="0"/>
          </a:p>
        </p:txBody>
      </p:sp>
    </p:spTree>
    <p:extLst>
      <p:ext uri="{BB962C8B-B14F-4D97-AF65-F5344CB8AC3E}">
        <p14:creationId xmlns:p14="http://schemas.microsoft.com/office/powerpoint/2010/main" val="217347148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D3816DF-213E-421B-92D3-C068DBB023D6}" type="datetime8">
              <a:rPr lang="en-US" smtClean="0">
                <a:solidFill>
                  <a:srgbClr val="4F271C"/>
                </a:solidFill>
              </a:rPr>
              <a:pPr/>
              <a:t>4/11/2023 3:10 PM</a:t>
            </a:fld>
            <a:endParaRPr lang="en-US" dirty="0">
              <a:solidFill>
                <a:srgbClr val="4F271C"/>
              </a:solidFill>
            </a:endParaRPr>
          </a:p>
        </p:txBody>
      </p:sp>
      <p:sp>
        <p:nvSpPr>
          <p:cNvPr id="4" name="Footer Placeholder 4"/>
          <p:cNvSpPr>
            <a:spLocks noGrp="1"/>
          </p:cNvSpPr>
          <p:nvPr>
            <p:ph type="ftr" sz="quarter" idx="11"/>
          </p:nvPr>
        </p:nvSpPr>
        <p:spPr/>
        <p:txBody>
          <a:bodyPr/>
          <a:lstStyle/>
          <a:p>
            <a:endParaRPr lang="en-US" dirty="0">
              <a:solidFill>
                <a:srgbClr val="4F271C"/>
              </a:solidFill>
            </a:endParaRPr>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rgbClr val="4F271C"/>
                </a:solidFill>
              </a:rPr>
              <a:pPr/>
              <a:t>‹#›</a:t>
            </a:fld>
            <a:endParaRPr lang="en-US" dirty="0"/>
          </a:p>
        </p:txBody>
      </p:sp>
    </p:spTree>
    <p:extLst>
      <p:ext uri="{BB962C8B-B14F-4D97-AF65-F5344CB8AC3E}">
        <p14:creationId xmlns:p14="http://schemas.microsoft.com/office/powerpoint/2010/main" val="14011452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D3816DF-213E-421B-92D3-C068DBB023D6}" type="datetime8">
              <a:rPr lang="en-US" smtClean="0">
                <a:solidFill>
                  <a:srgbClr val="4F271C"/>
                </a:solidFill>
              </a:rPr>
              <a:pPr/>
              <a:t>4/11/2023 3:10 PM</a:t>
            </a:fld>
            <a:endParaRPr lang="en-US" dirty="0">
              <a:solidFill>
                <a:srgbClr val="4F271C"/>
              </a:solidFill>
            </a:endParaRPr>
          </a:p>
        </p:txBody>
      </p:sp>
      <p:sp>
        <p:nvSpPr>
          <p:cNvPr id="5" name="Footer Placeholder 4"/>
          <p:cNvSpPr>
            <a:spLocks noGrp="1"/>
          </p:cNvSpPr>
          <p:nvPr>
            <p:ph type="ftr" sz="quarter" idx="11"/>
          </p:nvPr>
        </p:nvSpPr>
        <p:spPr/>
        <p:txBody>
          <a:bodyPr/>
          <a:lstStyle/>
          <a:p>
            <a:endParaRPr lang="en-US" dirty="0">
              <a:solidFill>
                <a:srgbClr val="4F271C"/>
              </a:solidFill>
            </a:endParaRPr>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rgbClr val="4F271C"/>
                </a:solidFill>
              </a:rPr>
              <a:pPr/>
              <a:t>‹#›</a:t>
            </a:fld>
            <a:endParaRPr lang="en-US" dirty="0"/>
          </a:p>
        </p:txBody>
      </p:sp>
    </p:spTree>
    <p:extLst>
      <p:ext uri="{BB962C8B-B14F-4D97-AF65-F5344CB8AC3E}">
        <p14:creationId xmlns:p14="http://schemas.microsoft.com/office/powerpoint/2010/main" val="113574964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D3816DF-213E-421B-92D3-C068DBB023D6}" type="datetime8">
              <a:rPr lang="en-US" smtClean="0">
                <a:solidFill>
                  <a:srgbClr val="4F271C"/>
                </a:solidFill>
              </a:rPr>
              <a:pPr/>
              <a:t>4/11/2023 3:10 PM</a:t>
            </a:fld>
            <a:endParaRPr lang="en-US" dirty="0">
              <a:solidFill>
                <a:srgbClr val="4F271C"/>
              </a:solidFill>
            </a:endParaRPr>
          </a:p>
        </p:txBody>
      </p:sp>
      <p:sp>
        <p:nvSpPr>
          <p:cNvPr id="5" name="Footer Placeholder 4"/>
          <p:cNvSpPr>
            <a:spLocks noGrp="1"/>
          </p:cNvSpPr>
          <p:nvPr>
            <p:ph type="ftr" sz="quarter" idx="11"/>
          </p:nvPr>
        </p:nvSpPr>
        <p:spPr/>
        <p:txBody>
          <a:bodyPr/>
          <a:lstStyle/>
          <a:p>
            <a:endParaRPr lang="en-US" dirty="0">
              <a:solidFill>
                <a:srgbClr val="4F271C"/>
              </a:solidFill>
            </a:endParaRPr>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rgbClr val="4F271C"/>
                </a:solidFill>
              </a:rPr>
              <a:pPr/>
              <a:t>‹#›</a:t>
            </a:fld>
            <a:endParaRPr lang="en-US" dirty="0"/>
          </a:p>
        </p:txBody>
      </p:sp>
    </p:spTree>
    <p:extLst>
      <p:ext uri="{BB962C8B-B14F-4D97-AF65-F5344CB8AC3E}">
        <p14:creationId xmlns:p14="http://schemas.microsoft.com/office/powerpoint/2010/main" val="76510835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45F47-C4DE-4EF7-951E-B12DE1BB28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3EE2C7E-1D6A-4CB0-BE1E-A67546ED89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80876DA-BBFA-4678-859C-7C5744C2D2EE}"/>
              </a:ext>
            </a:extLst>
          </p:cNvPr>
          <p:cNvSpPr>
            <a:spLocks noGrp="1"/>
          </p:cNvSpPr>
          <p:nvPr>
            <p:ph type="dt" sz="half" idx="10"/>
          </p:nvPr>
        </p:nvSpPr>
        <p:spPr/>
        <p:txBody>
          <a:bodyPr/>
          <a:lstStyle/>
          <a:p>
            <a:fld id="{743653DA-8BF4-4869-96FE-9BCF43372D46}" type="datetime8">
              <a:rPr lang="en-US" smtClean="0"/>
              <a:pPr/>
              <a:t>4/11/2023 3:10 PM</a:t>
            </a:fld>
            <a:endParaRPr lang="en-US" dirty="0"/>
          </a:p>
        </p:txBody>
      </p:sp>
      <p:sp>
        <p:nvSpPr>
          <p:cNvPr id="5" name="Footer Placeholder 4">
            <a:extLst>
              <a:ext uri="{FF2B5EF4-FFF2-40B4-BE49-F238E27FC236}">
                <a16:creationId xmlns:a16="http://schemas.microsoft.com/office/drawing/2014/main" id="{D43999A3-AF86-405D-AF35-BF9BA021E7A8}"/>
              </a:ext>
            </a:extLst>
          </p:cNvPr>
          <p:cNvSpPr>
            <a:spLocks noGrp="1"/>
          </p:cNvSpPr>
          <p:nvPr>
            <p:ph type="ftr" sz="quarter" idx="11"/>
          </p:nvPr>
        </p:nvSpPr>
        <p:spPr/>
        <p:txBody>
          <a:bodyPr/>
          <a:lstStyle/>
          <a:p>
            <a:endParaRPr lang="en-US" dirty="0">
              <a:solidFill>
                <a:srgbClr val="4F271C"/>
              </a:solidFill>
            </a:endParaRPr>
          </a:p>
        </p:txBody>
      </p:sp>
      <p:sp>
        <p:nvSpPr>
          <p:cNvPr id="6" name="Slide Number Placeholder 5">
            <a:extLst>
              <a:ext uri="{FF2B5EF4-FFF2-40B4-BE49-F238E27FC236}">
                <a16:creationId xmlns:a16="http://schemas.microsoft.com/office/drawing/2014/main" id="{DCDDF81F-AACC-4120-957B-DC8DD8409032}"/>
              </a:ext>
            </a:extLst>
          </p:cNvPr>
          <p:cNvSpPr>
            <a:spLocks noGrp="1"/>
          </p:cNvSpPr>
          <p:nvPr>
            <p:ph type="sldNum" sz="quarter" idx="12"/>
          </p:nvPr>
        </p:nvSpPr>
        <p:spPr/>
        <p:txBody>
          <a:bodyPr/>
          <a:lstStyle/>
          <a:p>
            <a:fld id="{72AC53DF-4216-466D-99A7-94400E6C2A25}" type="slidenum">
              <a:rPr lang="en-US" smtClean="0">
                <a:solidFill>
                  <a:srgbClr val="4F271C"/>
                </a:solidFill>
              </a:rPr>
              <a:pPr/>
              <a:t>‹#›</a:t>
            </a:fld>
            <a:endParaRPr lang="en-US" dirty="0">
              <a:solidFill>
                <a:srgbClr val="4F271C"/>
              </a:solidFill>
            </a:endParaRPr>
          </a:p>
        </p:txBody>
      </p:sp>
    </p:spTree>
    <p:extLst>
      <p:ext uri="{BB962C8B-B14F-4D97-AF65-F5344CB8AC3E}">
        <p14:creationId xmlns:p14="http://schemas.microsoft.com/office/powerpoint/2010/main" val="87810054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F9E89-FF4D-472E-B3F4-2EBCFC3C5A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0F44314-9D05-4F59-BFEF-C44B1CBBCA2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8277CF-1CA0-45C7-BA09-1A7DD037D008}"/>
              </a:ext>
            </a:extLst>
          </p:cNvPr>
          <p:cNvSpPr>
            <a:spLocks noGrp="1"/>
          </p:cNvSpPr>
          <p:nvPr>
            <p:ph type="dt" sz="half" idx="10"/>
          </p:nvPr>
        </p:nvSpPr>
        <p:spPr/>
        <p:txBody>
          <a:bodyPr/>
          <a:lstStyle/>
          <a:p>
            <a:fld id="{B7129108-AC8D-4212-9283-60D9E99BF07A}" type="datetime8">
              <a:rPr lang="en-US" smtClean="0">
                <a:solidFill>
                  <a:srgbClr val="4F271C"/>
                </a:solidFill>
              </a:rPr>
              <a:pPr/>
              <a:t>4/11/2023 3:10 PM</a:t>
            </a:fld>
            <a:endParaRPr lang="en-US" dirty="0">
              <a:solidFill>
                <a:srgbClr val="4F271C"/>
              </a:solidFill>
            </a:endParaRPr>
          </a:p>
        </p:txBody>
      </p:sp>
      <p:sp>
        <p:nvSpPr>
          <p:cNvPr id="5" name="Footer Placeholder 4">
            <a:extLst>
              <a:ext uri="{FF2B5EF4-FFF2-40B4-BE49-F238E27FC236}">
                <a16:creationId xmlns:a16="http://schemas.microsoft.com/office/drawing/2014/main" id="{67EAA422-60E7-410A-B9B7-3DAF8263EDB5}"/>
              </a:ext>
            </a:extLst>
          </p:cNvPr>
          <p:cNvSpPr>
            <a:spLocks noGrp="1"/>
          </p:cNvSpPr>
          <p:nvPr>
            <p:ph type="ftr" sz="quarter" idx="11"/>
          </p:nvPr>
        </p:nvSpPr>
        <p:spPr/>
        <p:txBody>
          <a:bodyPr/>
          <a:lstStyle/>
          <a:p>
            <a:endParaRPr lang="en-US" dirty="0">
              <a:solidFill>
                <a:srgbClr val="4F271C"/>
              </a:solidFill>
            </a:endParaRPr>
          </a:p>
        </p:txBody>
      </p:sp>
      <p:sp>
        <p:nvSpPr>
          <p:cNvPr id="6" name="Slide Number Placeholder 5">
            <a:extLst>
              <a:ext uri="{FF2B5EF4-FFF2-40B4-BE49-F238E27FC236}">
                <a16:creationId xmlns:a16="http://schemas.microsoft.com/office/drawing/2014/main" id="{0D047178-8D9D-431B-8520-6B20AD1D180E}"/>
              </a:ext>
            </a:extLst>
          </p:cNvPr>
          <p:cNvSpPr>
            <a:spLocks noGrp="1"/>
          </p:cNvSpPr>
          <p:nvPr>
            <p:ph type="sldNum" sz="quarter" idx="12"/>
          </p:nvPr>
        </p:nvSpPr>
        <p:spPr/>
        <p:txBody>
          <a:bodyPr/>
          <a:lstStyle/>
          <a:p>
            <a:fld id="{1AD93096-5B34-4342-9326-69289CEAE4C2}" type="slidenum">
              <a:rPr lang="en-US" smtClean="0"/>
              <a:pPr/>
              <a:t>‹#›</a:t>
            </a:fld>
            <a:endParaRPr lang="en-US" dirty="0"/>
          </a:p>
        </p:txBody>
      </p:sp>
    </p:spTree>
    <p:extLst>
      <p:ext uri="{BB962C8B-B14F-4D97-AF65-F5344CB8AC3E}">
        <p14:creationId xmlns:p14="http://schemas.microsoft.com/office/powerpoint/2010/main" val="32749684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C985A-6B3F-4AAC-813C-1A7EE8B77CB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4606D47-D786-404E-9431-A2D5CC1267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24C65C-8370-44F9-83A6-AE134BAD0B46}"/>
              </a:ext>
            </a:extLst>
          </p:cNvPr>
          <p:cNvSpPr>
            <a:spLocks noGrp="1"/>
          </p:cNvSpPr>
          <p:nvPr>
            <p:ph type="dt" sz="half" idx="10"/>
          </p:nvPr>
        </p:nvSpPr>
        <p:spPr/>
        <p:txBody>
          <a:bodyPr/>
          <a:lstStyle/>
          <a:p>
            <a:fld id="{B6DED3D3-6235-4F4C-B439-DF277FB555A7}" type="datetime8">
              <a:rPr lang="en-US" smtClean="0">
                <a:solidFill>
                  <a:srgbClr val="4F271C"/>
                </a:solidFill>
              </a:rPr>
              <a:pPr/>
              <a:t>4/11/2023 3:10 PM</a:t>
            </a:fld>
            <a:endParaRPr lang="en-US" dirty="0">
              <a:solidFill>
                <a:srgbClr val="4F271C"/>
              </a:solidFill>
            </a:endParaRPr>
          </a:p>
        </p:txBody>
      </p:sp>
      <p:sp>
        <p:nvSpPr>
          <p:cNvPr id="5" name="Footer Placeholder 4">
            <a:extLst>
              <a:ext uri="{FF2B5EF4-FFF2-40B4-BE49-F238E27FC236}">
                <a16:creationId xmlns:a16="http://schemas.microsoft.com/office/drawing/2014/main" id="{7909E6B5-1CBB-47F7-80AC-1B15F346DA75}"/>
              </a:ext>
            </a:extLst>
          </p:cNvPr>
          <p:cNvSpPr>
            <a:spLocks noGrp="1"/>
          </p:cNvSpPr>
          <p:nvPr>
            <p:ph type="ftr" sz="quarter" idx="11"/>
          </p:nvPr>
        </p:nvSpPr>
        <p:spPr/>
        <p:txBody>
          <a:bodyPr/>
          <a:lstStyle/>
          <a:p>
            <a:endParaRPr lang="en-US" dirty="0">
              <a:solidFill>
                <a:srgbClr val="4F271C"/>
              </a:solidFill>
            </a:endParaRPr>
          </a:p>
        </p:txBody>
      </p:sp>
      <p:sp>
        <p:nvSpPr>
          <p:cNvPr id="6" name="Slide Number Placeholder 5">
            <a:extLst>
              <a:ext uri="{FF2B5EF4-FFF2-40B4-BE49-F238E27FC236}">
                <a16:creationId xmlns:a16="http://schemas.microsoft.com/office/drawing/2014/main" id="{DF36494A-D92B-4CC5-9E53-11EA0EEB0508}"/>
              </a:ext>
            </a:extLst>
          </p:cNvPr>
          <p:cNvSpPr>
            <a:spLocks noGrp="1"/>
          </p:cNvSpPr>
          <p:nvPr>
            <p:ph type="sldNum" sz="quarter" idx="12"/>
          </p:nvPr>
        </p:nvSpPr>
        <p:spPr/>
        <p:txBody>
          <a:bodyPr/>
          <a:lstStyle/>
          <a:p>
            <a:fld id="{1AD93096-5B34-4342-9326-69289CEAE4C2}" type="slidenum">
              <a:rPr lang="en-US" smtClean="0"/>
              <a:pPr/>
              <a:t>‹#›</a:t>
            </a:fld>
            <a:endParaRPr lang="en-US" dirty="0"/>
          </a:p>
        </p:txBody>
      </p:sp>
    </p:spTree>
    <p:extLst>
      <p:ext uri="{BB962C8B-B14F-4D97-AF65-F5344CB8AC3E}">
        <p14:creationId xmlns:p14="http://schemas.microsoft.com/office/powerpoint/2010/main" val="11318435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B24DD-4922-46FA-BA0F-DEDE96AF9D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6AE3E6-1C05-465B-AB9F-49D4475F857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8D2563F-C64E-446C-863C-3C3FBDCAA69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C91B457-ACFD-4FC9-958B-13865E905EE2}"/>
              </a:ext>
            </a:extLst>
          </p:cNvPr>
          <p:cNvSpPr>
            <a:spLocks noGrp="1"/>
          </p:cNvSpPr>
          <p:nvPr>
            <p:ph type="dt" sz="half" idx="10"/>
          </p:nvPr>
        </p:nvSpPr>
        <p:spPr/>
        <p:txBody>
          <a:bodyPr/>
          <a:lstStyle/>
          <a:p>
            <a:fld id="{3B5F1E3E-4B2F-4895-B65E-28B2E64F39F6}" type="datetime8">
              <a:rPr lang="en-US" smtClean="0">
                <a:solidFill>
                  <a:srgbClr val="4F271C"/>
                </a:solidFill>
              </a:rPr>
              <a:pPr/>
              <a:t>4/11/2023 3:10 PM</a:t>
            </a:fld>
            <a:endParaRPr lang="en-US" dirty="0">
              <a:solidFill>
                <a:srgbClr val="4F271C"/>
              </a:solidFill>
            </a:endParaRPr>
          </a:p>
        </p:txBody>
      </p:sp>
      <p:sp>
        <p:nvSpPr>
          <p:cNvPr id="6" name="Footer Placeholder 5">
            <a:extLst>
              <a:ext uri="{FF2B5EF4-FFF2-40B4-BE49-F238E27FC236}">
                <a16:creationId xmlns:a16="http://schemas.microsoft.com/office/drawing/2014/main" id="{4449439C-3F12-415E-AD17-5AD538219562}"/>
              </a:ext>
            </a:extLst>
          </p:cNvPr>
          <p:cNvSpPr>
            <a:spLocks noGrp="1"/>
          </p:cNvSpPr>
          <p:nvPr>
            <p:ph type="ftr" sz="quarter" idx="11"/>
          </p:nvPr>
        </p:nvSpPr>
        <p:spPr/>
        <p:txBody>
          <a:bodyPr/>
          <a:lstStyle/>
          <a:p>
            <a:endParaRPr lang="en-US" dirty="0">
              <a:solidFill>
                <a:srgbClr val="4F271C"/>
              </a:solidFill>
            </a:endParaRPr>
          </a:p>
        </p:txBody>
      </p:sp>
      <p:sp>
        <p:nvSpPr>
          <p:cNvPr id="7" name="Slide Number Placeholder 6">
            <a:extLst>
              <a:ext uri="{FF2B5EF4-FFF2-40B4-BE49-F238E27FC236}">
                <a16:creationId xmlns:a16="http://schemas.microsoft.com/office/drawing/2014/main" id="{07552704-DF03-4C55-94F9-B24A19773665}"/>
              </a:ext>
            </a:extLst>
          </p:cNvPr>
          <p:cNvSpPr>
            <a:spLocks noGrp="1"/>
          </p:cNvSpPr>
          <p:nvPr>
            <p:ph type="sldNum" sz="quarter" idx="12"/>
          </p:nvPr>
        </p:nvSpPr>
        <p:spPr/>
        <p:txBody>
          <a:bodyPr/>
          <a:lstStyle/>
          <a:p>
            <a:fld id="{1AD93096-5B34-4342-9326-69289CEAE4C2}" type="slidenum">
              <a:rPr lang="en-US" smtClean="0"/>
              <a:pPr/>
              <a:t>‹#›</a:t>
            </a:fld>
            <a:endParaRPr lang="en-US" dirty="0"/>
          </a:p>
        </p:txBody>
      </p:sp>
    </p:spTree>
    <p:extLst>
      <p:ext uri="{BB962C8B-B14F-4D97-AF65-F5344CB8AC3E}">
        <p14:creationId xmlns:p14="http://schemas.microsoft.com/office/powerpoint/2010/main" val="279250173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B4EF5-10E0-4051-84DC-36D7C22DD29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0047294-1D7B-4255-BFCE-918C020D69E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92DB773-D001-446A-8D2F-1239C2453B8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6C7C6D0-E188-42F7-9FED-08599DDDEC8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CDF9945-773C-422A-889D-D7D3183A061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AB3D4C9-855F-4AA7-BC65-C59CFD2D8AF9}"/>
              </a:ext>
            </a:extLst>
          </p:cNvPr>
          <p:cNvSpPr>
            <a:spLocks noGrp="1"/>
          </p:cNvSpPr>
          <p:nvPr>
            <p:ph type="dt" sz="half" idx="10"/>
          </p:nvPr>
        </p:nvSpPr>
        <p:spPr/>
        <p:txBody>
          <a:bodyPr/>
          <a:lstStyle/>
          <a:p>
            <a:fld id="{63085435-8225-4333-BFFA-0096413F0D76}" type="datetime8">
              <a:rPr lang="en-US" smtClean="0">
                <a:solidFill>
                  <a:srgbClr val="4F271C"/>
                </a:solidFill>
              </a:rPr>
              <a:pPr/>
              <a:t>4/11/2023 3:10 PM</a:t>
            </a:fld>
            <a:endParaRPr lang="en-US" dirty="0">
              <a:solidFill>
                <a:srgbClr val="4F271C"/>
              </a:solidFill>
            </a:endParaRPr>
          </a:p>
        </p:txBody>
      </p:sp>
      <p:sp>
        <p:nvSpPr>
          <p:cNvPr id="8" name="Footer Placeholder 7">
            <a:extLst>
              <a:ext uri="{FF2B5EF4-FFF2-40B4-BE49-F238E27FC236}">
                <a16:creationId xmlns:a16="http://schemas.microsoft.com/office/drawing/2014/main" id="{75D16D26-8C80-4D72-BCDF-3F164567E539}"/>
              </a:ext>
            </a:extLst>
          </p:cNvPr>
          <p:cNvSpPr>
            <a:spLocks noGrp="1"/>
          </p:cNvSpPr>
          <p:nvPr>
            <p:ph type="ftr" sz="quarter" idx="11"/>
          </p:nvPr>
        </p:nvSpPr>
        <p:spPr/>
        <p:txBody>
          <a:bodyPr/>
          <a:lstStyle/>
          <a:p>
            <a:endParaRPr lang="en-US" dirty="0">
              <a:solidFill>
                <a:srgbClr val="4F271C"/>
              </a:solidFill>
            </a:endParaRPr>
          </a:p>
        </p:txBody>
      </p:sp>
      <p:sp>
        <p:nvSpPr>
          <p:cNvPr id="9" name="Slide Number Placeholder 8">
            <a:extLst>
              <a:ext uri="{FF2B5EF4-FFF2-40B4-BE49-F238E27FC236}">
                <a16:creationId xmlns:a16="http://schemas.microsoft.com/office/drawing/2014/main" id="{B38BDFF4-10E2-4488-A41D-8B3F0D251E75}"/>
              </a:ext>
            </a:extLst>
          </p:cNvPr>
          <p:cNvSpPr>
            <a:spLocks noGrp="1"/>
          </p:cNvSpPr>
          <p:nvPr>
            <p:ph type="sldNum" sz="quarter" idx="12"/>
          </p:nvPr>
        </p:nvSpPr>
        <p:spPr/>
        <p:txBody>
          <a:bodyPr/>
          <a:lstStyle/>
          <a:p>
            <a:fld id="{1AD93096-5B34-4342-9326-69289CEAE4C2}" type="slidenum">
              <a:rPr lang="en-US" smtClean="0"/>
              <a:pPr/>
              <a:t>‹#›</a:t>
            </a:fld>
            <a:endParaRPr lang="en-US" dirty="0"/>
          </a:p>
        </p:txBody>
      </p:sp>
    </p:spTree>
    <p:extLst>
      <p:ext uri="{BB962C8B-B14F-4D97-AF65-F5344CB8AC3E}">
        <p14:creationId xmlns:p14="http://schemas.microsoft.com/office/powerpoint/2010/main" val="194094529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68CB9-606B-4CAA-8F4E-BD953A31447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AE49BDC-1319-4B1D-AD9D-AE1B8855882D}"/>
              </a:ext>
            </a:extLst>
          </p:cNvPr>
          <p:cNvSpPr>
            <a:spLocks noGrp="1"/>
          </p:cNvSpPr>
          <p:nvPr>
            <p:ph type="dt" sz="half" idx="10"/>
          </p:nvPr>
        </p:nvSpPr>
        <p:spPr/>
        <p:txBody>
          <a:bodyPr/>
          <a:lstStyle/>
          <a:p>
            <a:fld id="{0783C494-2A87-468C-A21B-CB14FB9ABB00}" type="datetime8">
              <a:rPr lang="en-US" smtClean="0">
                <a:solidFill>
                  <a:srgbClr val="4F271C"/>
                </a:solidFill>
              </a:rPr>
              <a:pPr/>
              <a:t>4/11/2023 3:10 PM</a:t>
            </a:fld>
            <a:endParaRPr lang="en-US" dirty="0">
              <a:solidFill>
                <a:srgbClr val="4F271C"/>
              </a:solidFill>
            </a:endParaRPr>
          </a:p>
        </p:txBody>
      </p:sp>
      <p:sp>
        <p:nvSpPr>
          <p:cNvPr id="4" name="Footer Placeholder 3">
            <a:extLst>
              <a:ext uri="{FF2B5EF4-FFF2-40B4-BE49-F238E27FC236}">
                <a16:creationId xmlns:a16="http://schemas.microsoft.com/office/drawing/2014/main" id="{668540AB-6E66-4E92-A3FE-0242EBC0AB2F}"/>
              </a:ext>
            </a:extLst>
          </p:cNvPr>
          <p:cNvSpPr>
            <a:spLocks noGrp="1"/>
          </p:cNvSpPr>
          <p:nvPr>
            <p:ph type="ftr" sz="quarter" idx="11"/>
          </p:nvPr>
        </p:nvSpPr>
        <p:spPr/>
        <p:txBody>
          <a:bodyPr/>
          <a:lstStyle/>
          <a:p>
            <a:endParaRPr lang="en-US" dirty="0">
              <a:solidFill>
                <a:srgbClr val="4F271C"/>
              </a:solidFill>
            </a:endParaRPr>
          </a:p>
        </p:txBody>
      </p:sp>
      <p:sp>
        <p:nvSpPr>
          <p:cNvPr id="5" name="Slide Number Placeholder 4">
            <a:extLst>
              <a:ext uri="{FF2B5EF4-FFF2-40B4-BE49-F238E27FC236}">
                <a16:creationId xmlns:a16="http://schemas.microsoft.com/office/drawing/2014/main" id="{D2CF276B-AD59-4AA6-B83F-0A25404293BC}"/>
              </a:ext>
            </a:extLst>
          </p:cNvPr>
          <p:cNvSpPr>
            <a:spLocks noGrp="1"/>
          </p:cNvSpPr>
          <p:nvPr>
            <p:ph type="sldNum" sz="quarter" idx="12"/>
          </p:nvPr>
        </p:nvSpPr>
        <p:spPr/>
        <p:txBody>
          <a:bodyPr/>
          <a:lstStyle/>
          <a:p>
            <a:fld id="{1AD93096-5B34-4342-9326-69289CEAE4C2}" type="slidenum">
              <a:rPr lang="en-US" smtClean="0"/>
              <a:pPr/>
              <a:t>‹#›</a:t>
            </a:fld>
            <a:endParaRPr lang="en-US" dirty="0"/>
          </a:p>
        </p:txBody>
      </p:sp>
    </p:spTree>
    <p:extLst>
      <p:ext uri="{BB962C8B-B14F-4D97-AF65-F5344CB8AC3E}">
        <p14:creationId xmlns:p14="http://schemas.microsoft.com/office/powerpoint/2010/main" val="274270548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54B4218-8A94-4CE9-A38D-BC1F2F01299C}"/>
              </a:ext>
            </a:extLst>
          </p:cNvPr>
          <p:cNvSpPr>
            <a:spLocks noGrp="1"/>
          </p:cNvSpPr>
          <p:nvPr>
            <p:ph type="dt" sz="half" idx="10"/>
          </p:nvPr>
        </p:nvSpPr>
        <p:spPr/>
        <p:txBody>
          <a:bodyPr/>
          <a:lstStyle/>
          <a:p>
            <a:fld id="{9A180FA0-5B31-4864-A2BB-719EA5A679C6}" type="datetime8">
              <a:rPr lang="en-US" smtClean="0">
                <a:solidFill>
                  <a:srgbClr val="4F271C"/>
                </a:solidFill>
              </a:rPr>
              <a:pPr/>
              <a:t>4/11/2023 3:10 PM</a:t>
            </a:fld>
            <a:endParaRPr lang="en-US" dirty="0">
              <a:solidFill>
                <a:srgbClr val="4F271C"/>
              </a:solidFill>
            </a:endParaRPr>
          </a:p>
        </p:txBody>
      </p:sp>
      <p:sp>
        <p:nvSpPr>
          <p:cNvPr id="3" name="Footer Placeholder 2">
            <a:extLst>
              <a:ext uri="{FF2B5EF4-FFF2-40B4-BE49-F238E27FC236}">
                <a16:creationId xmlns:a16="http://schemas.microsoft.com/office/drawing/2014/main" id="{D6D7B4B7-193D-4FD1-87E7-813B7E9CA450}"/>
              </a:ext>
            </a:extLst>
          </p:cNvPr>
          <p:cNvSpPr>
            <a:spLocks noGrp="1"/>
          </p:cNvSpPr>
          <p:nvPr>
            <p:ph type="ftr" sz="quarter" idx="11"/>
          </p:nvPr>
        </p:nvSpPr>
        <p:spPr/>
        <p:txBody>
          <a:bodyPr/>
          <a:lstStyle/>
          <a:p>
            <a:endParaRPr lang="en-US" dirty="0">
              <a:solidFill>
                <a:srgbClr val="4F271C"/>
              </a:solidFill>
            </a:endParaRPr>
          </a:p>
        </p:txBody>
      </p:sp>
      <p:sp>
        <p:nvSpPr>
          <p:cNvPr id="4" name="Slide Number Placeholder 3">
            <a:extLst>
              <a:ext uri="{FF2B5EF4-FFF2-40B4-BE49-F238E27FC236}">
                <a16:creationId xmlns:a16="http://schemas.microsoft.com/office/drawing/2014/main" id="{63E771AC-E195-4417-8C0C-F0B97BAF4945}"/>
              </a:ext>
            </a:extLst>
          </p:cNvPr>
          <p:cNvSpPr>
            <a:spLocks noGrp="1"/>
          </p:cNvSpPr>
          <p:nvPr>
            <p:ph type="sldNum" sz="quarter" idx="12"/>
          </p:nvPr>
        </p:nvSpPr>
        <p:spPr/>
        <p:txBody>
          <a:bodyPr/>
          <a:lstStyle/>
          <a:p>
            <a:fld id="{1AD93096-5B34-4342-9326-69289CEAE4C2}" type="slidenum">
              <a:rPr lang="en-US" smtClean="0">
                <a:solidFill>
                  <a:srgbClr val="4F271C"/>
                </a:solidFill>
              </a:rPr>
              <a:pPr/>
              <a:t>‹#›</a:t>
            </a:fld>
            <a:endParaRPr lang="en-US" dirty="0">
              <a:solidFill>
                <a:srgbClr val="4F271C"/>
              </a:solidFill>
            </a:endParaRPr>
          </a:p>
        </p:txBody>
      </p:sp>
    </p:spTree>
    <p:extLst>
      <p:ext uri="{BB962C8B-B14F-4D97-AF65-F5344CB8AC3E}">
        <p14:creationId xmlns:p14="http://schemas.microsoft.com/office/powerpoint/2010/main" val="75878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CBD60-CBDF-4A5A-B89A-ACBEB74251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FB13D3D-C68A-4C14-8E56-00E9216D81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75E8A-05D8-4E04-863B-F9B40D18CC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BCAE2D-61A5-4BFE-8D08-CEEA7B125458}"/>
              </a:ext>
            </a:extLst>
          </p:cNvPr>
          <p:cNvSpPr>
            <a:spLocks noGrp="1"/>
          </p:cNvSpPr>
          <p:nvPr>
            <p:ph type="dt" sz="half" idx="10"/>
          </p:nvPr>
        </p:nvSpPr>
        <p:spPr/>
        <p:txBody>
          <a:bodyPr/>
          <a:lstStyle/>
          <a:p>
            <a:fld id="{8D3816DF-213E-421B-92D3-C068DBB023D6}" type="datetime8">
              <a:rPr lang="en-US" smtClean="0">
                <a:solidFill>
                  <a:srgbClr val="4F271C"/>
                </a:solidFill>
              </a:rPr>
              <a:pPr/>
              <a:t>4/11/2023 3:10 PM</a:t>
            </a:fld>
            <a:endParaRPr lang="en-US" dirty="0">
              <a:solidFill>
                <a:srgbClr val="4F271C"/>
              </a:solidFill>
            </a:endParaRPr>
          </a:p>
        </p:txBody>
      </p:sp>
      <p:sp>
        <p:nvSpPr>
          <p:cNvPr id="6" name="Footer Placeholder 5">
            <a:extLst>
              <a:ext uri="{FF2B5EF4-FFF2-40B4-BE49-F238E27FC236}">
                <a16:creationId xmlns:a16="http://schemas.microsoft.com/office/drawing/2014/main" id="{621D8736-9EE0-41A9-9F17-28785671B10E}"/>
              </a:ext>
            </a:extLst>
          </p:cNvPr>
          <p:cNvSpPr>
            <a:spLocks noGrp="1"/>
          </p:cNvSpPr>
          <p:nvPr>
            <p:ph type="ftr" sz="quarter" idx="11"/>
          </p:nvPr>
        </p:nvSpPr>
        <p:spPr/>
        <p:txBody>
          <a:bodyPr/>
          <a:lstStyle/>
          <a:p>
            <a:endParaRPr lang="en-US" dirty="0">
              <a:solidFill>
                <a:srgbClr val="4F271C"/>
              </a:solidFill>
            </a:endParaRPr>
          </a:p>
        </p:txBody>
      </p:sp>
      <p:sp>
        <p:nvSpPr>
          <p:cNvPr id="7" name="Slide Number Placeholder 6">
            <a:extLst>
              <a:ext uri="{FF2B5EF4-FFF2-40B4-BE49-F238E27FC236}">
                <a16:creationId xmlns:a16="http://schemas.microsoft.com/office/drawing/2014/main" id="{DD6F3184-5A6B-4F31-A494-E4C3D63F4910}"/>
              </a:ext>
            </a:extLst>
          </p:cNvPr>
          <p:cNvSpPr>
            <a:spLocks noGrp="1"/>
          </p:cNvSpPr>
          <p:nvPr>
            <p:ph type="sldNum" sz="quarter" idx="12"/>
          </p:nvPr>
        </p:nvSpPr>
        <p:spPr/>
        <p:txBody>
          <a:bodyPr/>
          <a:lstStyle/>
          <a:p>
            <a:fld id="{72AC53DF-4216-466D-99A7-94400E6C2A25}" type="slidenum">
              <a:rPr lang="en-US" sz="1200" smtClean="0">
                <a:solidFill>
                  <a:srgbClr val="4F271C"/>
                </a:solidFill>
              </a:rPr>
              <a:pPr/>
              <a:t>‹#›</a:t>
            </a:fld>
            <a:endParaRPr lang="en-US" dirty="0"/>
          </a:p>
        </p:txBody>
      </p:sp>
    </p:spTree>
    <p:extLst>
      <p:ext uri="{BB962C8B-B14F-4D97-AF65-F5344CB8AC3E}">
        <p14:creationId xmlns:p14="http://schemas.microsoft.com/office/powerpoint/2010/main" val="19024209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7E7F1-59C2-4E30-B7AD-BA610F59B8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6CBABCC-0DA1-4F05-BBCF-21923DCF20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9DCA5976-27B0-4F94-873A-4908D6BFEB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B98B117-4718-441C-9DBA-6E054B08178C}"/>
              </a:ext>
            </a:extLst>
          </p:cNvPr>
          <p:cNvSpPr>
            <a:spLocks noGrp="1"/>
          </p:cNvSpPr>
          <p:nvPr>
            <p:ph type="dt" sz="half" idx="10"/>
          </p:nvPr>
        </p:nvSpPr>
        <p:spPr/>
        <p:txBody>
          <a:bodyPr/>
          <a:lstStyle/>
          <a:p>
            <a:fld id="{51E20EC5-AC53-4169-941E-EDF10CD23748}" type="datetime8">
              <a:rPr lang="en-US" smtClean="0">
                <a:solidFill>
                  <a:srgbClr val="4F271C"/>
                </a:solidFill>
              </a:rPr>
              <a:pPr/>
              <a:t>4/11/2023 3:10 PM</a:t>
            </a:fld>
            <a:endParaRPr lang="en-US" dirty="0">
              <a:solidFill>
                <a:srgbClr val="4F271C"/>
              </a:solidFill>
            </a:endParaRPr>
          </a:p>
        </p:txBody>
      </p:sp>
      <p:sp>
        <p:nvSpPr>
          <p:cNvPr id="6" name="Footer Placeholder 5">
            <a:extLst>
              <a:ext uri="{FF2B5EF4-FFF2-40B4-BE49-F238E27FC236}">
                <a16:creationId xmlns:a16="http://schemas.microsoft.com/office/drawing/2014/main" id="{D40FB7EC-BE9A-400C-BCF3-F819C16D15BF}"/>
              </a:ext>
            </a:extLst>
          </p:cNvPr>
          <p:cNvSpPr>
            <a:spLocks noGrp="1"/>
          </p:cNvSpPr>
          <p:nvPr>
            <p:ph type="ftr" sz="quarter" idx="11"/>
          </p:nvPr>
        </p:nvSpPr>
        <p:spPr/>
        <p:txBody>
          <a:bodyPr/>
          <a:lstStyle/>
          <a:p>
            <a:endParaRPr lang="en-US" dirty="0">
              <a:solidFill>
                <a:srgbClr val="4F271C"/>
              </a:solidFill>
            </a:endParaRPr>
          </a:p>
        </p:txBody>
      </p:sp>
      <p:sp>
        <p:nvSpPr>
          <p:cNvPr id="7" name="Slide Number Placeholder 6">
            <a:extLst>
              <a:ext uri="{FF2B5EF4-FFF2-40B4-BE49-F238E27FC236}">
                <a16:creationId xmlns:a16="http://schemas.microsoft.com/office/drawing/2014/main" id="{448B5D5B-8397-4BE9-8A87-D7A7B98201E8}"/>
              </a:ext>
            </a:extLst>
          </p:cNvPr>
          <p:cNvSpPr>
            <a:spLocks noGrp="1"/>
          </p:cNvSpPr>
          <p:nvPr>
            <p:ph type="sldNum" sz="quarter" idx="12"/>
          </p:nvPr>
        </p:nvSpPr>
        <p:spPr/>
        <p:txBody>
          <a:bodyPr/>
          <a:lstStyle/>
          <a:p>
            <a:fld id="{1AD93096-5B34-4342-9326-69289CEAE4C2}" type="slidenum">
              <a:rPr lang="en-US" smtClean="0"/>
              <a:pPr/>
              <a:t>‹#›</a:t>
            </a:fld>
            <a:endParaRPr lang="en-US" dirty="0"/>
          </a:p>
        </p:txBody>
      </p:sp>
    </p:spTree>
    <p:extLst>
      <p:ext uri="{BB962C8B-B14F-4D97-AF65-F5344CB8AC3E}">
        <p14:creationId xmlns:p14="http://schemas.microsoft.com/office/powerpoint/2010/main" val="89994460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BB74C-59FF-4277-9F0F-EB0CD659F61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BC873AF-5D85-4212-BD73-7E6332A21CC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7EDC3B-AF98-439A-A6D5-E6ED478DB0A9}"/>
              </a:ext>
            </a:extLst>
          </p:cNvPr>
          <p:cNvSpPr>
            <a:spLocks noGrp="1"/>
          </p:cNvSpPr>
          <p:nvPr>
            <p:ph type="dt" sz="half" idx="10"/>
          </p:nvPr>
        </p:nvSpPr>
        <p:spPr/>
        <p:txBody>
          <a:bodyPr/>
          <a:lstStyle/>
          <a:p>
            <a:fld id="{8D3816DF-213E-421B-92D3-C068DBB023D6}" type="datetime8">
              <a:rPr lang="en-US" smtClean="0">
                <a:solidFill>
                  <a:srgbClr val="4F271C"/>
                </a:solidFill>
              </a:rPr>
              <a:pPr/>
              <a:t>4/11/2023 3:10 PM</a:t>
            </a:fld>
            <a:endParaRPr lang="en-US" dirty="0">
              <a:solidFill>
                <a:srgbClr val="4F271C"/>
              </a:solidFill>
            </a:endParaRPr>
          </a:p>
        </p:txBody>
      </p:sp>
      <p:sp>
        <p:nvSpPr>
          <p:cNvPr id="5" name="Footer Placeholder 4">
            <a:extLst>
              <a:ext uri="{FF2B5EF4-FFF2-40B4-BE49-F238E27FC236}">
                <a16:creationId xmlns:a16="http://schemas.microsoft.com/office/drawing/2014/main" id="{DF5EF54D-4848-4DB4-B76C-758D41B7BF9E}"/>
              </a:ext>
            </a:extLst>
          </p:cNvPr>
          <p:cNvSpPr>
            <a:spLocks noGrp="1"/>
          </p:cNvSpPr>
          <p:nvPr>
            <p:ph type="ftr" sz="quarter" idx="11"/>
          </p:nvPr>
        </p:nvSpPr>
        <p:spPr/>
        <p:txBody>
          <a:bodyPr/>
          <a:lstStyle/>
          <a:p>
            <a:endParaRPr lang="en-US" dirty="0">
              <a:solidFill>
                <a:srgbClr val="4F271C"/>
              </a:solidFill>
            </a:endParaRPr>
          </a:p>
        </p:txBody>
      </p:sp>
      <p:sp>
        <p:nvSpPr>
          <p:cNvPr id="6" name="Slide Number Placeholder 5">
            <a:extLst>
              <a:ext uri="{FF2B5EF4-FFF2-40B4-BE49-F238E27FC236}">
                <a16:creationId xmlns:a16="http://schemas.microsoft.com/office/drawing/2014/main" id="{A9FE8141-64A4-4ADD-B3C9-A854344820A4}"/>
              </a:ext>
            </a:extLst>
          </p:cNvPr>
          <p:cNvSpPr>
            <a:spLocks noGrp="1"/>
          </p:cNvSpPr>
          <p:nvPr>
            <p:ph type="sldNum" sz="quarter" idx="12"/>
          </p:nvPr>
        </p:nvSpPr>
        <p:spPr/>
        <p:txBody>
          <a:bodyPr/>
          <a:lstStyle/>
          <a:p>
            <a:fld id="{72AC53DF-4216-466D-99A7-94400E6C2A25}" type="slidenum">
              <a:rPr lang="en-US" sz="1200" smtClean="0">
                <a:solidFill>
                  <a:srgbClr val="4F271C"/>
                </a:solidFill>
              </a:rPr>
              <a:pPr/>
              <a:t>‹#›</a:t>
            </a:fld>
            <a:endParaRPr lang="en-US" dirty="0"/>
          </a:p>
        </p:txBody>
      </p:sp>
    </p:spTree>
    <p:extLst>
      <p:ext uri="{BB962C8B-B14F-4D97-AF65-F5344CB8AC3E}">
        <p14:creationId xmlns:p14="http://schemas.microsoft.com/office/powerpoint/2010/main" val="300561419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1DAC4AE-D733-4250-8F3D-77BCDF35A4D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F8CEC55-BEAB-4445-898C-691D738F3EE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7893BC-2F85-4D6E-9708-03E8558E61CC}"/>
              </a:ext>
            </a:extLst>
          </p:cNvPr>
          <p:cNvSpPr>
            <a:spLocks noGrp="1"/>
          </p:cNvSpPr>
          <p:nvPr>
            <p:ph type="dt" sz="half" idx="10"/>
          </p:nvPr>
        </p:nvSpPr>
        <p:spPr/>
        <p:txBody>
          <a:bodyPr/>
          <a:lstStyle/>
          <a:p>
            <a:fld id="{8D3816DF-213E-421B-92D3-C068DBB023D6}" type="datetime8">
              <a:rPr lang="en-US" smtClean="0">
                <a:solidFill>
                  <a:srgbClr val="4F271C"/>
                </a:solidFill>
              </a:rPr>
              <a:pPr/>
              <a:t>4/11/2023 3:10 PM</a:t>
            </a:fld>
            <a:endParaRPr lang="en-US" dirty="0">
              <a:solidFill>
                <a:srgbClr val="4F271C"/>
              </a:solidFill>
            </a:endParaRPr>
          </a:p>
        </p:txBody>
      </p:sp>
      <p:sp>
        <p:nvSpPr>
          <p:cNvPr id="5" name="Footer Placeholder 4">
            <a:extLst>
              <a:ext uri="{FF2B5EF4-FFF2-40B4-BE49-F238E27FC236}">
                <a16:creationId xmlns:a16="http://schemas.microsoft.com/office/drawing/2014/main" id="{A5690312-AF10-4243-9E13-170E1B1A77EC}"/>
              </a:ext>
            </a:extLst>
          </p:cNvPr>
          <p:cNvSpPr>
            <a:spLocks noGrp="1"/>
          </p:cNvSpPr>
          <p:nvPr>
            <p:ph type="ftr" sz="quarter" idx="11"/>
          </p:nvPr>
        </p:nvSpPr>
        <p:spPr/>
        <p:txBody>
          <a:bodyPr/>
          <a:lstStyle/>
          <a:p>
            <a:endParaRPr lang="en-US" dirty="0">
              <a:solidFill>
                <a:srgbClr val="4F271C"/>
              </a:solidFill>
            </a:endParaRPr>
          </a:p>
        </p:txBody>
      </p:sp>
      <p:sp>
        <p:nvSpPr>
          <p:cNvPr id="6" name="Slide Number Placeholder 5">
            <a:extLst>
              <a:ext uri="{FF2B5EF4-FFF2-40B4-BE49-F238E27FC236}">
                <a16:creationId xmlns:a16="http://schemas.microsoft.com/office/drawing/2014/main" id="{1DB14600-5012-478C-A667-8579A63229D2}"/>
              </a:ext>
            </a:extLst>
          </p:cNvPr>
          <p:cNvSpPr>
            <a:spLocks noGrp="1"/>
          </p:cNvSpPr>
          <p:nvPr>
            <p:ph type="sldNum" sz="quarter" idx="12"/>
          </p:nvPr>
        </p:nvSpPr>
        <p:spPr/>
        <p:txBody>
          <a:bodyPr/>
          <a:lstStyle/>
          <a:p>
            <a:fld id="{72AC53DF-4216-466D-99A7-94400E6C2A25}" type="slidenum">
              <a:rPr lang="en-US" sz="1200" smtClean="0">
                <a:solidFill>
                  <a:srgbClr val="4F271C"/>
                </a:solidFill>
              </a:rPr>
              <a:pPr/>
              <a:t>‹#›</a:t>
            </a:fld>
            <a:endParaRPr lang="en-US" dirty="0"/>
          </a:p>
        </p:txBody>
      </p:sp>
    </p:spTree>
    <p:extLst>
      <p:ext uri="{BB962C8B-B14F-4D97-AF65-F5344CB8AC3E}">
        <p14:creationId xmlns:p14="http://schemas.microsoft.com/office/powerpoint/2010/main" val="47630668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F9229-BC76-44E8-B963-DC65D0D4489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290CDB5-9A86-4847-94B7-0772D47B711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DFC3E7D-6954-47F2-A183-533A313AFADF}"/>
              </a:ext>
            </a:extLst>
          </p:cNvPr>
          <p:cNvSpPr>
            <a:spLocks noGrp="1"/>
          </p:cNvSpPr>
          <p:nvPr>
            <p:ph type="dt" sz="half" idx="10"/>
          </p:nvPr>
        </p:nvSpPr>
        <p:spPr/>
        <p:txBody>
          <a:bodyPr/>
          <a:lstStyle/>
          <a:p>
            <a:fld id="{A1F39D0B-5105-418E-8629-7A11B3DDC129}" type="datetimeFigureOut">
              <a:rPr lang="en-US" smtClean="0"/>
              <a:t>4/11/2023</a:t>
            </a:fld>
            <a:endParaRPr lang="en-US"/>
          </a:p>
        </p:txBody>
      </p:sp>
      <p:sp>
        <p:nvSpPr>
          <p:cNvPr id="5" name="Footer Placeholder 4">
            <a:extLst>
              <a:ext uri="{FF2B5EF4-FFF2-40B4-BE49-F238E27FC236}">
                <a16:creationId xmlns:a16="http://schemas.microsoft.com/office/drawing/2014/main" id="{6B0448C6-3E4E-4B02-AE26-C17737D49A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47FD51-DB68-46E3-83F5-9F896ED2D24E}"/>
              </a:ext>
            </a:extLst>
          </p:cNvPr>
          <p:cNvSpPr>
            <a:spLocks noGrp="1"/>
          </p:cNvSpPr>
          <p:nvPr>
            <p:ph type="sldNum" sz="quarter" idx="12"/>
          </p:nvPr>
        </p:nvSpPr>
        <p:spPr/>
        <p:txBody>
          <a:bodyPr/>
          <a:lstStyle/>
          <a:p>
            <a:fld id="{8FB33DED-4B38-4DA7-9E14-7B61414D2D3B}" type="slidenum">
              <a:rPr lang="en-US" smtClean="0"/>
              <a:t>‹#›</a:t>
            </a:fld>
            <a:endParaRPr lang="en-US"/>
          </a:p>
        </p:txBody>
      </p:sp>
    </p:spTree>
    <p:extLst>
      <p:ext uri="{BB962C8B-B14F-4D97-AF65-F5344CB8AC3E}">
        <p14:creationId xmlns:p14="http://schemas.microsoft.com/office/powerpoint/2010/main" val="239048269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9DAC0-058C-4A23-8C51-5320BCB74B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8D8D07-79A7-4FE9-8B54-3A81422361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8BBAC0-A7B6-42CE-A615-2ABADF6CFCAB}"/>
              </a:ext>
            </a:extLst>
          </p:cNvPr>
          <p:cNvSpPr>
            <a:spLocks noGrp="1"/>
          </p:cNvSpPr>
          <p:nvPr>
            <p:ph type="dt" sz="half" idx="10"/>
          </p:nvPr>
        </p:nvSpPr>
        <p:spPr/>
        <p:txBody>
          <a:bodyPr/>
          <a:lstStyle/>
          <a:p>
            <a:fld id="{A1F39D0B-5105-418E-8629-7A11B3DDC129}" type="datetimeFigureOut">
              <a:rPr lang="en-US" smtClean="0"/>
              <a:t>4/11/2023</a:t>
            </a:fld>
            <a:endParaRPr lang="en-US"/>
          </a:p>
        </p:txBody>
      </p:sp>
      <p:sp>
        <p:nvSpPr>
          <p:cNvPr id="5" name="Footer Placeholder 4">
            <a:extLst>
              <a:ext uri="{FF2B5EF4-FFF2-40B4-BE49-F238E27FC236}">
                <a16:creationId xmlns:a16="http://schemas.microsoft.com/office/drawing/2014/main" id="{1B51F7E2-9C9D-4509-97C2-610523924E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21C377-8134-4C52-94BE-4C4EB154A46D}"/>
              </a:ext>
            </a:extLst>
          </p:cNvPr>
          <p:cNvSpPr>
            <a:spLocks noGrp="1"/>
          </p:cNvSpPr>
          <p:nvPr>
            <p:ph type="sldNum" sz="quarter" idx="12"/>
          </p:nvPr>
        </p:nvSpPr>
        <p:spPr/>
        <p:txBody>
          <a:bodyPr/>
          <a:lstStyle/>
          <a:p>
            <a:fld id="{8FB33DED-4B38-4DA7-9E14-7B61414D2D3B}" type="slidenum">
              <a:rPr lang="en-US" smtClean="0"/>
              <a:t>‹#›</a:t>
            </a:fld>
            <a:endParaRPr lang="en-US"/>
          </a:p>
        </p:txBody>
      </p:sp>
    </p:spTree>
    <p:extLst>
      <p:ext uri="{BB962C8B-B14F-4D97-AF65-F5344CB8AC3E}">
        <p14:creationId xmlns:p14="http://schemas.microsoft.com/office/powerpoint/2010/main" val="191495972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E94C0-82F4-4F17-8CCB-109DCB604A2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7906000-84C2-4DB6-B195-096AD3A178F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BF8CA6A-0874-4BF0-95BD-57C16F5D1F41}"/>
              </a:ext>
            </a:extLst>
          </p:cNvPr>
          <p:cNvSpPr>
            <a:spLocks noGrp="1"/>
          </p:cNvSpPr>
          <p:nvPr>
            <p:ph type="dt" sz="half" idx="10"/>
          </p:nvPr>
        </p:nvSpPr>
        <p:spPr/>
        <p:txBody>
          <a:bodyPr/>
          <a:lstStyle/>
          <a:p>
            <a:fld id="{A1F39D0B-5105-418E-8629-7A11B3DDC129}" type="datetimeFigureOut">
              <a:rPr lang="en-US" smtClean="0"/>
              <a:t>4/11/2023</a:t>
            </a:fld>
            <a:endParaRPr lang="en-US"/>
          </a:p>
        </p:txBody>
      </p:sp>
      <p:sp>
        <p:nvSpPr>
          <p:cNvPr id="5" name="Footer Placeholder 4">
            <a:extLst>
              <a:ext uri="{FF2B5EF4-FFF2-40B4-BE49-F238E27FC236}">
                <a16:creationId xmlns:a16="http://schemas.microsoft.com/office/drawing/2014/main" id="{713961D0-EE28-41E2-8A38-4217CF716F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DC24FA-C756-42F6-B74F-9F6A467BDE6F}"/>
              </a:ext>
            </a:extLst>
          </p:cNvPr>
          <p:cNvSpPr>
            <a:spLocks noGrp="1"/>
          </p:cNvSpPr>
          <p:nvPr>
            <p:ph type="sldNum" sz="quarter" idx="12"/>
          </p:nvPr>
        </p:nvSpPr>
        <p:spPr/>
        <p:txBody>
          <a:bodyPr/>
          <a:lstStyle/>
          <a:p>
            <a:fld id="{8FB33DED-4B38-4DA7-9E14-7B61414D2D3B}" type="slidenum">
              <a:rPr lang="en-US" smtClean="0"/>
              <a:t>‹#›</a:t>
            </a:fld>
            <a:endParaRPr lang="en-US"/>
          </a:p>
        </p:txBody>
      </p:sp>
    </p:spTree>
    <p:extLst>
      <p:ext uri="{BB962C8B-B14F-4D97-AF65-F5344CB8AC3E}">
        <p14:creationId xmlns:p14="http://schemas.microsoft.com/office/powerpoint/2010/main" val="11723499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F5C6F-3C8A-4671-A7F2-9E682D34DA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36AB5B-7A7F-4A00-9C2D-03784FCFE4D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F2E4112-5877-4DCC-B783-91A95BFF91A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02D036-37A0-4ED3-9880-67C89F0BDAC3}"/>
              </a:ext>
            </a:extLst>
          </p:cNvPr>
          <p:cNvSpPr>
            <a:spLocks noGrp="1"/>
          </p:cNvSpPr>
          <p:nvPr>
            <p:ph type="dt" sz="half" idx="10"/>
          </p:nvPr>
        </p:nvSpPr>
        <p:spPr/>
        <p:txBody>
          <a:bodyPr/>
          <a:lstStyle/>
          <a:p>
            <a:fld id="{A1F39D0B-5105-418E-8629-7A11B3DDC129}" type="datetimeFigureOut">
              <a:rPr lang="en-US" smtClean="0"/>
              <a:t>4/11/2023</a:t>
            </a:fld>
            <a:endParaRPr lang="en-US"/>
          </a:p>
        </p:txBody>
      </p:sp>
      <p:sp>
        <p:nvSpPr>
          <p:cNvPr id="6" name="Footer Placeholder 5">
            <a:extLst>
              <a:ext uri="{FF2B5EF4-FFF2-40B4-BE49-F238E27FC236}">
                <a16:creationId xmlns:a16="http://schemas.microsoft.com/office/drawing/2014/main" id="{8DB64D77-7200-45ED-B517-2C6C2AE6BE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C87C91-38E0-40A4-9BF4-8A3D50F47CA8}"/>
              </a:ext>
            </a:extLst>
          </p:cNvPr>
          <p:cNvSpPr>
            <a:spLocks noGrp="1"/>
          </p:cNvSpPr>
          <p:nvPr>
            <p:ph type="sldNum" sz="quarter" idx="12"/>
          </p:nvPr>
        </p:nvSpPr>
        <p:spPr/>
        <p:txBody>
          <a:bodyPr/>
          <a:lstStyle/>
          <a:p>
            <a:fld id="{8FB33DED-4B38-4DA7-9E14-7B61414D2D3B}" type="slidenum">
              <a:rPr lang="en-US" smtClean="0"/>
              <a:t>‹#›</a:t>
            </a:fld>
            <a:endParaRPr lang="en-US"/>
          </a:p>
        </p:txBody>
      </p:sp>
    </p:spTree>
    <p:extLst>
      <p:ext uri="{BB962C8B-B14F-4D97-AF65-F5344CB8AC3E}">
        <p14:creationId xmlns:p14="http://schemas.microsoft.com/office/powerpoint/2010/main" val="194384031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1D63A-EA5F-446A-B1A3-BC0CD90BD07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3F2DFA5-9259-4812-A0F3-3247124C1C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42DED6-2410-46D7-AB6F-69CF2E1B9EB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AC1EDF3-4C8B-4359-BE97-6D11A34335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A4D129-7683-4AC0-A942-408AB80A67F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E6598FE-4659-4D98-AE4E-366766021623}"/>
              </a:ext>
            </a:extLst>
          </p:cNvPr>
          <p:cNvSpPr>
            <a:spLocks noGrp="1"/>
          </p:cNvSpPr>
          <p:nvPr>
            <p:ph type="dt" sz="half" idx="10"/>
          </p:nvPr>
        </p:nvSpPr>
        <p:spPr/>
        <p:txBody>
          <a:bodyPr/>
          <a:lstStyle/>
          <a:p>
            <a:fld id="{A1F39D0B-5105-418E-8629-7A11B3DDC129}" type="datetimeFigureOut">
              <a:rPr lang="en-US" smtClean="0"/>
              <a:t>4/11/2023</a:t>
            </a:fld>
            <a:endParaRPr lang="en-US"/>
          </a:p>
        </p:txBody>
      </p:sp>
      <p:sp>
        <p:nvSpPr>
          <p:cNvPr id="8" name="Footer Placeholder 7">
            <a:extLst>
              <a:ext uri="{FF2B5EF4-FFF2-40B4-BE49-F238E27FC236}">
                <a16:creationId xmlns:a16="http://schemas.microsoft.com/office/drawing/2014/main" id="{CF0BF6EB-36F4-42C5-8DDD-76B45D06009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7B8499D-9CD0-4276-86B8-406B910F95D8}"/>
              </a:ext>
            </a:extLst>
          </p:cNvPr>
          <p:cNvSpPr>
            <a:spLocks noGrp="1"/>
          </p:cNvSpPr>
          <p:nvPr>
            <p:ph type="sldNum" sz="quarter" idx="12"/>
          </p:nvPr>
        </p:nvSpPr>
        <p:spPr/>
        <p:txBody>
          <a:bodyPr/>
          <a:lstStyle/>
          <a:p>
            <a:fld id="{8FB33DED-4B38-4DA7-9E14-7B61414D2D3B}" type="slidenum">
              <a:rPr lang="en-US" smtClean="0"/>
              <a:t>‹#›</a:t>
            </a:fld>
            <a:endParaRPr lang="en-US"/>
          </a:p>
        </p:txBody>
      </p:sp>
    </p:spTree>
    <p:extLst>
      <p:ext uri="{BB962C8B-B14F-4D97-AF65-F5344CB8AC3E}">
        <p14:creationId xmlns:p14="http://schemas.microsoft.com/office/powerpoint/2010/main" val="102987387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8F03B-6185-4507-B268-9F57404F334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D5CF331-4C30-4E37-88E5-7B89734DB2CE}"/>
              </a:ext>
            </a:extLst>
          </p:cNvPr>
          <p:cNvSpPr>
            <a:spLocks noGrp="1"/>
          </p:cNvSpPr>
          <p:nvPr>
            <p:ph type="dt" sz="half" idx="10"/>
          </p:nvPr>
        </p:nvSpPr>
        <p:spPr/>
        <p:txBody>
          <a:bodyPr/>
          <a:lstStyle/>
          <a:p>
            <a:fld id="{A1F39D0B-5105-418E-8629-7A11B3DDC129}" type="datetimeFigureOut">
              <a:rPr lang="en-US" smtClean="0"/>
              <a:t>4/11/2023</a:t>
            </a:fld>
            <a:endParaRPr lang="en-US"/>
          </a:p>
        </p:txBody>
      </p:sp>
      <p:sp>
        <p:nvSpPr>
          <p:cNvPr id="4" name="Footer Placeholder 3">
            <a:extLst>
              <a:ext uri="{FF2B5EF4-FFF2-40B4-BE49-F238E27FC236}">
                <a16:creationId xmlns:a16="http://schemas.microsoft.com/office/drawing/2014/main" id="{E385D576-FCA3-4A8F-A7D8-0DC949D1EB1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DF812ED-98A4-4704-A00D-A3CD5A43A90F}"/>
              </a:ext>
            </a:extLst>
          </p:cNvPr>
          <p:cNvSpPr>
            <a:spLocks noGrp="1"/>
          </p:cNvSpPr>
          <p:nvPr>
            <p:ph type="sldNum" sz="quarter" idx="12"/>
          </p:nvPr>
        </p:nvSpPr>
        <p:spPr/>
        <p:txBody>
          <a:bodyPr/>
          <a:lstStyle/>
          <a:p>
            <a:fld id="{8FB33DED-4B38-4DA7-9E14-7B61414D2D3B}" type="slidenum">
              <a:rPr lang="en-US" smtClean="0"/>
              <a:t>‹#›</a:t>
            </a:fld>
            <a:endParaRPr lang="en-US"/>
          </a:p>
        </p:txBody>
      </p:sp>
    </p:spTree>
    <p:extLst>
      <p:ext uri="{BB962C8B-B14F-4D97-AF65-F5344CB8AC3E}">
        <p14:creationId xmlns:p14="http://schemas.microsoft.com/office/powerpoint/2010/main" val="388597642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18CEE5F-587C-407F-9AC5-1C2D4D7028CB}"/>
              </a:ext>
            </a:extLst>
          </p:cNvPr>
          <p:cNvSpPr>
            <a:spLocks noGrp="1"/>
          </p:cNvSpPr>
          <p:nvPr>
            <p:ph type="dt" sz="half" idx="10"/>
          </p:nvPr>
        </p:nvSpPr>
        <p:spPr/>
        <p:txBody>
          <a:bodyPr/>
          <a:lstStyle/>
          <a:p>
            <a:fld id="{A1F39D0B-5105-418E-8629-7A11B3DDC129}" type="datetimeFigureOut">
              <a:rPr lang="en-US" smtClean="0"/>
              <a:t>4/11/2023</a:t>
            </a:fld>
            <a:endParaRPr lang="en-US"/>
          </a:p>
        </p:txBody>
      </p:sp>
      <p:sp>
        <p:nvSpPr>
          <p:cNvPr id="3" name="Footer Placeholder 2">
            <a:extLst>
              <a:ext uri="{FF2B5EF4-FFF2-40B4-BE49-F238E27FC236}">
                <a16:creationId xmlns:a16="http://schemas.microsoft.com/office/drawing/2014/main" id="{0D3DD319-6D27-4EF4-9973-E527C20094C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8CD7131-2FFA-4EB0-A84A-D9E8D15FEB25}"/>
              </a:ext>
            </a:extLst>
          </p:cNvPr>
          <p:cNvSpPr>
            <a:spLocks noGrp="1"/>
          </p:cNvSpPr>
          <p:nvPr>
            <p:ph type="sldNum" sz="quarter" idx="12"/>
          </p:nvPr>
        </p:nvSpPr>
        <p:spPr/>
        <p:txBody>
          <a:bodyPr/>
          <a:lstStyle/>
          <a:p>
            <a:fld id="{8FB33DED-4B38-4DA7-9E14-7B61414D2D3B}" type="slidenum">
              <a:rPr lang="en-US" smtClean="0"/>
              <a:t>‹#›</a:t>
            </a:fld>
            <a:endParaRPr lang="en-US"/>
          </a:p>
        </p:txBody>
      </p:sp>
    </p:spTree>
    <p:extLst>
      <p:ext uri="{BB962C8B-B14F-4D97-AF65-F5344CB8AC3E}">
        <p14:creationId xmlns:p14="http://schemas.microsoft.com/office/powerpoint/2010/main" val="276870602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C7856-63A5-49F9-B6B1-87A56880E0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49D0502-CE9D-4590-908C-980AA864163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0E01D83-55B3-4C1B-863E-FF670E5FDE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B4708F-BDD2-4F84-94F1-48BBE201C2FB}"/>
              </a:ext>
            </a:extLst>
          </p:cNvPr>
          <p:cNvSpPr>
            <a:spLocks noGrp="1"/>
          </p:cNvSpPr>
          <p:nvPr>
            <p:ph type="dt" sz="half" idx="10"/>
          </p:nvPr>
        </p:nvSpPr>
        <p:spPr/>
        <p:txBody>
          <a:bodyPr/>
          <a:lstStyle/>
          <a:p>
            <a:fld id="{A1F39D0B-5105-418E-8629-7A11B3DDC129}" type="datetimeFigureOut">
              <a:rPr lang="en-US" smtClean="0"/>
              <a:t>4/11/2023</a:t>
            </a:fld>
            <a:endParaRPr lang="en-US"/>
          </a:p>
        </p:txBody>
      </p:sp>
      <p:sp>
        <p:nvSpPr>
          <p:cNvPr id="6" name="Footer Placeholder 5">
            <a:extLst>
              <a:ext uri="{FF2B5EF4-FFF2-40B4-BE49-F238E27FC236}">
                <a16:creationId xmlns:a16="http://schemas.microsoft.com/office/drawing/2014/main" id="{57C62DCC-90A3-425B-BA49-C7067C1445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6E5C74-7212-4C82-982D-E682566EE3AC}"/>
              </a:ext>
            </a:extLst>
          </p:cNvPr>
          <p:cNvSpPr>
            <a:spLocks noGrp="1"/>
          </p:cNvSpPr>
          <p:nvPr>
            <p:ph type="sldNum" sz="quarter" idx="12"/>
          </p:nvPr>
        </p:nvSpPr>
        <p:spPr/>
        <p:txBody>
          <a:bodyPr/>
          <a:lstStyle/>
          <a:p>
            <a:fld id="{8FB33DED-4B38-4DA7-9E14-7B61414D2D3B}" type="slidenum">
              <a:rPr lang="en-US" smtClean="0"/>
              <a:t>‹#›</a:t>
            </a:fld>
            <a:endParaRPr lang="en-US"/>
          </a:p>
        </p:txBody>
      </p:sp>
    </p:spTree>
    <p:extLst>
      <p:ext uri="{BB962C8B-B14F-4D97-AF65-F5344CB8AC3E}">
        <p14:creationId xmlns:p14="http://schemas.microsoft.com/office/powerpoint/2010/main" val="229351312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11ADF-91D7-4C98-8A0D-6A69F55776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EB96CAB-7DFE-4B4D-A12F-3B2767C333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C8CC360-9F86-4AB9-80DC-DD33F7A50D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FA2C6A-245F-486A-AA96-9620781EEE98}"/>
              </a:ext>
            </a:extLst>
          </p:cNvPr>
          <p:cNvSpPr>
            <a:spLocks noGrp="1"/>
          </p:cNvSpPr>
          <p:nvPr>
            <p:ph type="dt" sz="half" idx="10"/>
          </p:nvPr>
        </p:nvSpPr>
        <p:spPr/>
        <p:txBody>
          <a:bodyPr/>
          <a:lstStyle/>
          <a:p>
            <a:fld id="{A1F39D0B-5105-418E-8629-7A11B3DDC129}" type="datetimeFigureOut">
              <a:rPr lang="en-US" smtClean="0"/>
              <a:t>4/11/2023</a:t>
            </a:fld>
            <a:endParaRPr lang="en-US"/>
          </a:p>
        </p:txBody>
      </p:sp>
      <p:sp>
        <p:nvSpPr>
          <p:cNvPr id="6" name="Footer Placeholder 5">
            <a:extLst>
              <a:ext uri="{FF2B5EF4-FFF2-40B4-BE49-F238E27FC236}">
                <a16:creationId xmlns:a16="http://schemas.microsoft.com/office/drawing/2014/main" id="{76E60BE4-3BE1-49FA-A160-44C7D4E4DF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B5951D-F448-40DC-9A47-A8F2CC564E62}"/>
              </a:ext>
            </a:extLst>
          </p:cNvPr>
          <p:cNvSpPr>
            <a:spLocks noGrp="1"/>
          </p:cNvSpPr>
          <p:nvPr>
            <p:ph type="sldNum" sz="quarter" idx="12"/>
          </p:nvPr>
        </p:nvSpPr>
        <p:spPr/>
        <p:txBody>
          <a:bodyPr/>
          <a:lstStyle/>
          <a:p>
            <a:fld id="{8FB33DED-4B38-4DA7-9E14-7B61414D2D3B}" type="slidenum">
              <a:rPr lang="en-US" smtClean="0"/>
              <a:t>‹#›</a:t>
            </a:fld>
            <a:endParaRPr lang="en-US"/>
          </a:p>
        </p:txBody>
      </p:sp>
    </p:spTree>
    <p:extLst>
      <p:ext uri="{BB962C8B-B14F-4D97-AF65-F5344CB8AC3E}">
        <p14:creationId xmlns:p14="http://schemas.microsoft.com/office/powerpoint/2010/main" val="272927355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48AA9-4B61-4FE7-AA0B-AD3F8DE8A54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3EC3C6A-063F-4E58-B1B8-893076F4FD3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9D3E42-3D2E-4B3D-9E51-09281DFFC87E}"/>
              </a:ext>
            </a:extLst>
          </p:cNvPr>
          <p:cNvSpPr>
            <a:spLocks noGrp="1"/>
          </p:cNvSpPr>
          <p:nvPr>
            <p:ph type="dt" sz="half" idx="10"/>
          </p:nvPr>
        </p:nvSpPr>
        <p:spPr/>
        <p:txBody>
          <a:bodyPr/>
          <a:lstStyle/>
          <a:p>
            <a:fld id="{A1F39D0B-5105-418E-8629-7A11B3DDC129}" type="datetimeFigureOut">
              <a:rPr lang="en-US" smtClean="0"/>
              <a:t>4/11/2023</a:t>
            </a:fld>
            <a:endParaRPr lang="en-US"/>
          </a:p>
        </p:txBody>
      </p:sp>
      <p:sp>
        <p:nvSpPr>
          <p:cNvPr id="5" name="Footer Placeholder 4">
            <a:extLst>
              <a:ext uri="{FF2B5EF4-FFF2-40B4-BE49-F238E27FC236}">
                <a16:creationId xmlns:a16="http://schemas.microsoft.com/office/drawing/2014/main" id="{9E4C9CC8-BC7F-4B69-ADBA-F227088127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D1E253-0550-4FE0-A158-24001A7CF6C1}"/>
              </a:ext>
            </a:extLst>
          </p:cNvPr>
          <p:cNvSpPr>
            <a:spLocks noGrp="1"/>
          </p:cNvSpPr>
          <p:nvPr>
            <p:ph type="sldNum" sz="quarter" idx="12"/>
          </p:nvPr>
        </p:nvSpPr>
        <p:spPr/>
        <p:txBody>
          <a:bodyPr/>
          <a:lstStyle/>
          <a:p>
            <a:fld id="{8FB33DED-4B38-4DA7-9E14-7B61414D2D3B}" type="slidenum">
              <a:rPr lang="en-US" smtClean="0"/>
              <a:t>‹#›</a:t>
            </a:fld>
            <a:endParaRPr lang="en-US"/>
          </a:p>
        </p:txBody>
      </p:sp>
    </p:spTree>
    <p:extLst>
      <p:ext uri="{BB962C8B-B14F-4D97-AF65-F5344CB8AC3E}">
        <p14:creationId xmlns:p14="http://schemas.microsoft.com/office/powerpoint/2010/main" val="24196432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BB77921-6D09-45B2-8D1F-8EDBC61FC03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9AB9BBE-2B44-4EAA-A244-F2BA3EE07D8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77955C-184B-488C-81FC-714EAFE4EFBB}"/>
              </a:ext>
            </a:extLst>
          </p:cNvPr>
          <p:cNvSpPr>
            <a:spLocks noGrp="1"/>
          </p:cNvSpPr>
          <p:nvPr>
            <p:ph type="dt" sz="half" idx="10"/>
          </p:nvPr>
        </p:nvSpPr>
        <p:spPr/>
        <p:txBody>
          <a:bodyPr/>
          <a:lstStyle/>
          <a:p>
            <a:fld id="{A1F39D0B-5105-418E-8629-7A11B3DDC129}" type="datetimeFigureOut">
              <a:rPr lang="en-US" smtClean="0"/>
              <a:t>4/11/2023</a:t>
            </a:fld>
            <a:endParaRPr lang="en-US"/>
          </a:p>
        </p:txBody>
      </p:sp>
      <p:sp>
        <p:nvSpPr>
          <p:cNvPr id="5" name="Footer Placeholder 4">
            <a:extLst>
              <a:ext uri="{FF2B5EF4-FFF2-40B4-BE49-F238E27FC236}">
                <a16:creationId xmlns:a16="http://schemas.microsoft.com/office/drawing/2014/main" id="{56C62C6B-07CC-4DAA-B82B-0D52463E67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1CA536-8C69-41DC-B711-E8B7275578EF}"/>
              </a:ext>
            </a:extLst>
          </p:cNvPr>
          <p:cNvSpPr>
            <a:spLocks noGrp="1"/>
          </p:cNvSpPr>
          <p:nvPr>
            <p:ph type="sldNum" sz="quarter" idx="12"/>
          </p:nvPr>
        </p:nvSpPr>
        <p:spPr/>
        <p:txBody>
          <a:bodyPr/>
          <a:lstStyle/>
          <a:p>
            <a:fld id="{8FB33DED-4B38-4DA7-9E14-7B61414D2D3B}" type="slidenum">
              <a:rPr lang="en-US" smtClean="0"/>
              <a:t>‹#›</a:t>
            </a:fld>
            <a:endParaRPr lang="en-US"/>
          </a:p>
        </p:txBody>
      </p:sp>
    </p:spTree>
    <p:extLst>
      <p:ext uri="{BB962C8B-B14F-4D97-AF65-F5344CB8AC3E}">
        <p14:creationId xmlns:p14="http://schemas.microsoft.com/office/powerpoint/2010/main" val="13738657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102BAB4-8B8D-41DD-85C7-81A0CA962007}" type="datetimeFigureOut">
              <a:rPr lang="en-US" smtClean="0"/>
              <a:t>4/11/2023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234308293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02BAB4-8B8D-41DD-85C7-81A0CA962007}" type="datetimeFigureOut">
              <a:rPr lang="en-US" smtClean="0"/>
              <a:t>4/11/2023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31937447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02BAB4-8B8D-41DD-85C7-81A0CA962007}" type="datetimeFigureOut">
              <a:rPr lang="en-US" smtClean="0"/>
              <a:t>4/11/2023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76437901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102BAB4-8B8D-41DD-85C7-81A0CA962007}" type="datetimeFigureOut">
              <a:rPr lang="en-US" smtClean="0"/>
              <a:t>4/11/2023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89741986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102BAB4-8B8D-41DD-85C7-81A0CA962007}" type="datetimeFigureOut">
              <a:rPr lang="en-US" smtClean="0"/>
              <a:t>4/11/2023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210753116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02BAB4-8B8D-41DD-85C7-81A0CA962007}" type="datetimeFigureOut">
              <a:rPr lang="en-US" smtClean="0"/>
              <a:t>4/11/2023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159355394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02BAB4-8B8D-41DD-85C7-81A0CA962007}" type="datetimeFigureOut">
              <a:rPr lang="en-US" smtClean="0"/>
              <a:t>4/11/2023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357879477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02BAB4-8B8D-41DD-85C7-81A0CA962007}" type="datetimeFigureOut">
              <a:rPr lang="en-US" smtClean="0"/>
              <a:t>4/11/2023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330709658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02BAB4-8B8D-41DD-85C7-81A0CA962007}" type="datetimeFigureOut">
              <a:rPr lang="en-US" smtClean="0"/>
              <a:t>4/11/2023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297025461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02BAB4-8B8D-41DD-85C7-81A0CA962007}" type="datetimeFigureOut">
              <a:rPr lang="en-US" smtClean="0"/>
              <a:t>4/11/2023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226273251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02BAB4-8B8D-41DD-85C7-81A0CA962007}" type="datetimeFigureOut">
              <a:rPr lang="en-US" smtClean="0"/>
              <a:t>4/11/2023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266346813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89906811-CBDC-9160-6775-5042FDC6961D}"/>
              </a:ext>
            </a:extLst>
          </p:cNvPr>
          <p:cNvSpPr/>
          <p:nvPr userDrawn="1"/>
        </p:nvSpPr>
        <p:spPr>
          <a:xfrm>
            <a:off x="0" y="0"/>
            <a:ext cx="12192000" cy="6037118"/>
          </a:xfrm>
          <a:prstGeom prst="rect">
            <a:avLst/>
          </a:prstGeom>
          <a:solidFill>
            <a:srgbClr val="CC21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F1E4E4-D5C9-39DD-474A-DDD9F9824674}"/>
              </a:ext>
            </a:extLst>
          </p:cNvPr>
          <p:cNvSpPr>
            <a:spLocks noGrp="1"/>
          </p:cNvSpPr>
          <p:nvPr>
            <p:ph type="ctrTitle"/>
          </p:nvPr>
        </p:nvSpPr>
        <p:spPr>
          <a:xfrm>
            <a:off x="455595" y="1122363"/>
            <a:ext cx="6671346" cy="2438984"/>
          </a:xfrm>
        </p:spPr>
        <p:txBody>
          <a:bodyPr anchor="b"/>
          <a:lstStyle>
            <a:lvl1pPr algn="l">
              <a:defRPr sz="60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5D388C05-B054-9DCA-5D0A-B8F5DE932402}"/>
              </a:ext>
            </a:extLst>
          </p:cNvPr>
          <p:cNvSpPr>
            <a:spLocks noGrp="1"/>
          </p:cNvSpPr>
          <p:nvPr>
            <p:ph type="subTitle" idx="1"/>
          </p:nvPr>
        </p:nvSpPr>
        <p:spPr>
          <a:xfrm>
            <a:off x="455595" y="3602038"/>
            <a:ext cx="6671346" cy="1691396"/>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28" name="Picture 27">
            <a:extLst>
              <a:ext uri="{FF2B5EF4-FFF2-40B4-BE49-F238E27FC236}">
                <a16:creationId xmlns:a16="http://schemas.microsoft.com/office/drawing/2014/main" id="{7A180FA7-B447-BA59-5E35-9CD41AC9D918}"/>
              </a:ext>
            </a:extLst>
          </p:cNvPr>
          <p:cNvPicPr>
            <a:picLocks noChangeAspect="1"/>
          </p:cNvPicPr>
          <p:nvPr userDrawn="1"/>
        </p:nvPicPr>
        <p:blipFill>
          <a:blip r:embed="rId2"/>
          <a:stretch>
            <a:fillRect/>
          </a:stretch>
        </p:blipFill>
        <p:spPr>
          <a:xfrm>
            <a:off x="4231341" y="6196968"/>
            <a:ext cx="7772400" cy="411740"/>
          </a:xfrm>
          <a:prstGeom prst="rect">
            <a:avLst/>
          </a:prstGeom>
        </p:spPr>
      </p:pic>
      <p:pic>
        <p:nvPicPr>
          <p:cNvPr id="30" name="Picture 29">
            <a:extLst>
              <a:ext uri="{FF2B5EF4-FFF2-40B4-BE49-F238E27FC236}">
                <a16:creationId xmlns:a16="http://schemas.microsoft.com/office/drawing/2014/main" id="{9D5A816F-BBA0-2B33-B38F-359B758E254A}"/>
              </a:ext>
            </a:extLst>
          </p:cNvPr>
          <p:cNvPicPr>
            <a:picLocks noChangeAspect="1"/>
          </p:cNvPicPr>
          <p:nvPr userDrawn="1"/>
        </p:nvPicPr>
        <p:blipFill>
          <a:blip r:embed="rId3"/>
          <a:stretch>
            <a:fillRect/>
          </a:stretch>
        </p:blipFill>
        <p:spPr>
          <a:xfrm>
            <a:off x="7390959" y="1371453"/>
            <a:ext cx="56912" cy="3326324"/>
          </a:xfrm>
          <a:prstGeom prst="rect">
            <a:avLst/>
          </a:prstGeom>
        </p:spPr>
      </p:pic>
      <p:pic>
        <p:nvPicPr>
          <p:cNvPr id="7" name="Picture 6">
            <a:extLst>
              <a:ext uri="{FF2B5EF4-FFF2-40B4-BE49-F238E27FC236}">
                <a16:creationId xmlns:a16="http://schemas.microsoft.com/office/drawing/2014/main" id="{B47330D2-D5A1-1E4B-8FF0-F30BB6BB3D03}"/>
              </a:ext>
            </a:extLst>
          </p:cNvPr>
          <p:cNvPicPr>
            <a:picLocks noChangeAspect="1"/>
          </p:cNvPicPr>
          <p:nvPr userDrawn="1"/>
        </p:nvPicPr>
        <p:blipFill>
          <a:blip r:embed="rId4"/>
          <a:stretch>
            <a:fillRect/>
          </a:stretch>
        </p:blipFill>
        <p:spPr>
          <a:xfrm>
            <a:off x="8003493" y="1202116"/>
            <a:ext cx="3632885" cy="3632885"/>
          </a:xfrm>
          <a:prstGeom prst="rect">
            <a:avLst/>
          </a:prstGeom>
        </p:spPr>
      </p:pic>
    </p:spTree>
    <p:extLst>
      <p:ext uri="{BB962C8B-B14F-4D97-AF65-F5344CB8AC3E}">
        <p14:creationId xmlns:p14="http://schemas.microsoft.com/office/powerpoint/2010/main" val="60413369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3AF79-1AA2-DA57-DD3B-DA679F582326}"/>
              </a:ext>
            </a:extLst>
          </p:cNvPr>
          <p:cNvSpPr>
            <a:spLocks noGrp="1"/>
          </p:cNvSpPr>
          <p:nvPr>
            <p:ph type="title"/>
          </p:nvPr>
        </p:nvSpPr>
        <p:spPr>
          <a:xfrm>
            <a:off x="3317358" y="1690668"/>
            <a:ext cx="8030092" cy="2871808"/>
          </a:xfrm>
        </p:spPr>
        <p:txBody>
          <a:bodyPr anchor="b"/>
          <a:lstStyle>
            <a:lvl1pPr>
              <a:defRPr sz="6000">
                <a:latin typeface="Arial" panose="020B0604020202020204" pitchFamily="34" charset="0"/>
                <a:cs typeface="Arial"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B5C4DF22-EF91-D3DB-A295-630CC3DDA4F1}"/>
              </a:ext>
            </a:extLst>
          </p:cNvPr>
          <p:cNvSpPr>
            <a:spLocks noGrp="1"/>
          </p:cNvSpPr>
          <p:nvPr>
            <p:ph type="body" idx="1"/>
          </p:nvPr>
        </p:nvSpPr>
        <p:spPr>
          <a:xfrm>
            <a:off x="3317358" y="4579435"/>
            <a:ext cx="8030092" cy="1510216"/>
          </a:xfrm>
        </p:spPr>
        <p:txBody>
          <a:bodyPr/>
          <a:lstStyle>
            <a:lvl1pPr marL="0" indent="0">
              <a:buNone/>
              <a:defRPr sz="2400">
                <a:solidFill>
                  <a:schemeClr val="tx1">
                    <a:tint val="75000"/>
                  </a:schemeClr>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pic>
        <p:nvPicPr>
          <p:cNvPr id="12" name="Picture 11" descr="Background pattern&#10;&#10;Description automatically generated">
            <a:extLst>
              <a:ext uri="{FF2B5EF4-FFF2-40B4-BE49-F238E27FC236}">
                <a16:creationId xmlns:a16="http://schemas.microsoft.com/office/drawing/2014/main" id="{A3FB13F9-CD08-C247-9F14-8BD93BF87E20}"/>
              </a:ext>
            </a:extLst>
          </p:cNvPr>
          <p:cNvPicPr>
            <a:picLocks noChangeAspect="1"/>
          </p:cNvPicPr>
          <p:nvPr userDrawn="1"/>
        </p:nvPicPr>
        <p:blipFill>
          <a:blip r:embed="rId2"/>
          <a:stretch>
            <a:fillRect/>
          </a:stretch>
        </p:blipFill>
        <p:spPr>
          <a:xfrm>
            <a:off x="0" y="0"/>
            <a:ext cx="2942151" cy="4644455"/>
          </a:xfrm>
          <a:prstGeom prst="rect">
            <a:avLst/>
          </a:prstGeom>
        </p:spPr>
      </p:pic>
      <p:pic>
        <p:nvPicPr>
          <p:cNvPr id="13" name="Picture 12">
            <a:extLst>
              <a:ext uri="{FF2B5EF4-FFF2-40B4-BE49-F238E27FC236}">
                <a16:creationId xmlns:a16="http://schemas.microsoft.com/office/drawing/2014/main" id="{F619DA76-A162-BD4B-AF26-0A8C7D63804A}"/>
              </a:ext>
            </a:extLst>
          </p:cNvPr>
          <p:cNvPicPr>
            <a:picLocks noChangeAspect="1"/>
          </p:cNvPicPr>
          <p:nvPr userDrawn="1"/>
        </p:nvPicPr>
        <p:blipFill>
          <a:blip r:embed="rId3"/>
          <a:stretch>
            <a:fillRect/>
          </a:stretch>
        </p:blipFill>
        <p:spPr>
          <a:xfrm>
            <a:off x="660047" y="5077266"/>
            <a:ext cx="1622055" cy="1622055"/>
          </a:xfrm>
          <a:prstGeom prst="rect">
            <a:avLst/>
          </a:prstGeom>
        </p:spPr>
      </p:pic>
    </p:spTree>
    <p:extLst>
      <p:ext uri="{BB962C8B-B14F-4D97-AF65-F5344CB8AC3E}">
        <p14:creationId xmlns:p14="http://schemas.microsoft.com/office/powerpoint/2010/main" val="121458037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Re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CE26D9E-951B-AFBC-AD65-C0BE409866F4}"/>
              </a:ext>
            </a:extLst>
          </p:cNvPr>
          <p:cNvSpPr/>
          <p:nvPr userDrawn="1"/>
        </p:nvSpPr>
        <p:spPr>
          <a:xfrm>
            <a:off x="220212" y="240452"/>
            <a:ext cx="11751576" cy="6377095"/>
          </a:xfrm>
          <a:prstGeom prst="rect">
            <a:avLst/>
          </a:prstGeom>
          <a:solidFill>
            <a:srgbClr val="CC21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10932A-9A93-E8F1-D2A5-E08ABE789972}"/>
              </a:ext>
            </a:extLst>
          </p:cNvPr>
          <p:cNvSpPr>
            <a:spLocks noGrp="1"/>
          </p:cNvSpPr>
          <p:nvPr>
            <p:ph type="title"/>
          </p:nvPr>
        </p:nvSpPr>
        <p:spPr/>
        <p:txBody>
          <a:bodyPr/>
          <a:lstStyle>
            <a:lvl1pPr>
              <a:defRPr>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BF9F1BC6-39BF-13F2-B589-46CA864E6178}"/>
              </a:ext>
            </a:extLst>
          </p:cNvPr>
          <p:cNvSpPr>
            <a:spLocks noGrp="1"/>
          </p:cNvSpPr>
          <p:nvPr>
            <p:ph sz="half" idx="1"/>
          </p:nvPr>
        </p:nvSpPr>
        <p:spPr>
          <a:xfrm>
            <a:off x="838200" y="1825625"/>
            <a:ext cx="5181600"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3050C69-6F94-2371-F710-6B6B3CFCDDD3}"/>
              </a:ext>
            </a:extLst>
          </p:cNvPr>
          <p:cNvSpPr>
            <a:spLocks noGrp="1"/>
          </p:cNvSpPr>
          <p:nvPr>
            <p:ph sz="half" idx="2"/>
          </p:nvPr>
        </p:nvSpPr>
        <p:spPr>
          <a:xfrm>
            <a:off x="6172200" y="1825625"/>
            <a:ext cx="5181600" cy="4351338"/>
          </a:xfrm>
        </p:spPr>
        <p:txBody>
          <a:bodyPr/>
          <a:lstStyle>
            <a:lvl1pPr>
              <a:defRPr>
                <a:solidFill>
                  <a:schemeClr val="bg1"/>
                </a:solidFill>
                <a:latin typeface="Arial" panose="020B0604020202020204" pitchFamily="34" charset="0"/>
                <a:cs typeface="Arial" panose="020B0604020202020204" pitchFamily="34" charset="0"/>
              </a:defRPr>
            </a:lvl1pPr>
            <a:lvl2pPr>
              <a:defRPr>
                <a:solidFill>
                  <a:schemeClr val="bg1"/>
                </a:solidFill>
                <a:latin typeface="Arial" panose="020B0604020202020204" pitchFamily="34" charset="0"/>
                <a:cs typeface="Arial" panose="020B0604020202020204" pitchFamily="34" charset="0"/>
              </a:defRPr>
            </a:lvl2pPr>
            <a:lvl3pPr>
              <a:defRPr>
                <a:solidFill>
                  <a:schemeClr val="bg1"/>
                </a:solidFill>
                <a:latin typeface="Arial" panose="020B0604020202020204" pitchFamily="34" charset="0"/>
                <a:cs typeface="Arial" panose="020B0604020202020204" pitchFamily="34" charset="0"/>
              </a:defRPr>
            </a:lvl3pPr>
            <a:lvl4pPr>
              <a:defRPr>
                <a:solidFill>
                  <a:schemeClr val="bg1"/>
                </a:solidFill>
                <a:latin typeface="Arial" panose="020B0604020202020204" pitchFamily="34" charset="0"/>
                <a:cs typeface="Arial" panose="020B0604020202020204" pitchFamily="34" charset="0"/>
              </a:defRPr>
            </a:lvl4pPr>
            <a:lvl5pPr>
              <a:defRPr>
                <a:solidFill>
                  <a:schemeClr val="bg1"/>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2E0BD11E-96B1-F24B-ABB6-DB0652016AB0}"/>
              </a:ext>
            </a:extLst>
          </p:cNvPr>
          <p:cNvPicPr>
            <a:picLocks noChangeAspect="1"/>
          </p:cNvPicPr>
          <p:nvPr userDrawn="1"/>
        </p:nvPicPr>
        <p:blipFill>
          <a:blip r:embed="rId2"/>
          <a:stretch>
            <a:fillRect/>
          </a:stretch>
        </p:blipFill>
        <p:spPr>
          <a:xfrm>
            <a:off x="10378119" y="5148551"/>
            <a:ext cx="1593669" cy="1593669"/>
          </a:xfrm>
          <a:prstGeom prst="rect">
            <a:avLst/>
          </a:prstGeom>
        </p:spPr>
      </p:pic>
    </p:spTree>
    <p:extLst>
      <p:ext uri="{BB962C8B-B14F-4D97-AF65-F5344CB8AC3E}">
        <p14:creationId xmlns:p14="http://schemas.microsoft.com/office/powerpoint/2010/main" val="246977371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Two Content (Red Fram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5A75AFF-4167-EAED-5A22-13463EC3C71F}"/>
              </a:ext>
            </a:extLst>
          </p:cNvPr>
          <p:cNvSpPr/>
          <p:nvPr userDrawn="1"/>
        </p:nvSpPr>
        <p:spPr>
          <a:xfrm>
            <a:off x="0" y="0"/>
            <a:ext cx="12192000" cy="6858000"/>
          </a:xfrm>
          <a:prstGeom prst="rect">
            <a:avLst/>
          </a:prstGeom>
          <a:solidFill>
            <a:srgbClr val="CC21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80D8BD5-D9A8-2294-831B-EBF61E35EBF0}"/>
              </a:ext>
            </a:extLst>
          </p:cNvPr>
          <p:cNvSpPr/>
          <p:nvPr userDrawn="1"/>
        </p:nvSpPr>
        <p:spPr>
          <a:xfrm>
            <a:off x="220212" y="240452"/>
            <a:ext cx="11751576" cy="63770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10932A-9A93-E8F1-D2A5-E08ABE789972}"/>
              </a:ext>
            </a:extLst>
          </p:cNvPr>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BF9F1BC6-39BF-13F2-B589-46CA864E6178}"/>
              </a:ext>
            </a:extLst>
          </p:cNvPr>
          <p:cNvSpPr>
            <a:spLocks noGrp="1"/>
          </p:cNvSpPr>
          <p:nvPr>
            <p:ph sz="half" idx="1"/>
          </p:nvPr>
        </p:nvSpPr>
        <p:spPr>
          <a:xfrm>
            <a:off x="838200" y="1825625"/>
            <a:ext cx="51816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3050C69-6F94-2371-F710-6B6B3CFCDDD3}"/>
              </a:ext>
            </a:extLst>
          </p:cNvPr>
          <p:cNvSpPr>
            <a:spLocks noGrp="1"/>
          </p:cNvSpPr>
          <p:nvPr>
            <p:ph sz="half" idx="2"/>
          </p:nvPr>
        </p:nvSpPr>
        <p:spPr>
          <a:xfrm>
            <a:off x="6172200" y="1825625"/>
            <a:ext cx="51816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1B49CC4A-CB39-CD46-A9DA-3C398EB3ABA3}"/>
              </a:ext>
            </a:extLst>
          </p:cNvPr>
          <p:cNvPicPr>
            <a:picLocks noChangeAspect="1"/>
          </p:cNvPicPr>
          <p:nvPr userDrawn="1"/>
        </p:nvPicPr>
        <p:blipFill>
          <a:blip r:embed="rId2"/>
          <a:stretch>
            <a:fillRect/>
          </a:stretch>
        </p:blipFill>
        <p:spPr>
          <a:xfrm>
            <a:off x="10378119" y="5130429"/>
            <a:ext cx="1622055" cy="1622055"/>
          </a:xfrm>
          <a:prstGeom prst="rect">
            <a:avLst/>
          </a:prstGeom>
        </p:spPr>
      </p:pic>
    </p:spTree>
    <p:extLst>
      <p:ext uri="{BB962C8B-B14F-4D97-AF65-F5344CB8AC3E}">
        <p14:creationId xmlns:p14="http://schemas.microsoft.com/office/powerpoint/2010/main" val="160050184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and Content (Re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E1B653C-4749-6D09-FFFA-87D492B646C3}"/>
              </a:ext>
            </a:extLst>
          </p:cNvPr>
          <p:cNvSpPr/>
          <p:nvPr userDrawn="1"/>
        </p:nvSpPr>
        <p:spPr>
          <a:xfrm>
            <a:off x="220212" y="240452"/>
            <a:ext cx="11751576" cy="6377095"/>
          </a:xfrm>
          <a:prstGeom prst="rect">
            <a:avLst/>
          </a:prstGeom>
          <a:solidFill>
            <a:srgbClr val="CC21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1F7B234-A867-466C-BFD5-A659E9487054}"/>
              </a:ext>
            </a:extLst>
          </p:cNvPr>
          <p:cNvSpPr>
            <a:spLocks noGrp="1"/>
          </p:cNvSpPr>
          <p:nvPr>
            <p:ph idx="1"/>
          </p:nvPr>
        </p:nvSpPr>
        <p:spPr/>
        <p:txBody>
          <a:bodyPr/>
          <a:lstStyle>
            <a:lvl1pPr>
              <a:defRPr>
                <a:solidFill>
                  <a:schemeClr val="bg1"/>
                </a:solidFill>
                <a:latin typeface="Arial" panose="020B0604020202020204" pitchFamily="34" charset="0"/>
                <a:cs typeface="Arial" panose="020B0604020202020204" pitchFamily="34" charset="0"/>
              </a:defRPr>
            </a:lvl1pPr>
            <a:lvl2pPr>
              <a:defRPr>
                <a:solidFill>
                  <a:schemeClr val="bg1"/>
                </a:solidFill>
                <a:latin typeface="Arial" panose="020B0604020202020204" pitchFamily="34" charset="0"/>
                <a:cs typeface="Arial" panose="020B0604020202020204" pitchFamily="34" charset="0"/>
              </a:defRPr>
            </a:lvl2pPr>
            <a:lvl3pPr>
              <a:defRPr>
                <a:solidFill>
                  <a:schemeClr val="bg1"/>
                </a:solidFill>
                <a:latin typeface="Arial" panose="020B0604020202020204" pitchFamily="34" charset="0"/>
                <a:cs typeface="Arial" panose="020B0604020202020204" pitchFamily="34" charset="0"/>
              </a:defRPr>
            </a:lvl3pPr>
            <a:lvl4pPr>
              <a:defRPr>
                <a:solidFill>
                  <a:schemeClr val="bg1"/>
                </a:solidFill>
                <a:latin typeface="Arial" panose="020B0604020202020204" pitchFamily="34" charset="0"/>
                <a:cs typeface="Arial" panose="020B0604020202020204" pitchFamily="34" charset="0"/>
              </a:defRPr>
            </a:lvl4pPr>
            <a:lvl5pPr>
              <a:defRPr>
                <a:solidFill>
                  <a:schemeClr val="bg1"/>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87CB24CA-D88E-92B6-EAE4-989EFDC10328}"/>
              </a:ext>
            </a:extLst>
          </p:cNvPr>
          <p:cNvSpPr>
            <a:spLocks noGrp="1"/>
          </p:cNvSpPr>
          <p:nvPr>
            <p:ph type="title"/>
          </p:nvPr>
        </p:nvSpPr>
        <p:spPr/>
        <p:txBody>
          <a:bodyPr/>
          <a:lstStyle>
            <a:lvl1pPr>
              <a:defRPr>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pic>
        <p:nvPicPr>
          <p:cNvPr id="6" name="Picture 5">
            <a:extLst>
              <a:ext uri="{FF2B5EF4-FFF2-40B4-BE49-F238E27FC236}">
                <a16:creationId xmlns:a16="http://schemas.microsoft.com/office/drawing/2014/main" id="{25EAD695-03B9-C648-8EC9-4DE71C1A4D2B}"/>
              </a:ext>
            </a:extLst>
          </p:cNvPr>
          <p:cNvPicPr>
            <a:picLocks noChangeAspect="1"/>
          </p:cNvPicPr>
          <p:nvPr userDrawn="1"/>
        </p:nvPicPr>
        <p:blipFill>
          <a:blip r:embed="rId2"/>
          <a:stretch>
            <a:fillRect/>
          </a:stretch>
        </p:blipFill>
        <p:spPr>
          <a:xfrm>
            <a:off x="10378119" y="5148551"/>
            <a:ext cx="1593669" cy="1593669"/>
          </a:xfrm>
          <a:prstGeom prst="rect">
            <a:avLst/>
          </a:prstGeom>
        </p:spPr>
      </p:pic>
    </p:spTree>
    <p:extLst>
      <p:ext uri="{BB962C8B-B14F-4D97-AF65-F5344CB8AC3E}">
        <p14:creationId xmlns:p14="http://schemas.microsoft.com/office/powerpoint/2010/main" val="386154693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pic>
        <p:nvPicPr>
          <p:cNvPr id="12" name="Picture 11" descr="Background pattern&#10;&#10;Description automatically generated">
            <a:extLst>
              <a:ext uri="{FF2B5EF4-FFF2-40B4-BE49-F238E27FC236}">
                <a16:creationId xmlns:a16="http://schemas.microsoft.com/office/drawing/2014/main" id="{A3FB13F9-CD08-C247-9F14-8BD93BF87E20}"/>
              </a:ext>
            </a:extLst>
          </p:cNvPr>
          <p:cNvPicPr>
            <a:picLocks noChangeAspect="1"/>
          </p:cNvPicPr>
          <p:nvPr userDrawn="1"/>
        </p:nvPicPr>
        <p:blipFill>
          <a:blip r:embed="rId2"/>
          <a:stretch>
            <a:fillRect/>
          </a:stretch>
        </p:blipFill>
        <p:spPr>
          <a:xfrm>
            <a:off x="0" y="0"/>
            <a:ext cx="2942151" cy="4644455"/>
          </a:xfrm>
          <a:prstGeom prst="rect">
            <a:avLst/>
          </a:prstGeom>
        </p:spPr>
      </p:pic>
      <p:pic>
        <p:nvPicPr>
          <p:cNvPr id="13" name="Picture 12">
            <a:extLst>
              <a:ext uri="{FF2B5EF4-FFF2-40B4-BE49-F238E27FC236}">
                <a16:creationId xmlns:a16="http://schemas.microsoft.com/office/drawing/2014/main" id="{F619DA76-A162-BD4B-AF26-0A8C7D63804A}"/>
              </a:ext>
            </a:extLst>
          </p:cNvPr>
          <p:cNvPicPr>
            <a:picLocks noChangeAspect="1"/>
          </p:cNvPicPr>
          <p:nvPr userDrawn="1"/>
        </p:nvPicPr>
        <p:blipFill>
          <a:blip r:embed="rId3"/>
          <a:stretch>
            <a:fillRect/>
          </a:stretch>
        </p:blipFill>
        <p:spPr>
          <a:xfrm>
            <a:off x="660047" y="5077266"/>
            <a:ext cx="1622055" cy="1622055"/>
          </a:xfrm>
          <a:prstGeom prst="rect">
            <a:avLst/>
          </a:prstGeom>
        </p:spPr>
      </p:pic>
      <p:sp>
        <p:nvSpPr>
          <p:cNvPr id="7" name="Title 1">
            <a:extLst>
              <a:ext uri="{FF2B5EF4-FFF2-40B4-BE49-F238E27FC236}">
                <a16:creationId xmlns:a16="http://schemas.microsoft.com/office/drawing/2014/main" id="{2C59A19E-F691-7D48-8866-108519EC4206}"/>
              </a:ext>
            </a:extLst>
          </p:cNvPr>
          <p:cNvSpPr>
            <a:spLocks noGrp="1"/>
          </p:cNvSpPr>
          <p:nvPr>
            <p:ph type="title"/>
          </p:nvPr>
        </p:nvSpPr>
        <p:spPr>
          <a:xfrm>
            <a:off x="3104706" y="365125"/>
            <a:ext cx="8250681" cy="1325563"/>
          </a:xfrm>
        </p:spPr>
        <p:txBody>
          <a:bodyPr/>
          <a:lstStyle/>
          <a:p>
            <a:r>
              <a:rPr lang="en-US"/>
              <a:t>Click to edit Master title style</a:t>
            </a:r>
          </a:p>
        </p:txBody>
      </p:sp>
      <p:sp>
        <p:nvSpPr>
          <p:cNvPr id="8" name="Content Placeholder 3">
            <a:extLst>
              <a:ext uri="{FF2B5EF4-FFF2-40B4-BE49-F238E27FC236}">
                <a16:creationId xmlns:a16="http://schemas.microsoft.com/office/drawing/2014/main" id="{81EA7362-B18C-544A-9053-EC3B37494E5E}"/>
              </a:ext>
            </a:extLst>
          </p:cNvPr>
          <p:cNvSpPr>
            <a:spLocks noGrp="1"/>
          </p:cNvSpPr>
          <p:nvPr>
            <p:ph sz="half" idx="2"/>
          </p:nvPr>
        </p:nvSpPr>
        <p:spPr>
          <a:xfrm>
            <a:off x="3104706" y="1792692"/>
            <a:ext cx="8357192" cy="4608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9016683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Comparison (Red Fram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78D0492-8FC1-8D7D-6188-0F4E3F75EF95}"/>
              </a:ext>
            </a:extLst>
          </p:cNvPr>
          <p:cNvSpPr/>
          <p:nvPr userDrawn="1"/>
        </p:nvSpPr>
        <p:spPr>
          <a:xfrm>
            <a:off x="0" y="5173133"/>
            <a:ext cx="12192000" cy="1752599"/>
          </a:xfrm>
          <a:prstGeom prst="rect">
            <a:avLst/>
          </a:prstGeom>
          <a:solidFill>
            <a:srgbClr val="CC21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41C3D9A-248D-A278-8C76-D02D9E08D3E7}"/>
              </a:ext>
            </a:extLst>
          </p:cNvPr>
          <p:cNvSpPr/>
          <p:nvPr userDrawn="1"/>
        </p:nvSpPr>
        <p:spPr>
          <a:xfrm>
            <a:off x="220212" y="240452"/>
            <a:ext cx="11751576" cy="63770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B3D693-04B2-889D-DB22-A5C6E2436AB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B4639A0-B01C-9070-1764-3D5250BB30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C6F2877-429F-38F8-8BE8-45364C42225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BA2183-D6A4-4201-9C7E-C011BCB4C4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4792720-B6F8-4A35-00B1-4B5C3319B63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Picture 11">
            <a:extLst>
              <a:ext uri="{FF2B5EF4-FFF2-40B4-BE49-F238E27FC236}">
                <a16:creationId xmlns:a16="http://schemas.microsoft.com/office/drawing/2014/main" id="{F244E006-7B1B-584F-B84A-A8546577A59C}"/>
              </a:ext>
            </a:extLst>
          </p:cNvPr>
          <p:cNvPicPr>
            <a:picLocks noChangeAspect="1"/>
          </p:cNvPicPr>
          <p:nvPr userDrawn="1"/>
        </p:nvPicPr>
        <p:blipFill>
          <a:blip r:embed="rId2"/>
          <a:stretch>
            <a:fillRect/>
          </a:stretch>
        </p:blipFill>
        <p:spPr>
          <a:xfrm>
            <a:off x="2109100" y="5932016"/>
            <a:ext cx="7772400" cy="411740"/>
          </a:xfrm>
          <a:prstGeom prst="rect">
            <a:avLst/>
          </a:prstGeom>
        </p:spPr>
      </p:pic>
    </p:spTree>
    <p:extLst>
      <p:ext uri="{BB962C8B-B14F-4D97-AF65-F5344CB8AC3E}">
        <p14:creationId xmlns:p14="http://schemas.microsoft.com/office/powerpoint/2010/main" val="183202517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TxTwoObj" preserve="1">
  <p:cSld name="Comparison (Re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58258A2-FC07-7DDB-68C7-6F7B916BAEE7}"/>
              </a:ext>
            </a:extLst>
          </p:cNvPr>
          <p:cNvSpPr/>
          <p:nvPr userDrawn="1"/>
        </p:nvSpPr>
        <p:spPr>
          <a:xfrm>
            <a:off x="0" y="0"/>
            <a:ext cx="1905000" cy="6858000"/>
          </a:xfrm>
          <a:prstGeom prst="rect">
            <a:avLst/>
          </a:prstGeom>
          <a:solidFill>
            <a:srgbClr val="CC21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B3D693-04B2-889D-DB22-A5C6E2436AB1}"/>
              </a:ext>
            </a:extLst>
          </p:cNvPr>
          <p:cNvSpPr>
            <a:spLocks noGrp="1"/>
          </p:cNvSpPr>
          <p:nvPr>
            <p:ph type="title"/>
          </p:nvPr>
        </p:nvSpPr>
        <p:spPr>
          <a:xfrm>
            <a:off x="2079624" y="365125"/>
            <a:ext cx="9275763" cy="1325563"/>
          </a:xfrm>
        </p:spPr>
        <p:txBody>
          <a:bodyPr/>
          <a:lstStyle>
            <a:lvl1pPr>
              <a:defRPr>
                <a:solidFill>
                  <a:schemeClr val="tx1"/>
                </a:solidFill>
              </a:defRPr>
            </a:lvl1pPr>
          </a:lstStyle>
          <a:p>
            <a:r>
              <a:rPr lang="en-US"/>
              <a:t>Click to edit Master title style</a:t>
            </a:r>
          </a:p>
        </p:txBody>
      </p:sp>
      <p:sp>
        <p:nvSpPr>
          <p:cNvPr id="3" name="Text Placeholder 2">
            <a:extLst>
              <a:ext uri="{FF2B5EF4-FFF2-40B4-BE49-F238E27FC236}">
                <a16:creationId xmlns:a16="http://schemas.microsoft.com/office/drawing/2014/main" id="{4B4639A0-B01C-9070-1764-3D5250BB3035}"/>
              </a:ext>
            </a:extLst>
          </p:cNvPr>
          <p:cNvSpPr>
            <a:spLocks noGrp="1"/>
          </p:cNvSpPr>
          <p:nvPr>
            <p:ph type="body" idx="1"/>
          </p:nvPr>
        </p:nvSpPr>
        <p:spPr>
          <a:xfrm>
            <a:off x="2079623" y="1681163"/>
            <a:ext cx="3917952" cy="823912"/>
          </a:xfrm>
        </p:spPr>
        <p:txBody>
          <a:bodyPr anchor="b"/>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C6F2877-429F-38F8-8BE8-45364C422259}"/>
              </a:ext>
            </a:extLst>
          </p:cNvPr>
          <p:cNvSpPr>
            <a:spLocks noGrp="1"/>
          </p:cNvSpPr>
          <p:nvPr>
            <p:ph sz="half" idx="2"/>
          </p:nvPr>
        </p:nvSpPr>
        <p:spPr>
          <a:xfrm>
            <a:off x="2079622" y="2505075"/>
            <a:ext cx="3917953" cy="36845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BA2183-D6A4-4201-9C7E-C011BCB4C408}"/>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4792720-B6F8-4A35-00B1-4B5C3319B633}"/>
              </a:ext>
            </a:extLst>
          </p:cNvPr>
          <p:cNvSpPr>
            <a:spLocks noGrp="1"/>
          </p:cNvSpPr>
          <p:nvPr>
            <p:ph sz="quarter" idx="4"/>
          </p:nvPr>
        </p:nvSpPr>
        <p:spPr>
          <a:xfrm>
            <a:off x="6172200" y="2505075"/>
            <a:ext cx="5183188" cy="36845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AD95BD5-D73C-6247-98D1-5E27DB04D789}"/>
              </a:ext>
            </a:extLst>
          </p:cNvPr>
          <p:cNvPicPr>
            <a:picLocks noChangeAspect="1"/>
          </p:cNvPicPr>
          <p:nvPr userDrawn="1"/>
        </p:nvPicPr>
        <p:blipFill>
          <a:blip r:embed="rId2"/>
          <a:stretch>
            <a:fillRect/>
          </a:stretch>
        </p:blipFill>
        <p:spPr>
          <a:xfrm>
            <a:off x="147199" y="5148552"/>
            <a:ext cx="1593669" cy="1593669"/>
          </a:xfrm>
          <a:prstGeom prst="rect">
            <a:avLst/>
          </a:prstGeom>
        </p:spPr>
      </p:pic>
    </p:spTree>
    <p:extLst>
      <p:ext uri="{BB962C8B-B14F-4D97-AF65-F5344CB8AC3E}">
        <p14:creationId xmlns:p14="http://schemas.microsoft.com/office/powerpoint/2010/main" val="171740007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Outro">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2FCEA8B-E626-D186-770E-972A95F522AC}"/>
              </a:ext>
            </a:extLst>
          </p:cNvPr>
          <p:cNvSpPr/>
          <p:nvPr userDrawn="1"/>
        </p:nvSpPr>
        <p:spPr>
          <a:xfrm>
            <a:off x="0" y="0"/>
            <a:ext cx="12192000" cy="6858000"/>
          </a:xfrm>
          <a:prstGeom prst="rect">
            <a:avLst/>
          </a:prstGeom>
          <a:solidFill>
            <a:srgbClr val="CC21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5B7E37-9CC1-3A56-4FAF-ED28DC8CD0BC}"/>
              </a:ext>
            </a:extLst>
          </p:cNvPr>
          <p:cNvSpPr>
            <a:spLocks noGrp="1"/>
          </p:cNvSpPr>
          <p:nvPr>
            <p:ph type="title" hasCustomPrompt="1"/>
          </p:nvPr>
        </p:nvSpPr>
        <p:spPr>
          <a:xfrm>
            <a:off x="838200" y="1978818"/>
            <a:ext cx="10515600" cy="1325563"/>
          </a:xfrm>
        </p:spPr>
        <p:txBody>
          <a:bodyPr/>
          <a:lstStyle>
            <a:lvl1pPr algn="ctr">
              <a:defRPr>
                <a:solidFill>
                  <a:schemeClr val="bg1"/>
                </a:solidFill>
              </a:defRPr>
            </a:lvl1pPr>
          </a:lstStyle>
          <a:p>
            <a:r>
              <a:rPr lang="en-US"/>
              <a:t>Thank You!</a:t>
            </a:r>
          </a:p>
        </p:txBody>
      </p:sp>
      <p:sp>
        <p:nvSpPr>
          <p:cNvPr id="12" name="Text Placeholder 11">
            <a:extLst>
              <a:ext uri="{FF2B5EF4-FFF2-40B4-BE49-F238E27FC236}">
                <a16:creationId xmlns:a16="http://schemas.microsoft.com/office/drawing/2014/main" id="{C2EF1B4E-4899-6597-C8A1-BFFB984C1B39}"/>
              </a:ext>
            </a:extLst>
          </p:cNvPr>
          <p:cNvSpPr>
            <a:spLocks noGrp="1"/>
          </p:cNvSpPr>
          <p:nvPr>
            <p:ph type="body" sz="quarter" idx="10" hasCustomPrompt="1"/>
          </p:nvPr>
        </p:nvSpPr>
        <p:spPr>
          <a:xfrm>
            <a:off x="838200" y="3429000"/>
            <a:ext cx="6781800" cy="1836738"/>
          </a:xfrm>
        </p:spPr>
        <p:txBody>
          <a:bodyPr>
            <a:normAutofit/>
          </a:bodyPr>
          <a:lstStyle>
            <a:lvl1pPr marL="0" indent="0">
              <a:buNone/>
              <a:defRPr sz="1600">
                <a:solidFill>
                  <a:schemeClr val="bg1"/>
                </a:solidFill>
              </a:defRPr>
            </a:lvl1pPr>
            <a:lvl3pPr marL="914400" indent="0">
              <a:buNone/>
              <a:defRPr/>
            </a:lvl3pPr>
          </a:lstStyle>
          <a:p>
            <a:pPr lvl="0"/>
            <a:r>
              <a:rPr lang="en-US"/>
              <a:t>Click to add contact information name or email</a:t>
            </a:r>
          </a:p>
        </p:txBody>
      </p:sp>
      <p:pic>
        <p:nvPicPr>
          <p:cNvPr id="6" name="Picture 5">
            <a:extLst>
              <a:ext uri="{FF2B5EF4-FFF2-40B4-BE49-F238E27FC236}">
                <a16:creationId xmlns:a16="http://schemas.microsoft.com/office/drawing/2014/main" id="{0411AF7F-B1CE-5A40-BC81-30C04C8C8F73}"/>
              </a:ext>
            </a:extLst>
          </p:cNvPr>
          <p:cNvPicPr>
            <a:picLocks noChangeAspect="1"/>
          </p:cNvPicPr>
          <p:nvPr userDrawn="1"/>
        </p:nvPicPr>
        <p:blipFill>
          <a:blip r:embed="rId2"/>
          <a:stretch>
            <a:fillRect/>
          </a:stretch>
        </p:blipFill>
        <p:spPr>
          <a:xfrm>
            <a:off x="8839183" y="4091781"/>
            <a:ext cx="2858155" cy="2858155"/>
          </a:xfrm>
          <a:prstGeom prst="rect">
            <a:avLst/>
          </a:prstGeom>
        </p:spPr>
      </p:pic>
    </p:spTree>
    <p:extLst>
      <p:ext uri="{BB962C8B-B14F-4D97-AF65-F5344CB8AC3E}">
        <p14:creationId xmlns:p14="http://schemas.microsoft.com/office/powerpoint/2010/main" val="14760825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theme" Target="../theme/theme3.xml"/><Relationship Id="rId3" Type="http://schemas.openxmlformats.org/officeDocument/2006/relationships/slideLayout" Target="../slideLayouts/slideLayout26.xml"/><Relationship Id="rId21" Type="http://schemas.openxmlformats.org/officeDocument/2006/relationships/image" Target="../media/image5.png"/><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image" Target="../media/image4.pn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19" Type="http://schemas.openxmlformats.org/officeDocument/2006/relationships/image" Target="../media/image3.png"/><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4.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9.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theme" Target="../theme/theme5.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0.xml"/><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theme" Target="../theme/theme6.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1.xml"/><Relationship Id="rId3" Type="http://schemas.openxmlformats.org/officeDocument/2006/relationships/slideLayout" Target="../slideLayouts/slideLayout76.xml"/><Relationship Id="rId7" Type="http://schemas.openxmlformats.org/officeDocument/2006/relationships/slideLayout" Target="../slideLayouts/slideLayout80.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5" Type="http://schemas.openxmlformats.org/officeDocument/2006/relationships/slideLayout" Target="../slideLayouts/slideLayout78.xml"/><Relationship Id="rId10" Type="http://schemas.openxmlformats.org/officeDocument/2006/relationships/theme" Target="../theme/theme7.xml"/><Relationship Id="rId4" Type="http://schemas.openxmlformats.org/officeDocument/2006/relationships/slideLayout" Target="../slideLayouts/slideLayout77.xml"/><Relationship Id="rId9" Type="http://schemas.openxmlformats.org/officeDocument/2006/relationships/slideLayout" Target="../slideLayouts/slideLayout8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EB6FCB-6CC6-4975-9755-69ABB9C15097}" type="datetimeFigureOut">
              <a:rPr lang="en-US" smtClean="0"/>
              <a:t>4/11/2023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FAD39B-5A44-44DA-A967-458605B77F6A}" type="slidenum">
              <a:rPr lang="en-US" smtClean="0"/>
              <a:t>‹#›</a:t>
            </a:fld>
            <a:endParaRPr lang="en-US"/>
          </a:p>
        </p:txBody>
      </p:sp>
    </p:spTree>
    <p:extLst>
      <p:ext uri="{BB962C8B-B14F-4D97-AF65-F5344CB8AC3E}">
        <p14:creationId xmlns:p14="http://schemas.microsoft.com/office/powerpoint/2010/main" val="3099546650"/>
      </p:ext>
    </p:extLst>
  </p:cSld>
  <p:clrMap bg1="lt1" tx1="dk1" bg2="lt2" tx2="dk2" accent1="accent1" accent2="accent2" accent3="accent3" accent4="accent4" accent5="accent5" accent6="accent6" hlink="hlink" folHlink="folHlink"/>
  <p:sldLayoutIdLst>
    <p:sldLayoutId id="2147483950" r:id="rId1"/>
    <p:sldLayoutId id="2147483951" r:id="rId2"/>
    <p:sldLayoutId id="2147483952" r:id="rId3"/>
    <p:sldLayoutId id="2147483953" r:id="rId4"/>
    <p:sldLayoutId id="2147483954" r:id="rId5"/>
    <p:sldLayoutId id="2147483955" r:id="rId6"/>
    <p:sldLayoutId id="2147483956" r:id="rId7"/>
    <p:sldLayoutId id="2147483957" r:id="rId8"/>
    <p:sldLayoutId id="2147483958" r:id="rId9"/>
    <p:sldLayoutId id="2147483959" r:id="rId10"/>
    <p:sldLayoutId id="214748396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3816DF-213E-421B-92D3-C068DBB023D6}" type="datetime8">
              <a:rPr lang="en-US" smtClean="0">
                <a:solidFill>
                  <a:srgbClr val="4F271C"/>
                </a:solidFill>
              </a:rPr>
              <a:pPr/>
              <a:t>4/11/2023 3:10 PM</a:t>
            </a:fld>
            <a:endParaRPr lang="en-US" dirty="0">
              <a:solidFill>
                <a:srgbClr val="4F271C"/>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srgbClr val="4F271C"/>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AC53DF-4216-466D-99A7-94400E6C2A25}" type="slidenum">
              <a:rPr lang="en-US" sz="1200" smtClean="0">
                <a:solidFill>
                  <a:srgbClr val="4F271C"/>
                </a:solidFill>
              </a:rPr>
              <a:pPr/>
              <a:t>‹#›</a:t>
            </a:fld>
            <a:endParaRPr lang="en-US" dirty="0"/>
          </a:p>
        </p:txBody>
      </p:sp>
    </p:spTree>
    <p:extLst>
      <p:ext uri="{BB962C8B-B14F-4D97-AF65-F5344CB8AC3E}">
        <p14:creationId xmlns:p14="http://schemas.microsoft.com/office/powerpoint/2010/main" val="280845413"/>
      </p:ext>
    </p:extLst>
  </p:cSld>
  <p:clrMap bg1="lt1" tx1="dk1" bg2="lt2" tx2="dk2" accent1="accent1" accent2="accent2" accent3="accent3" accent4="accent4" accent5="accent5" accent6="accent6" hlink="hlink" folHlink="folHlink"/>
  <p:sldLayoutIdLst>
    <p:sldLayoutId id="2147483962" r:id="rId1"/>
    <p:sldLayoutId id="2147483963" r:id="rId2"/>
    <p:sldLayoutId id="2147483964" r:id="rId3"/>
    <p:sldLayoutId id="2147483965" r:id="rId4"/>
    <p:sldLayoutId id="2147483966" r:id="rId5"/>
    <p:sldLayoutId id="2147483967" r:id="rId6"/>
    <p:sldLayoutId id="2147483968" r:id="rId7"/>
    <p:sldLayoutId id="2147483969" r:id="rId8"/>
    <p:sldLayoutId id="2147483970" r:id="rId9"/>
    <p:sldLayoutId id="2147483971" r:id="rId10"/>
    <p:sldLayoutId id="2147483972" r:id="rId11"/>
    <p:sldLayoutId id="21474839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8D3816DF-213E-421B-92D3-C068DBB023D6}" type="datetime8">
              <a:rPr lang="en-US" smtClean="0">
                <a:solidFill>
                  <a:srgbClr val="4F271C"/>
                </a:solidFill>
              </a:rPr>
              <a:pPr/>
              <a:t>4/11/2023 3:10 PM</a:t>
            </a:fld>
            <a:endParaRPr lang="en-US" dirty="0">
              <a:solidFill>
                <a:srgbClr val="4F271C"/>
              </a:solidFill>
            </a:endParaRPr>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solidFill>
                <a:srgbClr val="4F271C"/>
              </a:solidFill>
            </a:endParaRPr>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72AC53DF-4216-466D-99A7-94400E6C2A25}" type="slidenum">
              <a:rPr lang="en-US" sz="1200" smtClean="0">
                <a:solidFill>
                  <a:srgbClr val="4F271C"/>
                </a:solidFill>
              </a:rPr>
              <a:pPr/>
              <a:t>‹#›</a:t>
            </a:fld>
            <a:endParaRPr lang="en-US" dirty="0"/>
          </a:p>
        </p:txBody>
      </p:sp>
    </p:spTree>
    <p:extLst>
      <p:ext uri="{BB962C8B-B14F-4D97-AF65-F5344CB8AC3E}">
        <p14:creationId xmlns:p14="http://schemas.microsoft.com/office/powerpoint/2010/main" val="1779918183"/>
      </p:ext>
    </p:extLst>
  </p:cSld>
  <p:clrMap bg1="dk1" tx1="lt1" bg2="dk2" tx2="lt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 id="2147483986" r:id="rId12"/>
    <p:sldLayoutId id="2147483987" r:id="rId13"/>
    <p:sldLayoutId id="2147483988" r:id="rId14"/>
    <p:sldLayoutId id="2147483989" r:id="rId15"/>
    <p:sldLayoutId id="2147483990" r:id="rId16"/>
    <p:sldLayoutId id="2147483991"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CBB619-455A-45F6-B364-7A8C79E5F2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1BD46E4-7B15-41B7-BA21-38AEEE6414C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6EB8B6-86DC-44C1-BC0E-A030B4C8D4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3816DF-213E-421B-92D3-C068DBB023D6}" type="datetime8">
              <a:rPr lang="en-US" smtClean="0">
                <a:solidFill>
                  <a:srgbClr val="4F271C"/>
                </a:solidFill>
              </a:rPr>
              <a:pPr/>
              <a:t>4/11/2023 3:10 PM</a:t>
            </a:fld>
            <a:endParaRPr lang="en-US" dirty="0">
              <a:solidFill>
                <a:srgbClr val="4F271C"/>
              </a:solidFill>
            </a:endParaRPr>
          </a:p>
        </p:txBody>
      </p:sp>
      <p:sp>
        <p:nvSpPr>
          <p:cNvPr id="5" name="Footer Placeholder 4">
            <a:extLst>
              <a:ext uri="{FF2B5EF4-FFF2-40B4-BE49-F238E27FC236}">
                <a16:creationId xmlns:a16="http://schemas.microsoft.com/office/drawing/2014/main" id="{30AE55D8-3140-4689-89E0-0431052407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srgbClr val="4F271C"/>
              </a:solidFill>
            </a:endParaRPr>
          </a:p>
        </p:txBody>
      </p:sp>
      <p:sp>
        <p:nvSpPr>
          <p:cNvPr id="6" name="Slide Number Placeholder 5">
            <a:extLst>
              <a:ext uri="{FF2B5EF4-FFF2-40B4-BE49-F238E27FC236}">
                <a16:creationId xmlns:a16="http://schemas.microsoft.com/office/drawing/2014/main" id="{F84689F8-E6EF-4104-BD56-6D3A65E55C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AC53DF-4216-466D-99A7-94400E6C2A25}" type="slidenum">
              <a:rPr lang="en-US" sz="1200" smtClean="0">
                <a:solidFill>
                  <a:srgbClr val="4F271C"/>
                </a:solidFill>
              </a:rPr>
              <a:pPr/>
              <a:t>‹#›</a:t>
            </a:fld>
            <a:endParaRPr lang="en-US" dirty="0"/>
          </a:p>
        </p:txBody>
      </p:sp>
    </p:spTree>
    <p:extLst>
      <p:ext uri="{BB962C8B-B14F-4D97-AF65-F5344CB8AC3E}">
        <p14:creationId xmlns:p14="http://schemas.microsoft.com/office/powerpoint/2010/main" val="3850566384"/>
      </p:ext>
    </p:extLst>
  </p:cSld>
  <p:clrMap bg1="lt1" tx1="dk1" bg2="lt2" tx2="dk2" accent1="accent1" accent2="accent2" accent3="accent3" accent4="accent4" accent5="accent5" accent6="accent6" hlink="hlink" folHlink="folHlink"/>
  <p:sldLayoutIdLst>
    <p:sldLayoutId id="2147483993" r:id="rId1"/>
    <p:sldLayoutId id="2147483994" r:id="rId2"/>
    <p:sldLayoutId id="2147483995" r:id="rId3"/>
    <p:sldLayoutId id="2147483996" r:id="rId4"/>
    <p:sldLayoutId id="2147483997" r:id="rId5"/>
    <p:sldLayoutId id="2147483998" r:id="rId6"/>
    <p:sldLayoutId id="2147483999" r:id="rId7"/>
    <p:sldLayoutId id="2147484000" r:id="rId8"/>
    <p:sldLayoutId id="2147484001" r:id="rId9"/>
    <p:sldLayoutId id="2147484002" r:id="rId10"/>
    <p:sldLayoutId id="214748400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3441817-8EA3-4B8A-A3D3-420E0B2F1F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3D4365A-281D-446C-AE77-F0C074A8E0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862972-EA7E-4F6B-AAA8-112E35CF10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F39D0B-5105-418E-8629-7A11B3DDC129}" type="datetimeFigureOut">
              <a:rPr lang="en-US" smtClean="0"/>
              <a:t>4/11/2023</a:t>
            </a:fld>
            <a:endParaRPr lang="en-US"/>
          </a:p>
        </p:txBody>
      </p:sp>
      <p:sp>
        <p:nvSpPr>
          <p:cNvPr id="5" name="Footer Placeholder 4">
            <a:extLst>
              <a:ext uri="{FF2B5EF4-FFF2-40B4-BE49-F238E27FC236}">
                <a16:creationId xmlns:a16="http://schemas.microsoft.com/office/drawing/2014/main" id="{1271A80C-ADE3-4336-9D9A-3368C3CA11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78D2BA5-C4C8-4E2B-8DE7-4FF16066C0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B33DED-4B38-4DA7-9E14-7B61414D2D3B}" type="slidenum">
              <a:rPr lang="en-US" smtClean="0"/>
              <a:t>‹#›</a:t>
            </a:fld>
            <a:endParaRPr lang="en-US"/>
          </a:p>
        </p:txBody>
      </p:sp>
    </p:spTree>
    <p:extLst>
      <p:ext uri="{BB962C8B-B14F-4D97-AF65-F5344CB8AC3E}">
        <p14:creationId xmlns:p14="http://schemas.microsoft.com/office/powerpoint/2010/main" val="603156733"/>
      </p:ext>
    </p:extLst>
  </p:cSld>
  <p:clrMap bg1="lt1" tx1="dk1" bg2="lt2" tx2="dk2" accent1="accent1" accent2="accent2" accent3="accent3" accent4="accent4" accent5="accent5" accent6="accent6" hlink="hlink" folHlink="folHlink"/>
  <p:sldLayoutIdLst>
    <p:sldLayoutId id="2147484005" r:id="rId1"/>
    <p:sldLayoutId id="2147484006" r:id="rId2"/>
    <p:sldLayoutId id="2147484007" r:id="rId3"/>
    <p:sldLayoutId id="2147484008" r:id="rId4"/>
    <p:sldLayoutId id="2147484009" r:id="rId5"/>
    <p:sldLayoutId id="2147484010" r:id="rId6"/>
    <p:sldLayoutId id="2147484011" r:id="rId7"/>
    <p:sldLayoutId id="2147484012" r:id="rId8"/>
    <p:sldLayoutId id="2147484013" r:id="rId9"/>
    <p:sldLayoutId id="2147484014" r:id="rId10"/>
    <p:sldLayoutId id="214748401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02BAB4-8B8D-41DD-85C7-81A0CA962007}" type="datetimeFigureOut">
              <a:rPr lang="en-US" smtClean="0"/>
              <a:t>4/11/2023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44824F-EBE0-443F-8A8F-F64816AF04DC}" type="slidenum">
              <a:rPr lang="en-US" smtClean="0"/>
              <a:t>‹#›</a:t>
            </a:fld>
            <a:endParaRPr lang="en-US"/>
          </a:p>
        </p:txBody>
      </p:sp>
    </p:spTree>
    <p:extLst>
      <p:ext uri="{BB962C8B-B14F-4D97-AF65-F5344CB8AC3E}">
        <p14:creationId xmlns:p14="http://schemas.microsoft.com/office/powerpoint/2010/main" val="786927316"/>
      </p:ext>
    </p:extLst>
  </p:cSld>
  <p:clrMap bg1="lt1" tx1="dk1" bg2="lt2" tx2="dk2" accent1="accent1" accent2="accent2" accent3="accent3" accent4="accent4" accent5="accent5" accent6="accent6" hlink="hlink" folHlink="folHlink"/>
  <p:sldLayoutIdLst>
    <p:sldLayoutId id="2147484017" r:id="rId1"/>
    <p:sldLayoutId id="2147484018" r:id="rId2"/>
    <p:sldLayoutId id="2147484019" r:id="rId3"/>
    <p:sldLayoutId id="2147484020" r:id="rId4"/>
    <p:sldLayoutId id="2147484021" r:id="rId5"/>
    <p:sldLayoutId id="2147484022" r:id="rId6"/>
    <p:sldLayoutId id="2147484023" r:id="rId7"/>
    <p:sldLayoutId id="2147484024" r:id="rId8"/>
    <p:sldLayoutId id="2147484025" r:id="rId9"/>
    <p:sldLayoutId id="2147484026" r:id="rId10"/>
    <p:sldLayoutId id="214748402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0A07FC-AEBB-10E0-4A93-A0DB7A7DAC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3A50286-99CE-1E23-2DFA-A334BE689F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15326136"/>
      </p:ext>
    </p:extLst>
  </p:cSld>
  <p:clrMap bg1="lt1" tx1="dk1" bg2="lt2" tx2="dk2" accent1="accent1" accent2="accent2" accent3="accent3" accent4="accent4" accent5="accent5" accent6="accent6" hlink="hlink" folHlink="folHlink"/>
  <p:sldLayoutIdLst>
    <p:sldLayoutId id="2147484029" r:id="rId1"/>
    <p:sldLayoutId id="2147484030" r:id="rId2"/>
    <p:sldLayoutId id="2147484031" r:id="rId3"/>
    <p:sldLayoutId id="2147484032" r:id="rId4"/>
    <p:sldLayoutId id="2147484033" r:id="rId5"/>
    <p:sldLayoutId id="2147484034" r:id="rId6"/>
    <p:sldLayoutId id="2147484035" r:id="rId7"/>
    <p:sldLayoutId id="2147484036" r:id="rId8"/>
    <p:sldLayoutId id="2147484037" r:id="rId9"/>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jpeg"/><Relationship Id="rId7"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8.emf"/><Relationship Id="rId4" Type="http://schemas.openxmlformats.org/officeDocument/2006/relationships/package" Target="../embeddings/Microsoft_Excel_Worksheet.xlsx"/></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30.emf"/><Relationship Id="rId4" Type="http://schemas.openxmlformats.org/officeDocument/2006/relationships/package" Target="../embeddings/Microsoft_Excel_Worksheet1.xlsx"/></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2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2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2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2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xml"/><Relationship Id="rId1" Type="http://schemas.openxmlformats.org/officeDocument/2006/relationships/slideLayout" Target="../slideLayouts/slideLayout64.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6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8.xml"/></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8.xml"/><Relationship Id="rId1" Type="http://schemas.openxmlformats.org/officeDocument/2006/relationships/slideLayout" Target="../slideLayouts/slideLayout58.xml"/><Relationship Id="rId4" Type="http://schemas.microsoft.com/office/2007/relationships/hdphoto" Target="../media/hdphoto1.wdp"/></Relationships>
</file>

<file path=ppt/slides/_rels/slide32.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9.xml"/><Relationship Id="rId1" Type="http://schemas.openxmlformats.org/officeDocument/2006/relationships/slideLayout" Target="../slideLayouts/slideLayout53.xml"/></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0.xml"/><Relationship Id="rId1" Type="http://schemas.openxmlformats.org/officeDocument/2006/relationships/slideLayout" Target="../slideLayouts/slideLayout58.xml"/></Relationships>
</file>

<file path=ppt/slides/_rels/slide3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64.xml"/></Relationships>
</file>

<file path=ppt/slides/_rels/slide3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1.xml"/><Relationship Id="rId1" Type="http://schemas.openxmlformats.org/officeDocument/2006/relationships/slideLayout" Target="../slideLayouts/slideLayout58.xml"/></Relationships>
</file>

<file path=ppt/slides/_rels/slide3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2.xml"/><Relationship Id="rId1" Type="http://schemas.openxmlformats.org/officeDocument/2006/relationships/slideLayout" Target="../slideLayouts/slideLayout58.xml"/></Relationships>
</file>

<file path=ppt/slides/_rels/slide3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3.xml"/><Relationship Id="rId1" Type="http://schemas.openxmlformats.org/officeDocument/2006/relationships/slideLayout" Target="../slideLayouts/slideLayout53.xml"/></Relationships>
</file>

<file path=ppt/slides/_rels/slide3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4.xml"/><Relationship Id="rId1" Type="http://schemas.openxmlformats.org/officeDocument/2006/relationships/slideLayout" Target="../slideLayouts/slideLayout53.xml"/></Relationships>
</file>

<file path=ppt/slides/_rels/slide3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64.xml"/></Relationships>
</file>

<file path=ppt/slides/_rels/slide4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5.xml"/><Relationship Id="rId1" Type="http://schemas.openxmlformats.org/officeDocument/2006/relationships/slideLayout" Target="../slideLayouts/slideLayout58.xml"/></Relationships>
</file>

<file path=ppt/slides/_rels/slide4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6.xml"/><Relationship Id="rId1" Type="http://schemas.openxmlformats.org/officeDocument/2006/relationships/slideLayout" Target="../slideLayouts/slideLayout58.xml"/><Relationship Id="rId4" Type="http://schemas.openxmlformats.org/officeDocument/2006/relationships/image" Target="../media/image53.jpeg"/></Relationships>
</file>

<file path=ppt/slides/_rels/slide4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52.xml"/></Relationships>
</file>

<file path=ppt/slides/_rels/slide4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53.xml"/></Relationships>
</file>

<file path=ppt/slides/_rels/slide44.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66.png"/><Relationship Id="rId18" Type="http://schemas.openxmlformats.org/officeDocument/2006/relationships/image" Target="../media/image71.png"/><Relationship Id="rId3" Type="http://schemas.openxmlformats.org/officeDocument/2006/relationships/image" Target="../media/image57.png"/><Relationship Id="rId21" Type="http://schemas.openxmlformats.org/officeDocument/2006/relationships/image" Target="../media/image74.png"/><Relationship Id="rId7" Type="http://schemas.openxmlformats.org/officeDocument/2006/relationships/image" Target="../media/image60.jpeg"/><Relationship Id="rId12" Type="http://schemas.openxmlformats.org/officeDocument/2006/relationships/image" Target="../media/image65.png"/><Relationship Id="rId17" Type="http://schemas.openxmlformats.org/officeDocument/2006/relationships/image" Target="../media/image70.jpeg"/><Relationship Id="rId2" Type="http://schemas.openxmlformats.org/officeDocument/2006/relationships/image" Target="../media/image56.png"/><Relationship Id="rId16" Type="http://schemas.openxmlformats.org/officeDocument/2006/relationships/image" Target="../media/image69.png"/><Relationship Id="rId20" Type="http://schemas.openxmlformats.org/officeDocument/2006/relationships/image" Target="../media/image73.jpeg"/><Relationship Id="rId1" Type="http://schemas.openxmlformats.org/officeDocument/2006/relationships/slideLayout" Target="../slideLayouts/slideLayout58.xml"/><Relationship Id="rId6" Type="http://schemas.openxmlformats.org/officeDocument/2006/relationships/image" Target="../media/image59.png"/><Relationship Id="rId11" Type="http://schemas.openxmlformats.org/officeDocument/2006/relationships/image" Target="../media/image64.png"/><Relationship Id="rId5" Type="http://schemas.openxmlformats.org/officeDocument/2006/relationships/image" Target="../media/image58.png"/><Relationship Id="rId15" Type="http://schemas.openxmlformats.org/officeDocument/2006/relationships/image" Target="../media/image68.png"/><Relationship Id="rId10" Type="http://schemas.openxmlformats.org/officeDocument/2006/relationships/image" Target="../media/image63.png"/><Relationship Id="rId19" Type="http://schemas.openxmlformats.org/officeDocument/2006/relationships/image" Target="../media/image72.png"/><Relationship Id="rId4" Type="http://schemas.openxmlformats.org/officeDocument/2006/relationships/hyperlink" Target="https://www.thirdsectorcap.org/blog/three-states-join-nationwide-partnership-to-advance-adult-higher-education-attainment/" TargetMode="External"/><Relationship Id="rId9" Type="http://schemas.openxmlformats.org/officeDocument/2006/relationships/image" Target="../media/image62.png"/><Relationship Id="rId14" Type="http://schemas.openxmlformats.org/officeDocument/2006/relationships/image" Target="../media/image67.png"/></Relationships>
</file>

<file path=ppt/slides/_rels/slide4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png"/><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hyperlink" Target="https://www.google.com/url?sa=i&amp;rct=j&amp;q=&amp;esrc=s&amp;source=images&amp;cd=&amp;cad=rja&amp;uact=8&amp;ved=0ahUKEwi84uyDluvVAhXBNSYKHaASCc8QjRwIBw&amp;url=https://clipartion.com/free-clipart-23094/&amp;psig=AFQjCNEP0MFEnZIYxbbbKZl4yiNKSGxGhA&amp;ust=1503502575943431"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30.xml"/></Relationships>
</file>

<file path=ppt/slides/_rels/slide5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openxmlformats.org/officeDocument/2006/relationships/slideLayout" Target="../slideLayouts/slideLayout47.xml"/><Relationship Id="rId1" Type="http://schemas.openxmlformats.org/officeDocument/2006/relationships/vmlDrawing" Target="../drawings/vmlDrawing3.vml"/><Relationship Id="rId4" Type="http://schemas.openxmlformats.org/officeDocument/2006/relationships/image" Target="../media/image82.emf"/></Relationships>
</file>

<file path=ppt/slides/_rels/slide5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47.xml"/></Relationships>
</file>

<file path=ppt/slides/_rels/slide5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47.xml"/></Relationships>
</file>

<file path=ppt/slides/_rels/slide5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47.xml"/></Relationships>
</file>

<file path=ppt/slides/_rels/slide5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4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60.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42.xml"/></Relationships>
</file>

<file path=ppt/slides/_rels/slide6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8.xml"/><Relationship Id="rId1" Type="http://schemas.openxmlformats.org/officeDocument/2006/relationships/slideLayout" Target="../slideLayouts/slideLayout42.xml"/><Relationship Id="rId5" Type="http://schemas.openxmlformats.org/officeDocument/2006/relationships/image" Target="../media/image85.png"/><Relationship Id="rId4" Type="http://schemas.microsoft.com/office/2007/relationships/hdphoto" Target="../media/hdphoto2.wdp"/></Relationships>
</file>

<file path=ppt/slides/_rels/slide62.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41.xml"/></Relationships>
</file>

<file path=ppt/slides/_rels/slide6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jpeg"/><Relationship Id="rId1" Type="http://schemas.openxmlformats.org/officeDocument/2006/relationships/slideLayout" Target="../slideLayouts/slideLayout42.xml"/></Relationships>
</file>

<file path=ppt/slides/_rels/slide64.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42.xml"/></Relationships>
</file>

<file path=ppt/slides/_rels/slide6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jpeg"/><Relationship Id="rId1" Type="http://schemas.openxmlformats.org/officeDocument/2006/relationships/slideLayout" Target="../slideLayouts/slideLayout42.xml"/></Relationships>
</file>

<file path=ppt/slides/_rels/slide66.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42.xml"/></Relationships>
</file>

<file path=ppt/slides/_rels/slide67.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42.xml"/></Relationships>
</file>

<file path=ppt/slides/_rels/slide68.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42.xml"/></Relationships>
</file>

<file path=ppt/slides/_rels/slide69.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hyperlink" Target="https://www.ache.edu/?page_id=16109" TargetMode="External"/><Relationship Id="rId1" Type="http://schemas.openxmlformats.org/officeDocument/2006/relationships/slideLayout" Target="../slideLayouts/slideLayout42.xml"/><Relationship Id="rId4" Type="http://schemas.openxmlformats.org/officeDocument/2006/relationships/image" Target="../media/image93.jpe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71.xml.rels><?xml version="1.0" encoding="UTF-8" standalone="yes"?>
<Relationships xmlns="http://schemas.openxmlformats.org/package/2006/relationships"><Relationship Id="rId2" Type="http://schemas.openxmlformats.org/officeDocument/2006/relationships/image" Target="../media/image94.emf"/><Relationship Id="rId1" Type="http://schemas.openxmlformats.org/officeDocument/2006/relationships/slideLayout" Target="../slideLayouts/slideLayout42.xml"/></Relationships>
</file>

<file path=ppt/slides/_rels/slide72.xml.rels><?xml version="1.0" encoding="UTF-8" standalone="yes"?>
<Relationships xmlns="http://schemas.openxmlformats.org/package/2006/relationships"><Relationship Id="rId2" Type="http://schemas.openxmlformats.org/officeDocument/2006/relationships/image" Target="../media/image95.emf"/><Relationship Id="rId1" Type="http://schemas.openxmlformats.org/officeDocument/2006/relationships/slideLayout" Target="../slideLayouts/slideLayout42.xml"/></Relationships>
</file>

<file path=ppt/slides/_rels/slide7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4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7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8" Type="http://schemas.openxmlformats.org/officeDocument/2006/relationships/image" Target="../media/image103.jpeg"/><Relationship Id="rId13" Type="http://schemas.openxmlformats.org/officeDocument/2006/relationships/image" Target="../media/image108.png"/><Relationship Id="rId3" Type="http://schemas.openxmlformats.org/officeDocument/2006/relationships/image" Target="../media/image98.png"/><Relationship Id="rId7" Type="http://schemas.openxmlformats.org/officeDocument/2006/relationships/image" Target="../media/image102.png"/><Relationship Id="rId12" Type="http://schemas.openxmlformats.org/officeDocument/2006/relationships/image" Target="../media/image107.png"/><Relationship Id="rId2" Type="http://schemas.openxmlformats.org/officeDocument/2006/relationships/image" Target="../media/image97.png"/><Relationship Id="rId1" Type="http://schemas.openxmlformats.org/officeDocument/2006/relationships/slideLayout" Target="../slideLayouts/slideLayout1.xml"/><Relationship Id="rId6" Type="http://schemas.openxmlformats.org/officeDocument/2006/relationships/image" Target="../media/image101.png"/><Relationship Id="rId11" Type="http://schemas.openxmlformats.org/officeDocument/2006/relationships/image" Target="../media/image106.png"/><Relationship Id="rId5" Type="http://schemas.openxmlformats.org/officeDocument/2006/relationships/image" Target="../media/image100.png"/><Relationship Id="rId10" Type="http://schemas.openxmlformats.org/officeDocument/2006/relationships/image" Target="../media/image105.jpeg"/><Relationship Id="rId4" Type="http://schemas.openxmlformats.org/officeDocument/2006/relationships/image" Target="../media/image99.png"/><Relationship Id="rId9" Type="http://schemas.openxmlformats.org/officeDocument/2006/relationships/image" Target="../media/image104.jpe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8" Type="http://schemas.openxmlformats.org/officeDocument/2006/relationships/image" Target="../media/image69.png"/><Relationship Id="rId13" Type="http://schemas.openxmlformats.org/officeDocument/2006/relationships/image" Target="../media/image118.png"/><Relationship Id="rId3" Type="http://schemas.openxmlformats.org/officeDocument/2006/relationships/image" Target="../media/image113.png"/><Relationship Id="rId7" Type="http://schemas.openxmlformats.org/officeDocument/2006/relationships/image" Target="../media/image68.png"/><Relationship Id="rId12" Type="http://schemas.openxmlformats.org/officeDocument/2006/relationships/image" Target="../media/image117.png"/><Relationship Id="rId2" Type="http://schemas.openxmlformats.org/officeDocument/2006/relationships/image" Target="../media/image64.png"/><Relationship Id="rId1" Type="http://schemas.openxmlformats.org/officeDocument/2006/relationships/slideLayout" Target="../slideLayouts/slideLayout7.xml"/><Relationship Id="rId6" Type="http://schemas.openxmlformats.org/officeDocument/2006/relationships/image" Target="../media/image67.png"/><Relationship Id="rId11" Type="http://schemas.openxmlformats.org/officeDocument/2006/relationships/image" Target="../media/image116.png"/><Relationship Id="rId5" Type="http://schemas.openxmlformats.org/officeDocument/2006/relationships/image" Target="../media/image66.png"/><Relationship Id="rId15" Type="http://schemas.openxmlformats.org/officeDocument/2006/relationships/image" Target="../media/image120.png"/><Relationship Id="rId10" Type="http://schemas.openxmlformats.org/officeDocument/2006/relationships/image" Target="../media/image115.png"/><Relationship Id="rId4" Type="http://schemas.openxmlformats.org/officeDocument/2006/relationships/image" Target="../media/image65.png"/><Relationship Id="rId9" Type="http://schemas.openxmlformats.org/officeDocument/2006/relationships/image" Target="../media/image114.png"/><Relationship Id="rId14" Type="http://schemas.openxmlformats.org/officeDocument/2006/relationships/image" Target="../media/image119.jpeg"/></Relationships>
</file>

<file path=ppt/slides/_rels/slide93.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124.png"/><Relationship Id="rId4" Type="http://schemas.openxmlformats.org/officeDocument/2006/relationships/image" Target="../media/image123.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123.png"/><Relationship Id="rId4" Type="http://schemas.openxmlformats.org/officeDocument/2006/relationships/image" Target="../media/image125.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127.png"/><Relationship Id="rId4" Type="http://schemas.openxmlformats.org/officeDocument/2006/relationships/image" Target="../media/image126.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129.png"/><Relationship Id="rId4" Type="http://schemas.openxmlformats.org/officeDocument/2006/relationships/image" Target="../media/image128.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128.png"/><Relationship Id="rId4" Type="http://schemas.openxmlformats.org/officeDocument/2006/relationships/image" Target="../media/image130.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2.xml"/><Relationship Id="rId4" Type="http://schemas.openxmlformats.org/officeDocument/2006/relationships/image" Target="../media/image133.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2.xml"/><Relationship Id="rId4" Type="http://schemas.openxmlformats.org/officeDocument/2006/relationships/image" Target="../media/image137.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41.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slideLayout" Target="../slideLayouts/slideLayout2.xml"/><Relationship Id="rId4" Type="http://schemas.openxmlformats.org/officeDocument/2006/relationships/image" Target="../media/image137.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2.xml"/><Relationship Id="rId4" Type="http://schemas.openxmlformats.org/officeDocument/2006/relationships/image" Target="../media/image137.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8" Type="http://schemas.openxmlformats.org/officeDocument/2006/relationships/image" Target="../media/image152.png"/><Relationship Id="rId13" Type="http://schemas.openxmlformats.org/officeDocument/2006/relationships/image" Target="../media/image157.png"/><Relationship Id="rId18" Type="http://schemas.openxmlformats.org/officeDocument/2006/relationships/image" Target="../media/image162.png"/><Relationship Id="rId26" Type="http://schemas.openxmlformats.org/officeDocument/2006/relationships/image" Target="../media/image170.png"/><Relationship Id="rId3" Type="http://schemas.openxmlformats.org/officeDocument/2006/relationships/image" Target="../media/image147.jpeg"/><Relationship Id="rId21" Type="http://schemas.openxmlformats.org/officeDocument/2006/relationships/image" Target="../media/image165.jpeg"/><Relationship Id="rId7" Type="http://schemas.openxmlformats.org/officeDocument/2006/relationships/image" Target="../media/image151.png"/><Relationship Id="rId12" Type="http://schemas.openxmlformats.org/officeDocument/2006/relationships/image" Target="../media/image156.jpeg"/><Relationship Id="rId17" Type="http://schemas.openxmlformats.org/officeDocument/2006/relationships/image" Target="../media/image161.jpeg"/><Relationship Id="rId25" Type="http://schemas.openxmlformats.org/officeDocument/2006/relationships/image" Target="../media/image169.jpeg"/><Relationship Id="rId2" Type="http://schemas.openxmlformats.org/officeDocument/2006/relationships/image" Target="../media/image146.jpg"/><Relationship Id="rId16" Type="http://schemas.openxmlformats.org/officeDocument/2006/relationships/image" Target="../media/image160.png"/><Relationship Id="rId20" Type="http://schemas.openxmlformats.org/officeDocument/2006/relationships/image" Target="../media/image164.png"/><Relationship Id="rId1" Type="http://schemas.openxmlformats.org/officeDocument/2006/relationships/slideLayout" Target="../slideLayouts/slideLayout7.xml"/><Relationship Id="rId6" Type="http://schemas.openxmlformats.org/officeDocument/2006/relationships/image" Target="../media/image150.png"/><Relationship Id="rId11" Type="http://schemas.openxmlformats.org/officeDocument/2006/relationships/image" Target="../media/image155.png"/><Relationship Id="rId24" Type="http://schemas.openxmlformats.org/officeDocument/2006/relationships/image" Target="../media/image168.jpeg"/><Relationship Id="rId5" Type="http://schemas.openxmlformats.org/officeDocument/2006/relationships/image" Target="../media/image149.png"/><Relationship Id="rId15" Type="http://schemas.openxmlformats.org/officeDocument/2006/relationships/image" Target="../media/image159.png"/><Relationship Id="rId23" Type="http://schemas.openxmlformats.org/officeDocument/2006/relationships/image" Target="../media/image167.jpg"/><Relationship Id="rId10" Type="http://schemas.openxmlformats.org/officeDocument/2006/relationships/image" Target="../media/image154.jpeg"/><Relationship Id="rId19" Type="http://schemas.openxmlformats.org/officeDocument/2006/relationships/image" Target="../media/image163.png"/><Relationship Id="rId4" Type="http://schemas.openxmlformats.org/officeDocument/2006/relationships/image" Target="../media/image148.jpg"/><Relationship Id="rId9" Type="http://schemas.openxmlformats.org/officeDocument/2006/relationships/image" Target="../media/image153.png"/><Relationship Id="rId14" Type="http://schemas.openxmlformats.org/officeDocument/2006/relationships/image" Target="../media/image158.gif"/><Relationship Id="rId22" Type="http://schemas.openxmlformats.org/officeDocument/2006/relationships/image" Target="../media/image166.png"/><Relationship Id="rId27" Type="http://schemas.microsoft.com/office/2007/relationships/hdphoto" Target="../media/hdphoto4.wdp"/></Relationships>
</file>

<file path=ppt/slides/_rels/slide122.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72.png"/><Relationship Id="rId4" Type="http://schemas.openxmlformats.org/officeDocument/2006/relationships/image" Target="../media/image171.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64.png"/><Relationship Id="rId4" Type="http://schemas.openxmlformats.org/officeDocument/2006/relationships/image" Target="../media/image174.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77.png"/><Relationship Id="rId4" Type="http://schemas.openxmlformats.org/officeDocument/2006/relationships/image" Target="../media/image176.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90" name="Rectangle 6"/>
          <p:cNvSpPr>
            <a:spLocks noGrp="1" noChangeArrowheads="1"/>
          </p:cNvSpPr>
          <p:nvPr>
            <p:ph type="ctrTitle"/>
          </p:nvPr>
        </p:nvSpPr>
        <p:spPr>
          <a:xfrm>
            <a:off x="286870" y="421211"/>
            <a:ext cx="11618259" cy="629579"/>
          </a:xfrm>
        </p:spPr>
        <p:txBody>
          <a:bodyPr>
            <a:noAutofit/>
          </a:bodyPr>
          <a:lstStyle/>
          <a:p>
            <a:pPr>
              <a:defRPr/>
            </a:pPr>
            <a:r>
              <a:rPr lang="en-US" sz="4800" b="1" dirty="0">
                <a:solidFill>
                  <a:srgbClr val="783420"/>
                </a:solidFill>
                <a:latin typeface="+mn-lt"/>
              </a:rPr>
              <a:t>Alabama Commission on Higher Education  </a:t>
            </a:r>
          </a:p>
        </p:txBody>
      </p:sp>
      <p:sp>
        <p:nvSpPr>
          <p:cNvPr id="553986" name="Rectangle 2"/>
          <p:cNvSpPr>
            <a:spLocks noGrp="1" noChangeArrowheads="1"/>
          </p:cNvSpPr>
          <p:nvPr>
            <p:ph type="subTitle" idx="1"/>
          </p:nvPr>
        </p:nvSpPr>
        <p:spPr>
          <a:xfrm>
            <a:off x="2514597" y="5245943"/>
            <a:ext cx="7162800" cy="1257300"/>
          </a:xfrm>
        </p:spPr>
        <p:txBody>
          <a:bodyPr>
            <a:noAutofit/>
          </a:bodyPr>
          <a:lstStyle/>
          <a:p>
            <a:pPr algn="ctr">
              <a:defRPr/>
            </a:pPr>
            <a:r>
              <a:rPr lang="en-US" sz="4400" b="1" dirty="0">
                <a:solidFill>
                  <a:srgbClr val="336886"/>
                </a:solidFill>
              </a:rPr>
              <a:t>Commission Meeting</a:t>
            </a:r>
          </a:p>
          <a:p>
            <a:pPr algn="ctr">
              <a:defRPr/>
            </a:pPr>
            <a:r>
              <a:rPr lang="en-US" sz="4400" b="1" dirty="0">
                <a:solidFill>
                  <a:srgbClr val="336886"/>
                </a:solidFill>
              </a:rPr>
              <a:t>September 8, 2023</a:t>
            </a:r>
          </a:p>
        </p:txBody>
      </p:sp>
      <p:pic>
        <p:nvPicPr>
          <p:cNvPr id="3" name="Picture 2">
            <a:extLst>
              <a:ext uri="{FF2B5EF4-FFF2-40B4-BE49-F238E27FC236}">
                <a16:creationId xmlns:a16="http://schemas.microsoft.com/office/drawing/2014/main" id="{EE0CE706-1CE4-4346-8DA0-911ED09F62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1488" y="1453857"/>
            <a:ext cx="3389019" cy="3389019"/>
          </a:xfrm>
          <a:prstGeom prst="rect">
            <a:avLst/>
          </a:prstGeom>
        </p:spPr>
      </p:pic>
    </p:spTree>
    <p:extLst>
      <p:ext uri="{BB962C8B-B14F-4D97-AF65-F5344CB8AC3E}">
        <p14:creationId xmlns:p14="http://schemas.microsoft.com/office/powerpoint/2010/main" val="2520099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1524000" y="4553277"/>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rgbClr val="4472C4"/>
                </a:solidFill>
                <a:latin typeface="+mn-lt"/>
              </a:rPr>
              <a:t>I.  CALL TO ORDER, PRAYER, AND PLEDGE OF ALLEGIANCE </a:t>
            </a:r>
          </a:p>
          <a:p>
            <a:pPr>
              <a:tabLst>
                <a:tab pos="688975" algn="l"/>
              </a:tabLst>
            </a:pPr>
            <a:endParaRPr lang="en-US" b="1" dirty="0"/>
          </a:p>
        </p:txBody>
      </p:sp>
      <p:pic>
        <p:nvPicPr>
          <p:cNvPr id="5" name="Picture 4">
            <a:extLst>
              <a:ext uri="{FF2B5EF4-FFF2-40B4-BE49-F238E27FC236}">
                <a16:creationId xmlns:a16="http://schemas.microsoft.com/office/drawing/2014/main" id="{442C4258-7DF6-4D44-8F33-A24A92D6D4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654877"/>
            <a:ext cx="5116929" cy="2674448"/>
          </a:xfrm>
          <a:prstGeom prst="rect">
            <a:avLst/>
          </a:prstGeom>
        </p:spPr>
      </p:pic>
      <p:pic>
        <p:nvPicPr>
          <p:cNvPr id="3" name="Picture 2">
            <a:extLst>
              <a:ext uri="{FF2B5EF4-FFF2-40B4-BE49-F238E27FC236}">
                <a16:creationId xmlns:a16="http://schemas.microsoft.com/office/drawing/2014/main" id="{EE37BBF2-90D4-44D3-A673-9E3B588364CF}"/>
              </a:ext>
            </a:extLst>
          </p:cNvPr>
          <p:cNvPicPr>
            <a:picLocks noChangeAspect="1"/>
          </p:cNvPicPr>
          <p:nvPr/>
        </p:nvPicPr>
        <p:blipFill>
          <a:blip r:embed="rId3"/>
          <a:stretch>
            <a:fillRect/>
          </a:stretch>
        </p:blipFill>
        <p:spPr>
          <a:xfrm>
            <a:off x="1806199" y="1161723"/>
            <a:ext cx="3390074" cy="1968820"/>
          </a:xfrm>
          <a:prstGeom prst="rect">
            <a:avLst/>
          </a:prstGeom>
        </p:spPr>
      </p:pic>
    </p:spTree>
    <p:extLst>
      <p:ext uri="{BB962C8B-B14F-4D97-AF65-F5344CB8AC3E}">
        <p14:creationId xmlns:p14="http://schemas.microsoft.com/office/powerpoint/2010/main" val="689146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1524000" y="628359"/>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rgbClr val="4472C4"/>
                </a:solidFill>
                <a:latin typeface="+mn-lt"/>
              </a:rPr>
              <a:t>II.  ROLL CALL and </a:t>
            </a:r>
            <a:br>
              <a:rPr lang="en-US" b="1" dirty="0">
                <a:solidFill>
                  <a:srgbClr val="4472C4"/>
                </a:solidFill>
                <a:latin typeface="+mn-lt"/>
              </a:rPr>
            </a:br>
            <a:r>
              <a:rPr lang="en-US" b="1" dirty="0">
                <a:solidFill>
                  <a:srgbClr val="4472C4"/>
                </a:solidFill>
                <a:latin typeface="+mn-lt"/>
              </a:rPr>
              <a:t>QUORUM DETERMINATION	</a:t>
            </a:r>
          </a:p>
        </p:txBody>
      </p:sp>
      <p:pic>
        <p:nvPicPr>
          <p:cNvPr id="6" name="Picture 5">
            <a:extLst>
              <a:ext uri="{FF2B5EF4-FFF2-40B4-BE49-F238E27FC236}">
                <a16:creationId xmlns:a16="http://schemas.microsoft.com/office/drawing/2014/main" id="{023E37BE-F31B-459F-991E-CA26BBB9744D}"/>
              </a:ext>
            </a:extLst>
          </p:cNvPr>
          <p:cNvPicPr>
            <a:picLocks noChangeAspect="1"/>
          </p:cNvPicPr>
          <p:nvPr/>
        </p:nvPicPr>
        <p:blipFill>
          <a:blip r:embed="rId2"/>
          <a:stretch>
            <a:fillRect/>
          </a:stretch>
        </p:blipFill>
        <p:spPr>
          <a:xfrm>
            <a:off x="2354817" y="2020810"/>
            <a:ext cx="7482366" cy="4208831"/>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8185363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1524000" y="299690"/>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tab pos="688975" algn="l"/>
              </a:tabLst>
              <a:defRPr/>
            </a:pPr>
            <a:r>
              <a:rPr kumimoji="0" lang="en-US" sz="4400" b="1" i="0" u="none" strike="noStrike" kern="1200" cap="none" spc="0" normalizeH="0" baseline="0" noProof="0" dirty="0">
                <a:ln>
                  <a:noFill/>
                </a:ln>
                <a:solidFill>
                  <a:srgbClr val="4472C4"/>
                </a:solidFill>
                <a:effectLst/>
                <a:uLnTx/>
                <a:uFillTx/>
                <a:latin typeface="Calibri" panose="020F0502020204030204"/>
                <a:ea typeface="+mj-ea"/>
                <a:cs typeface="+mj-cs"/>
              </a:rPr>
              <a:t>III.  Welcome Remarks	</a:t>
            </a:r>
          </a:p>
        </p:txBody>
      </p:sp>
      <p:sp>
        <p:nvSpPr>
          <p:cNvPr id="2" name="TextBox 1">
            <a:extLst>
              <a:ext uri="{FF2B5EF4-FFF2-40B4-BE49-F238E27FC236}">
                <a16:creationId xmlns:a16="http://schemas.microsoft.com/office/drawing/2014/main" id="{5EB2CD80-12D4-46F4-96E6-1F163FED7AC3}"/>
              </a:ext>
            </a:extLst>
          </p:cNvPr>
          <p:cNvSpPr txBox="1"/>
          <p:nvPr/>
        </p:nvSpPr>
        <p:spPr>
          <a:xfrm>
            <a:off x="2225262" y="1649436"/>
            <a:ext cx="7741476" cy="1261884"/>
          </a:xfrm>
          <a:prstGeom prst="rect">
            <a:avLst/>
          </a:prstGeom>
          <a:noFill/>
        </p:spPr>
        <p:txBody>
          <a:bodyPr wrap="square" rtlCol="0">
            <a:spAutoFit/>
          </a:bodyPr>
          <a:lstStyle/>
          <a:p>
            <a:pPr algn="ctr"/>
            <a:r>
              <a:rPr lang="en-US" sz="4000" b="1" dirty="0">
                <a:solidFill>
                  <a:srgbClr val="C00000"/>
                </a:solidFill>
              </a:rPr>
              <a:t>Jacksonville State University</a:t>
            </a:r>
          </a:p>
          <a:p>
            <a:pPr algn="ctr"/>
            <a:r>
              <a:rPr lang="en-US" sz="3600" b="1" dirty="0">
                <a:solidFill>
                  <a:srgbClr val="C00000"/>
                </a:solidFill>
              </a:rPr>
              <a:t>President Dr. Don Killingsworth</a:t>
            </a:r>
          </a:p>
        </p:txBody>
      </p:sp>
      <p:pic>
        <p:nvPicPr>
          <p:cNvPr id="3" name="Picture 2">
            <a:extLst>
              <a:ext uri="{FF2B5EF4-FFF2-40B4-BE49-F238E27FC236}">
                <a16:creationId xmlns:a16="http://schemas.microsoft.com/office/drawing/2014/main" id="{02D52BCE-8297-4F6A-BFB9-1408C8A1474C}"/>
              </a:ext>
            </a:extLst>
          </p:cNvPr>
          <p:cNvPicPr>
            <a:picLocks noChangeAspect="1"/>
          </p:cNvPicPr>
          <p:nvPr/>
        </p:nvPicPr>
        <p:blipFill>
          <a:blip r:embed="rId2"/>
          <a:stretch>
            <a:fillRect/>
          </a:stretch>
        </p:blipFill>
        <p:spPr>
          <a:xfrm>
            <a:off x="4501509" y="3429000"/>
            <a:ext cx="3188982" cy="1859163"/>
          </a:xfrm>
          <a:prstGeom prst="rect">
            <a:avLst/>
          </a:prstGeom>
        </p:spPr>
      </p:pic>
    </p:spTree>
    <p:extLst>
      <p:ext uri="{BB962C8B-B14F-4D97-AF65-F5344CB8AC3E}">
        <p14:creationId xmlns:p14="http://schemas.microsoft.com/office/powerpoint/2010/main" val="2282852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524000" y="284199"/>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rgbClr val="4472C4"/>
                </a:solidFill>
                <a:latin typeface="+mn-lt"/>
              </a:rPr>
              <a:t>IV.	  APPROVAL OF AGENDA</a:t>
            </a:r>
          </a:p>
        </p:txBody>
      </p:sp>
      <p:sp>
        <p:nvSpPr>
          <p:cNvPr id="6" name="Rectangle 5"/>
          <p:cNvSpPr/>
          <p:nvPr/>
        </p:nvSpPr>
        <p:spPr>
          <a:xfrm>
            <a:off x="4897546" y="3032580"/>
            <a:ext cx="5973788" cy="1077218"/>
          </a:xfrm>
          <a:prstGeom prst="rect">
            <a:avLst/>
          </a:prstGeom>
        </p:spPr>
        <p:txBody>
          <a:bodyPr wrap="square">
            <a:spAutoFit/>
          </a:bodyPr>
          <a:lstStyle/>
          <a:p>
            <a:r>
              <a:rPr lang="en-US" sz="3200" b="1" kern="1400" dirty="0">
                <a:solidFill>
                  <a:srgbClr val="000000"/>
                </a:solidFill>
              </a:rPr>
              <a:t>Commission Meeting Agenda </a:t>
            </a:r>
          </a:p>
          <a:p>
            <a:r>
              <a:rPr lang="en-US" sz="3200" b="1" kern="1400" dirty="0">
                <a:solidFill>
                  <a:srgbClr val="000000"/>
                </a:solidFill>
              </a:rPr>
              <a:t>of September 8, 2023</a:t>
            </a:r>
            <a:endParaRPr lang="en-US" sz="3200" dirty="0"/>
          </a:p>
        </p:txBody>
      </p:sp>
      <p:pic>
        <p:nvPicPr>
          <p:cNvPr id="3" name="Picture 2">
            <a:extLst>
              <a:ext uri="{FF2B5EF4-FFF2-40B4-BE49-F238E27FC236}">
                <a16:creationId xmlns:a16="http://schemas.microsoft.com/office/drawing/2014/main" id="{5E951EEE-1914-4387-943F-4BFEEE6D8CC2}"/>
              </a:ext>
            </a:extLst>
          </p:cNvPr>
          <p:cNvPicPr>
            <a:picLocks noChangeAspect="1"/>
          </p:cNvPicPr>
          <p:nvPr/>
        </p:nvPicPr>
        <p:blipFill>
          <a:blip r:embed="rId2"/>
          <a:stretch>
            <a:fillRect/>
          </a:stretch>
        </p:blipFill>
        <p:spPr>
          <a:xfrm>
            <a:off x="2245256" y="2041452"/>
            <a:ext cx="2652290" cy="3309837"/>
          </a:xfrm>
          <a:prstGeom prst="rect">
            <a:avLst/>
          </a:prstGeom>
        </p:spPr>
      </p:pic>
    </p:spTree>
    <p:extLst>
      <p:ext uri="{BB962C8B-B14F-4D97-AF65-F5344CB8AC3E}">
        <p14:creationId xmlns:p14="http://schemas.microsoft.com/office/powerpoint/2010/main" val="3545576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noGrp="1"/>
          </p:cNvSpPr>
          <p:nvPr>
            <p:ph type="title"/>
          </p:nvPr>
        </p:nvSpPr>
        <p:spPr>
          <a:xfrm>
            <a:off x="838200" y="235918"/>
            <a:ext cx="10515600" cy="132556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rgbClr val="4472C4"/>
                </a:solidFill>
                <a:latin typeface="+mn-lt"/>
              </a:rPr>
              <a:t>V.	  CONSIDERATION OF MINUTES</a:t>
            </a:r>
          </a:p>
        </p:txBody>
      </p:sp>
      <p:sp>
        <p:nvSpPr>
          <p:cNvPr id="6" name="Rectangle 5"/>
          <p:cNvSpPr/>
          <p:nvPr/>
        </p:nvSpPr>
        <p:spPr>
          <a:xfrm>
            <a:off x="4806208" y="2890391"/>
            <a:ext cx="5585481" cy="1077218"/>
          </a:xfrm>
          <a:prstGeom prst="rect">
            <a:avLst/>
          </a:prstGeom>
        </p:spPr>
        <p:txBody>
          <a:bodyPr wrap="square">
            <a:spAutoFit/>
          </a:bodyPr>
          <a:lstStyle/>
          <a:p>
            <a:r>
              <a:rPr lang="en-US" sz="3200" b="1" kern="1400" dirty="0">
                <a:solidFill>
                  <a:srgbClr val="000000"/>
                </a:solidFill>
              </a:rPr>
              <a:t>Commission Meeting Minutes of June 9, 2023</a:t>
            </a:r>
            <a:endParaRPr lang="en-US" sz="3200" dirty="0"/>
          </a:p>
        </p:txBody>
      </p:sp>
      <p:pic>
        <p:nvPicPr>
          <p:cNvPr id="2" name="Picture 1">
            <a:extLst>
              <a:ext uri="{FF2B5EF4-FFF2-40B4-BE49-F238E27FC236}">
                <a16:creationId xmlns:a16="http://schemas.microsoft.com/office/drawing/2014/main" id="{3FE46DBF-97A3-4563-9CDA-3E89AE78D0E6}"/>
              </a:ext>
            </a:extLst>
          </p:cNvPr>
          <p:cNvPicPr>
            <a:picLocks noChangeAspect="1"/>
          </p:cNvPicPr>
          <p:nvPr/>
        </p:nvPicPr>
        <p:blipFill>
          <a:blip r:embed="rId2"/>
          <a:stretch>
            <a:fillRect/>
          </a:stretch>
        </p:blipFill>
        <p:spPr>
          <a:xfrm>
            <a:off x="1618083" y="1956391"/>
            <a:ext cx="3188125" cy="3188125"/>
          </a:xfrm>
          <a:prstGeom prst="rect">
            <a:avLst/>
          </a:prstGeom>
        </p:spPr>
      </p:pic>
    </p:spTree>
    <p:extLst>
      <p:ext uri="{BB962C8B-B14F-4D97-AF65-F5344CB8AC3E}">
        <p14:creationId xmlns:p14="http://schemas.microsoft.com/office/powerpoint/2010/main" val="31651410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1"/>
          <p:cNvSpPr txBox="1">
            <a:spLocks/>
          </p:cNvSpPr>
          <p:nvPr/>
        </p:nvSpPr>
        <p:spPr>
          <a:xfrm>
            <a:off x="1524000" y="284835"/>
            <a:ext cx="9144000" cy="111046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rgbClr val="4472C4"/>
                </a:solidFill>
                <a:latin typeface="+mn-lt"/>
              </a:rPr>
              <a:t>VI.   CHAIRMAN’S REPORT</a:t>
            </a:r>
            <a:r>
              <a:rPr lang="en-US" b="1" spc="300" dirty="0">
                <a:solidFill>
                  <a:srgbClr val="4472C4"/>
                </a:solidFill>
                <a:latin typeface="+mn-lt"/>
              </a:rPr>
              <a:t>  </a:t>
            </a:r>
            <a:endParaRPr lang="en-US" b="1" dirty="0">
              <a:solidFill>
                <a:srgbClr val="4472C4"/>
              </a:solidFill>
              <a:latin typeface="+mn-lt"/>
            </a:endParaRPr>
          </a:p>
        </p:txBody>
      </p:sp>
      <p:pic>
        <p:nvPicPr>
          <p:cNvPr id="4098" name="Picture 2" descr="See the source image">
            <a:extLst>
              <a:ext uri="{FF2B5EF4-FFF2-40B4-BE49-F238E27FC236}">
                <a16:creationId xmlns:a16="http://schemas.microsoft.com/office/drawing/2014/main" id="{F0B503F0-C87A-4FA7-99AA-31CBEB45E77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80708" y="2400085"/>
            <a:ext cx="3814089" cy="3062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6194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6789561-BB86-4776-91B4-04F0F29A6BE7}"/>
              </a:ext>
            </a:extLst>
          </p:cNvPr>
          <p:cNvSpPr txBox="1">
            <a:spLocks noGrp="1"/>
          </p:cNvSpPr>
          <p:nvPr>
            <p:ph type="title"/>
          </p:nvPr>
        </p:nvSpPr>
        <p:spPr>
          <a:xfrm>
            <a:off x="838200" y="245857"/>
            <a:ext cx="10515600" cy="132556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rgbClr val="4472C4"/>
                </a:solidFill>
                <a:latin typeface="+mn-lt"/>
              </a:rPr>
              <a:t>VII. Election of Officers</a:t>
            </a:r>
            <a:r>
              <a:rPr lang="en-US" b="1" spc="300" dirty="0">
                <a:solidFill>
                  <a:srgbClr val="4472C4"/>
                </a:solidFill>
                <a:latin typeface="+mn-lt"/>
              </a:rPr>
              <a:t>  </a:t>
            </a:r>
            <a:endParaRPr lang="en-US" b="1" dirty="0">
              <a:solidFill>
                <a:srgbClr val="4472C4"/>
              </a:solidFill>
              <a:latin typeface="+mn-lt"/>
            </a:endParaRPr>
          </a:p>
        </p:txBody>
      </p:sp>
      <p:pic>
        <p:nvPicPr>
          <p:cNvPr id="8" name="Content Placeholder 7">
            <a:extLst>
              <a:ext uri="{FF2B5EF4-FFF2-40B4-BE49-F238E27FC236}">
                <a16:creationId xmlns:a16="http://schemas.microsoft.com/office/drawing/2014/main" id="{59829E5D-235C-4183-831A-D6C79B4E569B}"/>
              </a:ext>
            </a:extLst>
          </p:cNvPr>
          <p:cNvPicPr>
            <a:picLocks noGrp="1" noChangeAspect="1"/>
          </p:cNvPicPr>
          <p:nvPr>
            <p:ph idx="1"/>
          </p:nvPr>
        </p:nvPicPr>
        <p:blipFill>
          <a:blip r:embed="rId2"/>
          <a:stretch>
            <a:fillRect/>
          </a:stretch>
        </p:blipFill>
        <p:spPr>
          <a:xfrm>
            <a:off x="4269427" y="2933294"/>
            <a:ext cx="3653146" cy="3091685"/>
          </a:xfrm>
          <a:prstGeom prst="rect">
            <a:avLst/>
          </a:prstGeom>
        </p:spPr>
      </p:pic>
      <p:sp>
        <p:nvSpPr>
          <p:cNvPr id="5" name="Rectangle 4">
            <a:extLst>
              <a:ext uri="{FF2B5EF4-FFF2-40B4-BE49-F238E27FC236}">
                <a16:creationId xmlns:a16="http://schemas.microsoft.com/office/drawing/2014/main" id="{4833C187-0BFF-457E-8121-094632CA69B8}"/>
              </a:ext>
            </a:extLst>
          </p:cNvPr>
          <p:cNvSpPr/>
          <p:nvPr/>
        </p:nvSpPr>
        <p:spPr>
          <a:xfrm>
            <a:off x="3301442" y="1690688"/>
            <a:ext cx="5589116" cy="584775"/>
          </a:xfrm>
          <a:prstGeom prst="rect">
            <a:avLst/>
          </a:prstGeom>
        </p:spPr>
        <p:txBody>
          <a:bodyPr wrap="square">
            <a:spAutoFit/>
          </a:bodyPr>
          <a:lstStyle/>
          <a:p>
            <a:r>
              <a:rPr lang="en-US" sz="3200" b="1" kern="1400" dirty="0">
                <a:solidFill>
                  <a:srgbClr val="000000"/>
                </a:solidFill>
              </a:rPr>
              <a:t>Nominating Committee Report</a:t>
            </a:r>
            <a:endParaRPr lang="en-US" sz="3200" dirty="0"/>
          </a:p>
        </p:txBody>
      </p:sp>
    </p:spTree>
    <p:extLst>
      <p:ext uri="{BB962C8B-B14F-4D97-AF65-F5344CB8AC3E}">
        <p14:creationId xmlns:p14="http://schemas.microsoft.com/office/powerpoint/2010/main" val="3026488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1"/>
          <p:cNvSpPr txBox="1">
            <a:spLocks/>
          </p:cNvSpPr>
          <p:nvPr/>
        </p:nvSpPr>
        <p:spPr>
          <a:xfrm>
            <a:off x="1523998" y="292638"/>
            <a:ext cx="9144000" cy="111046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rgbClr val="4472C4"/>
                </a:solidFill>
                <a:latin typeface="+mn-lt"/>
              </a:rPr>
              <a:t>VIII.   EXECUTIVE DIRECTOR’S REPORT  </a:t>
            </a:r>
          </a:p>
        </p:txBody>
      </p:sp>
      <p:pic>
        <p:nvPicPr>
          <p:cNvPr id="5124" name="Picture 4" descr="See the source image">
            <a:extLst>
              <a:ext uri="{FF2B5EF4-FFF2-40B4-BE49-F238E27FC236}">
                <a16:creationId xmlns:a16="http://schemas.microsoft.com/office/drawing/2014/main" id="{802D2955-8DEB-4B87-89B6-01C60E5668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4836" y="2339695"/>
            <a:ext cx="3362325" cy="3362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57764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inneapolis skyline, 3rd avenue bridge, autumn | Vibration Analysis ...">
            <a:extLst>
              <a:ext uri="{FF2B5EF4-FFF2-40B4-BE49-F238E27FC236}">
                <a16:creationId xmlns:a16="http://schemas.microsoft.com/office/drawing/2014/main" id="{CC426B86-BDB9-4ED7-A447-A662273AE42C}"/>
              </a:ext>
            </a:extLst>
          </p:cNvPr>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5566" y="1032519"/>
            <a:ext cx="4858777" cy="219456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8" name="Picture 4" descr="Portland, Oregon 2022 | Ultimate Guide To Where To Go, Eat &amp; Sleep in ...">
            <a:extLst>
              <a:ext uri="{FF2B5EF4-FFF2-40B4-BE49-F238E27FC236}">
                <a16:creationId xmlns:a16="http://schemas.microsoft.com/office/drawing/2014/main" id="{DFBF2CE1-F6F3-49B2-8A48-8A113EEAE18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20052"/>
          <a:stretch/>
        </p:blipFill>
        <p:spPr bwMode="auto">
          <a:xfrm>
            <a:off x="5354630" y="351248"/>
            <a:ext cx="5576773" cy="288212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AE1994EA-BB14-4D91-9E25-207A15ED8F98}"/>
              </a:ext>
            </a:extLst>
          </p:cNvPr>
          <p:cNvSpPr txBox="1"/>
          <p:nvPr/>
        </p:nvSpPr>
        <p:spPr>
          <a:xfrm>
            <a:off x="271689" y="3224456"/>
            <a:ext cx="3241040" cy="369332"/>
          </a:xfrm>
          <a:prstGeom prst="rect">
            <a:avLst/>
          </a:prstGeom>
          <a:noFill/>
        </p:spPr>
        <p:txBody>
          <a:bodyPr wrap="square" rtlCol="0">
            <a:spAutoFit/>
          </a:bodyPr>
          <a:lstStyle/>
          <a:p>
            <a:r>
              <a:rPr lang="en-US" dirty="0"/>
              <a:t>Minneapolis </a:t>
            </a:r>
          </a:p>
        </p:txBody>
      </p:sp>
      <p:sp>
        <p:nvSpPr>
          <p:cNvPr id="13" name="TextBox 12">
            <a:extLst>
              <a:ext uri="{FF2B5EF4-FFF2-40B4-BE49-F238E27FC236}">
                <a16:creationId xmlns:a16="http://schemas.microsoft.com/office/drawing/2014/main" id="{687F7879-9FD4-4BC2-8056-ECB2E3848341}"/>
              </a:ext>
            </a:extLst>
          </p:cNvPr>
          <p:cNvSpPr txBox="1"/>
          <p:nvPr/>
        </p:nvSpPr>
        <p:spPr>
          <a:xfrm>
            <a:off x="5388494" y="3205696"/>
            <a:ext cx="3241040" cy="369332"/>
          </a:xfrm>
          <a:prstGeom prst="rect">
            <a:avLst/>
          </a:prstGeom>
          <a:noFill/>
        </p:spPr>
        <p:txBody>
          <a:bodyPr wrap="square" rtlCol="0">
            <a:spAutoFit/>
          </a:bodyPr>
          <a:lstStyle/>
          <a:p>
            <a:r>
              <a:rPr lang="en-US" dirty="0"/>
              <a:t>Portland</a:t>
            </a:r>
          </a:p>
        </p:txBody>
      </p:sp>
      <p:pic>
        <p:nvPicPr>
          <p:cNvPr id="1030" name="Picture 6" descr="Denver Mountains Wallpaper (64+ images)">
            <a:extLst>
              <a:ext uri="{FF2B5EF4-FFF2-40B4-BE49-F238E27FC236}">
                <a16:creationId xmlns:a16="http://schemas.microsoft.com/office/drawing/2014/main" id="{9A598773-F414-4B0E-AAA2-587853AFF50B}"/>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8768"/>
          <a:stretch/>
        </p:blipFill>
        <p:spPr bwMode="auto">
          <a:xfrm>
            <a:off x="5354630" y="3711072"/>
            <a:ext cx="6393281" cy="27432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473FEFB6-FB3C-4D50-856B-48714FC649E0}"/>
              </a:ext>
            </a:extLst>
          </p:cNvPr>
          <p:cNvSpPr txBox="1"/>
          <p:nvPr/>
        </p:nvSpPr>
        <p:spPr>
          <a:xfrm>
            <a:off x="5388494" y="6419095"/>
            <a:ext cx="3241040" cy="369332"/>
          </a:xfrm>
          <a:prstGeom prst="rect">
            <a:avLst/>
          </a:prstGeom>
          <a:noFill/>
        </p:spPr>
        <p:txBody>
          <a:bodyPr wrap="square" rtlCol="0">
            <a:spAutoFit/>
          </a:bodyPr>
          <a:lstStyle/>
          <a:p>
            <a:r>
              <a:rPr lang="en-US" dirty="0"/>
              <a:t>Denver</a:t>
            </a:r>
          </a:p>
        </p:txBody>
      </p:sp>
      <p:pic>
        <p:nvPicPr>
          <p:cNvPr id="16" name="Picture 15">
            <a:extLst>
              <a:ext uri="{FF2B5EF4-FFF2-40B4-BE49-F238E27FC236}">
                <a16:creationId xmlns:a16="http://schemas.microsoft.com/office/drawing/2014/main" id="{7266DAF1-94FC-46AF-8401-BCD7AC7CF107}"/>
              </a:ext>
            </a:extLst>
          </p:cNvPr>
          <p:cNvPicPr>
            <a:picLocks noChangeAspect="1"/>
          </p:cNvPicPr>
          <p:nvPr/>
        </p:nvPicPr>
        <p:blipFill rotWithShape="1">
          <a:blip r:embed="rId6">
            <a:clrChange>
              <a:clrFrom>
                <a:srgbClr val="FFFFFF"/>
              </a:clrFrom>
              <a:clrTo>
                <a:srgbClr val="FFFFFF">
                  <a:alpha val="0"/>
                </a:srgbClr>
              </a:clrTo>
            </a:clrChange>
          </a:blip>
          <a:srcRect t="19069" b="11596"/>
          <a:stretch/>
        </p:blipFill>
        <p:spPr>
          <a:xfrm>
            <a:off x="9832521" y="3241680"/>
            <a:ext cx="1968364" cy="461079"/>
          </a:xfrm>
          <a:prstGeom prst="rect">
            <a:avLst/>
          </a:prstGeom>
        </p:spPr>
      </p:pic>
      <p:sp>
        <p:nvSpPr>
          <p:cNvPr id="11" name="TextBox 10">
            <a:extLst>
              <a:ext uri="{FF2B5EF4-FFF2-40B4-BE49-F238E27FC236}">
                <a16:creationId xmlns:a16="http://schemas.microsoft.com/office/drawing/2014/main" id="{A34FC4CD-381E-401F-B9B9-954A5478F47D}"/>
              </a:ext>
            </a:extLst>
          </p:cNvPr>
          <p:cNvSpPr txBox="1"/>
          <p:nvPr/>
        </p:nvSpPr>
        <p:spPr>
          <a:xfrm>
            <a:off x="7782083" y="5738905"/>
            <a:ext cx="4100877" cy="640080"/>
          </a:xfrm>
          <a:prstGeom prst="roundRect">
            <a:avLst/>
          </a:prstGeom>
          <a:solidFill>
            <a:schemeClr val="bg1"/>
          </a:solidFill>
        </p:spPr>
        <p:txBody>
          <a:bodyPr wrap="square" rtlCol="0" anchor="ctr">
            <a:spAutoFit/>
          </a:bodyPr>
          <a:lstStyle/>
          <a:p>
            <a:r>
              <a:rPr lang="en-US" u="sng" dirty="0">
                <a:solidFill>
                  <a:srgbClr val="4472C4"/>
                </a:solidFill>
              </a:rPr>
              <a:t>Presentations</a:t>
            </a:r>
            <a:r>
              <a:rPr lang="en-US" dirty="0">
                <a:solidFill>
                  <a:srgbClr val="4472C4"/>
                </a:solidFill>
              </a:rPr>
              <a:t>:</a:t>
            </a:r>
            <a:r>
              <a:rPr lang="en-US" dirty="0"/>
              <a:t> Robin McGill, Patrick Kelly, </a:t>
            </a:r>
          </a:p>
          <a:p>
            <a:r>
              <a:rPr lang="en-US" dirty="0"/>
              <a:t>Stephanie Dolan, Jim Purcell</a:t>
            </a:r>
          </a:p>
        </p:txBody>
      </p:sp>
      <p:pic>
        <p:nvPicPr>
          <p:cNvPr id="14" name="Picture 13">
            <a:extLst>
              <a:ext uri="{FF2B5EF4-FFF2-40B4-BE49-F238E27FC236}">
                <a16:creationId xmlns:a16="http://schemas.microsoft.com/office/drawing/2014/main" id="{9228347D-8778-4A4E-A5C0-5D4101A55BA4}"/>
              </a:ext>
            </a:extLst>
          </p:cNvPr>
          <p:cNvPicPr>
            <a:picLocks/>
          </p:cNvPicPr>
          <p:nvPr/>
        </p:nvPicPr>
        <p:blipFill rotWithShape="1">
          <a:blip r:embed="rId7">
            <a:extLst>
              <a:ext uri="{28A0092B-C50C-407E-A947-70E740481C1C}">
                <a14:useLocalDpi xmlns:a14="http://schemas.microsoft.com/office/drawing/2010/main" val="0"/>
              </a:ext>
            </a:extLst>
          </a:blip>
          <a:srcRect t="33481" b="34371"/>
          <a:stretch/>
        </p:blipFill>
        <p:spPr>
          <a:xfrm>
            <a:off x="271689" y="3711072"/>
            <a:ext cx="4116227" cy="2743200"/>
          </a:xfrm>
          <a:prstGeom prst="rect">
            <a:avLst/>
          </a:prstGeom>
          <a:effectLst>
            <a:outerShdw blurRad="63500" sx="102000" sy="102000" algn="ctr" rotWithShape="0">
              <a:prstClr val="black">
                <a:alpha val="40000"/>
              </a:prstClr>
            </a:outerShdw>
          </a:effectLst>
        </p:spPr>
      </p:pic>
      <p:pic>
        <p:nvPicPr>
          <p:cNvPr id="5" name="Picture 4">
            <a:extLst>
              <a:ext uri="{FF2B5EF4-FFF2-40B4-BE49-F238E27FC236}">
                <a16:creationId xmlns:a16="http://schemas.microsoft.com/office/drawing/2014/main" id="{7556A764-6922-4294-8CC1-C689C6B8DFFC}"/>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178522" y="403728"/>
            <a:ext cx="3334207" cy="637767"/>
          </a:xfrm>
          <a:prstGeom prst="rect">
            <a:avLst/>
          </a:prstGeom>
        </p:spPr>
      </p:pic>
      <p:sp>
        <p:nvSpPr>
          <p:cNvPr id="20" name="Title 1">
            <a:extLst>
              <a:ext uri="{FF2B5EF4-FFF2-40B4-BE49-F238E27FC236}">
                <a16:creationId xmlns:a16="http://schemas.microsoft.com/office/drawing/2014/main" id="{8D2EE49E-B9DC-46C3-A04E-3F36BD15D32A}"/>
              </a:ext>
            </a:extLst>
          </p:cNvPr>
          <p:cNvSpPr txBox="1">
            <a:spLocks/>
          </p:cNvSpPr>
          <p:nvPr/>
        </p:nvSpPr>
        <p:spPr>
          <a:xfrm>
            <a:off x="904408" y="-262627"/>
            <a:ext cx="9144000" cy="111046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b="1" dirty="0">
                <a:solidFill>
                  <a:srgbClr val="4472C4"/>
                </a:solidFill>
                <a:latin typeface="+mn-lt"/>
              </a:rPr>
              <a:t>Summer Travel </a:t>
            </a:r>
          </a:p>
        </p:txBody>
      </p:sp>
      <p:sp>
        <p:nvSpPr>
          <p:cNvPr id="21" name="TextBox 20">
            <a:extLst>
              <a:ext uri="{FF2B5EF4-FFF2-40B4-BE49-F238E27FC236}">
                <a16:creationId xmlns:a16="http://schemas.microsoft.com/office/drawing/2014/main" id="{FBEE299F-F161-4747-B722-90770E2D506C}"/>
              </a:ext>
            </a:extLst>
          </p:cNvPr>
          <p:cNvSpPr txBox="1"/>
          <p:nvPr/>
        </p:nvSpPr>
        <p:spPr>
          <a:xfrm>
            <a:off x="271689" y="6430419"/>
            <a:ext cx="3241040" cy="369332"/>
          </a:xfrm>
          <a:prstGeom prst="rect">
            <a:avLst/>
          </a:prstGeom>
          <a:noFill/>
        </p:spPr>
        <p:txBody>
          <a:bodyPr wrap="square" rtlCol="0">
            <a:spAutoFit/>
          </a:bodyPr>
          <a:lstStyle/>
          <a:p>
            <a:r>
              <a:rPr lang="en-US" dirty="0"/>
              <a:t>Livingston</a:t>
            </a:r>
          </a:p>
        </p:txBody>
      </p:sp>
    </p:spTree>
    <p:extLst>
      <p:ext uri="{BB962C8B-B14F-4D97-AF65-F5344CB8AC3E}">
        <p14:creationId xmlns:p14="http://schemas.microsoft.com/office/powerpoint/2010/main" val="6199515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5FBBBD0-199C-4B9A-ACF2-3F9819D783E9}"/>
              </a:ext>
            </a:extLst>
          </p:cNvPr>
          <p:cNvSpPr txBox="1">
            <a:spLocks/>
          </p:cNvSpPr>
          <p:nvPr/>
        </p:nvSpPr>
        <p:spPr>
          <a:xfrm>
            <a:off x="838200" y="121845"/>
            <a:ext cx="10515600" cy="84531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4472C4"/>
                </a:solidFill>
                <a:latin typeface="Calibri "/>
              </a:rPr>
              <a:t>Preliminary Enrollment Trends for Fall 2023</a:t>
            </a:r>
          </a:p>
        </p:txBody>
      </p:sp>
      <p:sp>
        <p:nvSpPr>
          <p:cNvPr id="9" name="TextBox 8">
            <a:extLst>
              <a:ext uri="{FF2B5EF4-FFF2-40B4-BE49-F238E27FC236}">
                <a16:creationId xmlns:a16="http://schemas.microsoft.com/office/drawing/2014/main" id="{DF867975-8BF1-485C-85E5-5A6968EDD7DB}"/>
              </a:ext>
            </a:extLst>
          </p:cNvPr>
          <p:cNvSpPr txBox="1"/>
          <p:nvPr/>
        </p:nvSpPr>
        <p:spPr>
          <a:xfrm>
            <a:off x="380333" y="6393233"/>
            <a:ext cx="11431333" cy="369332"/>
          </a:xfrm>
          <a:prstGeom prst="rect">
            <a:avLst/>
          </a:prstGeom>
          <a:noFill/>
        </p:spPr>
        <p:txBody>
          <a:bodyPr wrap="square" rtlCol="0">
            <a:spAutoFit/>
          </a:bodyPr>
          <a:lstStyle/>
          <a:p>
            <a:pPr algn="ctr"/>
            <a:r>
              <a:rPr lang="en-US" sz="900" b="1" dirty="0"/>
              <a:t>Source:  Alabama Commission on Higher Education, Preliminary Opening Fall Enrollment Report, Fall 2023</a:t>
            </a:r>
          </a:p>
          <a:p>
            <a:pPr algn="ctr"/>
            <a:r>
              <a:rPr lang="en-US" sz="900" b="1" dirty="0"/>
              <a:t>Notes: 1) Does not include postdocs, 2) Includes medical residents and/or medical interns, 3) Includes dental and optometry residents, and 4) Excludes Vet Med and Pharmacy residents and interns </a:t>
            </a:r>
          </a:p>
        </p:txBody>
      </p:sp>
      <p:pic>
        <p:nvPicPr>
          <p:cNvPr id="13" name="Picture 12">
            <a:extLst>
              <a:ext uri="{FF2B5EF4-FFF2-40B4-BE49-F238E27FC236}">
                <a16:creationId xmlns:a16="http://schemas.microsoft.com/office/drawing/2014/main" id="{D8B10BF3-B1AF-498C-81DB-A1A010ED28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0458" y="121845"/>
            <a:ext cx="717742" cy="731520"/>
          </a:xfrm>
          <a:prstGeom prst="rect">
            <a:avLst/>
          </a:prstGeom>
        </p:spPr>
      </p:pic>
      <p:graphicFrame>
        <p:nvGraphicFramePr>
          <p:cNvPr id="14" name="Object 13">
            <a:extLst>
              <a:ext uri="{FF2B5EF4-FFF2-40B4-BE49-F238E27FC236}">
                <a16:creationId xmlns:a16="http://schemas.microsoft.com/office/drawing/2014/main" id="{E66CE656-9474-4874-B0DD-389AE06DB5F0}"/>
              </a:ext>
            </a:extLst>
          </p:cNvPr>
          <p:cNvGraphicFramePr>
            <a:graphicFrameLocks noChangeAspect="1"/>
          </p:cNvGraphicFramePr>
          <p:nvPr>
            <p:extLst>
              <p:ext uri="{D42A27DB-BD31-4B8C-83A1-F6EECF244321}">
                <p14:modId xmlns:p14="http://schemas.microsoft.com/office/powerpoint/2010/main" val="2014806982"/>
              </p:ext>
            </p:extLst>
          </p:nvPr>
        </p:nvGraphicFramePr>
        <p:xfrm>
          <a:off x="1954314" y="783027"/>
          <a:ext cx="8283372" cy="5610206"/>
        </p:xfrm>
        <a:graphic>
          <a:graphicData uri="http://schemas.openxmlformats.org/presentationml/2006/ole">
            <mc:AlternateContent xmlns:mc="http://schemas.openxmlformats.org/markup-compatibility/2006">
              <mc:Choice xmlns:v="urn:schemas-microsoft-com:vml" Requires="v">
                <p:oleObj spid="_x0000_s5144" name="Worksheet" r:id="rId4" imgW="6877005" imgH="4657825" progId="Excel.Sheet.12">
                  <p:embed/>
                </p:oleObj>
              </mc:Choice>
              <mc:Fallback>
                <p:oleObj name="Worksheet" r:id="rId4" imgW="6877005" imgH="4657825" progId="Excel.Sheet.12">
                  <p:embed/>
                  <p:pic>
                    <p:nvPicPr>
                      <p:cNvPr id="0" name=""/>
                      <p:cNvPicPr/>
                      <p:nvPr/>
                    </p:nvPicPr>
                    <p:blipFill>
                      <a:blip r:embed="rId5"/>
                      <a:stretch>
                        <a:fillRect/>
                      </a:stretch>
                    </p:blipFill>
                    <p:spPr>
                      <a:xfrm>
                        <a:off x="1954314" y="783027"/>
                        <a:ext cx="8283372" cy="5610206"/>
                      </a:xfrm>
                      <a:prstGeom prst="rect">
                        <a:avLst/>
                      </a:prstGeom>
                      <a:ln>
                        <a:solidFill>
                          <a:srgbClr val="4472C4"/>
                        </a:solidFill>
                      </a:ln>
                    </p:spPr>
                  </p:pic>
                </p:oleObj>
              </mc:Fallback>
            </mc:AlternateContent>
          </a:graphicData>
        </a:graphic>
      </p:graphicFrame>
    </p:spTree>
    <p:extLst>
      <p:ext uri="{BB962C8B-B14F-4D97-AF65-F5344CB8AC3E}">
        <p14:creationId xmlns:p14="http://schemas.microsoft.com/office/powerpoint/2010/main" val="26928457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6CBBF30-7AD3-4041-B1BB-E47491D28A86}"/>
              </a:ext>
            </a:extLst>
          </p:cNvPr>
          <p:cNvSpPr txBox="1"/>
          <p:nvPr/>
        </p:nvSpPr>
        <p:spPr>
          <a:xfrm>
            <a:off x="1005253" y="19354"/>
            <a:ext cx="10181492" cy="830997"/>
          </a:xfrm>
          <a:prstGeom prst="rect">
            <a:avLst/>
          </a:prstGeom>
          <a:noFill/>
        </p:spPr>
        <p:txBody>
          <a:bodyPr wrap="square" rtlCol="0">
            <a:spAutoFit/>
          </a:bodyPr>
          <a:lstStyle/>
          <a:p>
            <a:pPr algn="ctr"/>
            <a:r>
              <a:rPr lang="en-US" sz="2400" b="1" dirty="0"/>
              <a:t>ACHE </a:t>
            </a:r>
            <a:r>
              <a:rPr lang="en-US" sz="2400" b="1" dirty="0">
                <a:solidFill>
                  <a:srgbClr val="FF0000"/>
                </a:solidFill>
              </a:rPr>
              <a:t>Preliminary</a:t>
            </a:r>
            <a:r>
              <a:rPr lang="en-US" sz="2400" b="1" dirty="0"/>
              <a:t> Fall Enrollment by Level of Alabama Public Institutions</a:t>
            </a:r>
          </a:p>
          <a:p>
            <a:pPr algn="ctr"/>
            <a:r>
              <a:rPr lang="en-US" sz="2400" b="1" dirty="0"/>
              <a:t>Fall 2022 to Fall 2023 Comparison</a:t>
            </a:r>
          </a:p>
        </p:txBody>
      </p:sp>
      <p:pic>
        <p:nvPicPr>
          <p:cNvPr id="6" name="Picture 5">
            <a:extLst>
              <a:ext uri="{FF2B5EF4-FFF2-40B4-BE49-F238E27FC236}">
                <a16:creationId xmlns:a16="http://schemas.microsoft.com/office/drawing/2014/main" id="{85426C54-05F2-4842-960D-C9D7A6F1450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0458" y="121845"/>
            <a:ext cx="717742" cy="731520"/>
          </a:xfrm>
          <a:prstGeom prst="rect">
            <a:avLst/>
          </a:prstGeom>
        </p:spPr>
      </p:pic>
      <p:graphicFrame>
        <p:nvGraphicFramePr>
          <p:cNvPr id="4" name="Object 3">
            <a:extLst>
              <a:ext uri="{FF2B5EF4-FFF2-40B4-BE49-F238E27FC236}">
                <a16:creationId xmlns:a16="http://schemas.microsoft.com/office/drawing/2014/main" id="{06FD14EF-51AB-4350-89A5-280B7205CA6E}"/>
              </a:ext>
            </a:extLst>
          </p:cNvPr>
          <p:cNvGraphicFramePr>
            <a:graphicFrameLocks noChangeAspect="1"/>
          </p:cNvGraphicFramePr>
          <p:nvPr>
            <p:extLst>
              <p:ext uri="{D42A27DB-BD31-4B8C-83A1-F6EECF244321}">
                <p14:modId xmlns:p14="http://schemas.microsoft.com/office/powerpoint/2010/main" val="3612209451"/>
              </p:ext>
            </p:extLst>
          </p:nvPr>
        </p:nvGraphicFramePr>
        <p:xfrm>
          <a:off x="1507881" y="832768"/>
          <a:ext cx="9176239" cy="5950217"/>
        </p:xfrm>
        <a:graphic>
          <a:graphicData uri="http://schemas.openxmlformats.org/presentationml/2006/ole">
            <mc:AlternateContent xmlns:mc="http://schemas.openxmlformats.org/markup-compatibility/2006">
              <mc:Choice xmlns:v="urn:schemas-microsoft-com:vml" Requires="v">
                <p:oleObj spid="_x0000_s8215" name="Worksheet" r:id="rId4" imgW="11839508" imgH="7677256" progId="Excel.Sheet.12">
                  <p:embed/>
                </p:oleObj>
              </mc:Choice>
              <mc:Fallback>
                <p:oleObj name="Worksheet" r:id="rId4" imgW="11839508" imgH="7677256" progId="Excel.Sheet.12">
                  <p:embed/>
                  <p:pic>
                    <p:nvPicPr>
                      <p:cNvPr id="0" name=""/>
                      <p:cNvPicPr/>
                      <p:nvPr/>
                    </p:nvPicPr>
                    <p:blipFill>
                      <a:blip r:embed="rId5"/>
                      <a:stretch>
                        <a:fillRect/>
                      </a:stretch>
                    </p:blipFill>
                    <p:spPr>
                      <a:xfrm>
                        <a:off x="1507881" y="832768"/>
                        <a:ext cx="9176239" cy="5950217"/>
                      </a:xfrm>
                      <a:prstGeom prst="rect">
                        <a:avLst/>
                      </a:prstGeom>
                    </p:spPr>
                  </p:pic>
                </p:oleObj>
              </mc:Fallback>
            </mc:AlternateContent>
          </a:graphicData>
        </a:graphic>
      </p:graphicFrame>
      <p:sp>
        <p:nvSpPr>
          <p:cNvPr id="11" name="TextBox 10">
            <a:extLst>
              <a:ext uri="{FF2B5EF4-FFF2-40B4-BE49-F238E27FC236}">
                <a16:creationId xmlns:a16="http://schemas.microsoft.com/office/drawing/2014/main" id="{2374A5F3-B904-4439-B7CC-FE913EB479E5}"/>
              </a:ext>
            </a:extLst>
          </p:cNvPr>
          <p:cNvSpPr txBox="1"/>
          <p:nvPr/>
        </p:nvSpPr>
        <p:spPr>
          <a:xfrm>
            <a:off x="9319111" y="487605"/>
            <a:ext cx="1412631" cy="307777"/>
          </a:xfrm>
          <a:prstGeom prst="rect">
            <a:avLst/>
          </a:prstGeom>
          <a:noFill/>
        </p:spPr>
        <p:txBody>
          <a:bodyPr wrap="square" rtlCol="0">
            <a:spAutoFit/>
          </a:bodyPr>
          <a:lstStyle/>
          <a:p>
            <a:pPr algn="ctr"/>
            <a:r>
              <a:rPr lang="en-US" sz="700" b="1" dirty="0"/>
              <a:t>Source:  ACHE Preliminary Opening Fall Enrollment Reports</a:t>
            </a:r>
          </a:p>
        </p:txBody>
      </p:sp>
      <p:sp>
        <p:nvSpPr>
          <p:cNvPr id="3" name="TextBox 2">
            <a:extLst>
              <a:ext uri="{FF2B5EF4-FFF2-40B4-BE49-F238E27FC236}">
                <a16:creationId xmlns:a16="http://schemas.microsoft.com/office/drawing/2014/main" id="{231EF3BF-81DC-40AB-A1A1-C677A10C37DB}"/>
              </a:ext>
            </a:extLst>
          </p:cNvPr>
          <p:cNvSpPr txBox="1"/>
          <p:nvPr/>
        </p:nvSpPr>
        <p:spPr>
          <a:xfrm>
            <a:off x="10919012" y="1362635"/>
            <a:ext cx="1120588" cy="923330"/>
          </a:xfrm>
          <a:prstGeom prst="rect">
            <a:avLst/>
          </a:prstGeom>
          <a:noFill/>
        </p:spPr>
        <p:txBody>
          <a:bodyPr wrap="square" rtlCol="0">
            <a:spAutoFit/>
          </a:bodyPr>
          <a:lstStyle/>
          <a:p>
            <a:pPr algn="ctr"/>
            <a:r>
              <a:rPr lang="en-US" dirty="0"/>
              <a:t>University Sector   up 1.8%</a:t>
            </a:r>
          </a:p>
        </p:txBody>
      </p:sp>
      <p:sp>
        <p:nvSpPr>
          <p:cNvPr id="7" name="TextBox 6">
            <a:extLst>
              <a:ext uri="{FF2B5EF4-FFF2-40B4-BE49-F238E27FC236}">
                <a16:creationId xmlns:a16="http://schemas.microsoft.com/office/drawing/2014/main" id="{BAA6F875-465A-4E4A-A728-79DB4AEE62B9}"/>
              </a:ext>
            </a:extLst>
          </p:cNvPr>
          <p:cNvSpPr txBox="1"/>
          <p:nvPr/>
        </p:nvSpPr>
        <p:spPr>
          <a:xfrm>
            <a:off x="10731742" y="3635153"/>
            <a:ext cx="1398493" cy="1200329"/>
          </a:xfrm>
          <a:prstGeom prst="rect">
            <a:avLst/>
          </a:prstGeom>
          <a:noFill/>
        </p:spPr>
        <p:txBody>
          <a:bodyPr wrap="square" rtlCol="0">
            <a:spAutoFit/>
          </a:bodyPr>
          <a:lstStyle/>
          <a:p>
            <a:pPr algn="ctr"/>
            <a:r>
              <a:rPr lang="en-US" dirty="0"/>
              <a:t>Community College Sector up 7.2%</a:t>
            </a:r>
          </a:p>
        </p:txBody>
      </p:sp>
      <p:cxnSp>
        <p:nvCxnSpPr>
          <p:cNvPr id="8" name="Straight Connector 7">
            <a:extLst>
              <a:ext uri="{FF2B5EF4-FFF2-40B4-BE49-F238E27FC236}">
                <a16:creationId xmlns:a16="http://schemas.microsoft.com/office/drawing/2014/main" id="{09540DC1-6DDE-4896-A6CB-E51D878DC005}"/>
              </a:ext>
            </a:extLst>
          </p:cNvPr>
          <p:cNvCxnSpPr/>
          <p:nvPr/>
        </p:nvCxnSpPr>
        <p:spPr>
          <a:xfrm>
            <a:off x="2241175" y="416507"/>
            <a:ext cx="1524000" cy="0"/>
          </a:xfrm>
          <a:prstGeom prst="line">
            <a:avLst/>
          </a:prstGeom>
          <a:ln w="57150">
            <a:solidFill>
              <a:srgbClr val="FF0000"/>
            </a:solidFill>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33133879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8B68D-C6DD-4CAD-BCA1-3F08A69FC04A}"/>
              </a:ext>
            </a:extLst>
          </p:cNvPr>
          <p:cNvSpPr>
            <a:spLocks noGrp="1"/>
          </p:cNvSpPr>
          <p:nvPr>
            <p:ph type="title"/>
          </p:nvPr>
        </p:nvSpPr>
        <p:spPr>
          <a:xfrm>
            <a:off x="508621" y="-133140"/>
            <a:ext cx="10515600" cy="1325563"/>
          </a:xfrm>
        </p:spPr>
        <p:txBody>
          <a:bodyPr/>
          <a:lstStyle/>
          <a:p>
            <a:r>
              <a:rPr lang="en-US" b="1" dirty="0">
                <a:solidFill>
                  <a:srgbClr val="4472C4"/>
                </a:solidFill>
                <a:latin typeface="Calibri "/>
              </a:rPr>
              <a:t>Changes in FAFSA Rules</a:t>
            </a:r>
          </a:p>
        </p:txBody>
      </p:sp>
      <p:pic>
        <p:nvPicPr>
          <p:cNvPr id="11" name="Picture 10">
            <a:extLst>
              <a:ext uri="{FF2B5EF4-FFF2-40B4-BE49-F238E27FC236}">
                <a16:creationId xmlns:a16="http://schemas.microsoft.com/office/drawing/2014/main" id="{33AD3B05-87C0-445D-AF82-8585C6B8C57E}"/>
              </a:ext>
            </a:extLst>
          </p:cNvPr>
          <p:cNvPicPr>
            <a:picLocks noChangeAspect="1"/>
          </p:cNvPicPr>
          <p:nvPr/>
        </p:nvPicPr>
        <p:blipFill rotWithShape="1">
          <a:blip r:embed="rId3">
            <a:clrChange>
              <a:clrFrom>
                <a:srgbClr val="FFFFFF"/>
              </a:clrFrom>
              <a:clrTo>
                <a:srgbClr val="FFFFFF">
                  <a:alpha val="0"/>
                </a:srgbClr>
              </a:clrTo>
            </a:clrChange>
          </a:blip>
          <a:srcRect b="30435"/>
          <a:stretch/>
        </p:blipFill>
        <p:spPr>
          <a:xfrm>
            <a:off x="657754" y="919376"/>
            <a:ext cx="5785995" cy="1097280"/>
          </a:xfrm>
          <a:prstGeom prst="rect">
            <a:avLst/>
          </a:prstGeom>
        </p:spPr>
      </p:pic>
      <p:pic>
        <p:nvPicPr>
          <p:cNvPr id="9" name="Picture 8">
            <a:extLst>
              <a:ext uri="{FF2B5EF4-FFF2-40B4-BE49-F238E27FC236}">
                <a16:creationId xmlns:a16="http://schemas.microsoft.com/office/drawing/2014/main" id="{DCDBE2C4-5176-40D7-B46C-2BDA0068AD44}"/>
              </a:ext>
            </a:extLst>
          </p:cNvPr>
          <p:cNvPicPr>
            <a:picLocks noChangeAspect="1"/>
          </p:cNvPicPr>
          <p:nvPr/>
        </p:nvPicPr>
        <p:blipFill rotWithShape="1">
          <a:blip r:embed="rId4">
            <a:clrChange>
              <a:clrFrom>
                <a:srgbClr val="FFFFFF"/>
              </a:clrFrom>
              <a:clrTo>
                <a:srgbClr val="FFFFFF">
                  <a:alpha val="0"/>
                </a:srgbClr>
              </a:clrTo>
            </a:clrChange>
          </a:blip>
          <a:srcRect t="20933"/>
          <a:stretch/>
        </p:blipFill>
        <p:spPr>
          <a:xfrm>
            <a:off x="2007647" y="1599056"/>
            <a:ext cx="1608563" cy="548640"/>
          </a:xfrm>
          <a:prstGeom prst="rect">
            <a:avLst/>
          </a:prstGeom>
        </p:spPr>
      </p:pic>
      <p:pic>
        <p:nvPicPr>
          <p:cNvPr id="13" name="Picture 12">
            <a:extLst>
              <a:ext uri="{FF2B5EF4-FFF2-40B4-BE49-F238E27FC236}">
                <a16:creationId xmlns:a16="http://schemas.microsoft.com/office/drawing/2014/main" id="{956C18A6-BDB5-4B9B-90D5-0A75CC530F8D}"/>
              </a:ext>
            </a:extLst>
          </p:cNvPr>
          <p:cNvPicPr>
            <a:picLocks noChangeAspect="1"/>
          </p:cNvPicPr>
          <p:nvPr/>
        </p:nvPicPr>
        <p:blipFill rotWithShape="1">
          <a:blip r:embed="rId3">
            <a:clrChange>
              <a:clrFrom>
                <a:srgbClr val="FFFFFF"/>
              </a:clrFrom>
              <a:clrTo>
                <a:srgbClr val="FFFFFF">
                  <a:alpha val="0"/>
                </a:srgbClr>
              </a:clrTo>
            </a:clrChange>
          </a:blip>
          <a:srcRect t="68157" r="75476"/>
          <a:stretch/>
        </p:blipFill>
        <p:spPr>
          <a:xfrm>
            <a:off x="3765342" y="1599056"/>
            <a:ext cx="1487658" cy="526586"/>
          </a:xfrm>
          <a:prstGeom prst="rect">
            <a:avLst/>
          </a:prstGeom>
        </p:spPr>
      </p:pic>
      <p:sp>
        <p:nvSpPr>
          <p:cNvPr id="15" name="TextBox 14">
            <a:extLst>
              <a:ext uri="{FF2B5EF4-FFF2-40B4-BE49-F238E27FC236}">
                <a16:creationId xmlns:a16="http://schemas.microsoft.com/office/drawing/2014/main" id="{9E40FD18-DE11-4CB0-86FC-CEDEE12AF3C2}"/>
              </a:ext>
            </a:extLst>
          </p:cNvPr>
          <p:cNvSpPr txBox="1"/>
          <p:nvPr/>
        </p:nvSpPr>
        <p:spPr>
          <a:xfrm>
            <a:off x="657754" y="2244939"/>
            <a:ext cx="10638350" cy="4401205"/>
          </a:xfrm>
          <a:prstGeom prst="rect">
            <a:avLst/>
          </a:prstGeom>
          <a:noFill/>
        </p:spPr>
        <p:txBody>
          <a:bodyPr wrap="square">
            <a:spAutoFit/>
          </a:bodyPr>
          <a:lstStyle/>
          <a:p>
            <a:pPr marL="285750" indent="-285750">
              <a:buFont typeface="Arial" panose="020B0604020202020204" pitchFamily="34" charset="0"/>
              <a:buChar char="•"/>
            </a:pPr>
            <a:r>
              <a:rPr lang="en-US" sz="3000" b="0" i="0" dirty="0">
                <a:effectLst/>
              </a:rPr>
              <a:t>FAFSA will be reduced to just 36 questions from 108</a:t>
            </a:r>
            <a:r>
              <a:rPr lang="en-US" sz="3000" dirty="0"/>
              <a:t>.</a:t>
            </a:r>
          </a:p>
          <a:p>
            <a:endParaRPr lang="en-US" sz="800" dirty="0"/>
          </a:p>
          <a:p>
            <a:pPr marL="285750" indent="-285750">
              <a:buFont typeface="Arial" panose="020B0604020202020204" pitchFamily="34" charset="0"/>
              <a:buChar char="•"/>
            </a:pPr>
            <a:r>
              <a:rPr lang="en-US" sz="3000" b="0" i="0" dirty="0">
                <a:effectLst/>
              </a:rPr>
              <a:t>It will be easier to import income data from tax records.</a:t>
            </a:r>
          </a:p>
          <a:p>
            <a:endParaRPr lang="en-US" sz="800" b="0" i="0" dirty="0">
              <a:effectLst/>
            </a:endParaRPr>
          </a:p>
          <a:p>
            <a:pPr marL="285750" indent="-285750">
              <a:buFont typeface="Arial" panose="020B0604020202020204" pitchFamily="34" charset="0"/>
              <a:buChar char="•"/>
            </a:pPr>
            <a:r>
              <a:rPr lang="en-US" sz="3000" b="0" i="0" dirty="0">
                <a:effectLst/>
              </a:rPr>
              <a:t>C</a:t>
            </a:r>
            <a:r>
              <a:rPr lang="en-US" sz="3000" dirty="0"/>
              <a:t>hanging its formulas to determine who will qualify for aid and how much $$.</a:t>
            </a:r>
          </a:p>
          <a:p>
            <a:endParaRPr lang="en-US" sz="800" dirty="0"/>
          </a:p>
          <a:p>
            <a:pPr marL="285750" indent="-285750">
              <a:buFont typeface="Arial" panose="020B0604020202020204" pitchFamily="34" charset="0"/>
              <a:buChar char="•"/>
            </a:pPr>
            <a:r>
              <a:rPr lang="en-US" sz="3000" dirty="0"/>
              <a:t>The new formula emphasizes wealth instead of cash flow. </a:t>
            </a:r>
          </a:p>
          <a:p>
            <a:endParaRPr lang="en-US" sz="800" dirty="0"/>
          </a:p>
          <a:p>
            <a:pPr marL="285750" indent="-285750">
              <a:buFont typeface="Arial" panose="020B0604020202020204" pitchFamily="34" charset="0"/>
              <a:buChar char="•"/>
            </a:pPr>
            <a:r>
              <a:rPr lang="en-US" sz="3000" dirty="0"/>
              <a:t>Lower-income families will be eligible for more aid.</a:t>
            </a:r>
          </a:p>
          <a:p>
            <a:endParaRPr lang="en-US" sz="800" dirty="0"/>
          </a:p>
          <a:p>
            <a:pPr marL="285750" indent="-285750">
              <a:buFont typeface="Arial" panose="020B0604020202020204" pitchFamily="34" charset="0"/>
              <a:buChar char="•"/>
            </a:pPr>
            <a:r>
              <a:rPr lang="en-US" sz="3000" dirty="0"/>
              <a:t>Incarcerated students and students who have been convicted of drug-related offenses will be eligible again for financial aid.  </a:t>
            </a:r>
            <a:endParaRPr lang="en-US" sz="3000" dirty="0">
              <a:solidFill>
                <a:srgbClr val="303030"/>
              </a:solidFill>
            </a:endParaRPr>
          </a:p>
        </p:txBody>
      </p:sp>
      <p:pic>
        <p:nvPicPr>
          <p:cNvPr id="16" name="Picture 2" descr="https://thehub.dallasisd.org/newsroom/wp-content/uploads/2018/11/FASA_app.jpg">
            <a:extLst>
              <a:ext uri="{FF2B5EF4-FFF2-40B4-BE49-F238E27FC236}">
                <a16:creationId xmlns:a16="http://schemas.microsoft.com/office/drawing/2014/main" id="{0BFA6AE5-49B6-4471-AD6F-4A695425CB2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55" r="31119" b="50974"/>
          <a:stretch/>
        </p:blipFill>
        <p:spPr bwMode="auto">
          <a:xfrm>
            <a:off x="6704749" y="384961"/>
            <a:ext cx="5070990" cy="1631695"/>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7004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wipe(left)">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
                                            <p:txEl>
                                              <p:pRg st="2" end="2"/>
                                            </p:txEl>
                                          </p:spTgt>
                                        </p:tgtEl>
                                        <p:attrNameLst>
                                          <p:attrName>style.visibility</p:attrName>
                                        </p:attrNameLst>
                                      </p:cBhvr>
                                      <p:to>
                                        <p:strVal val="visible"/>
                                      </p:to>
                                    </p:set>
                                    <p:animEffect transition="in" filter="wipe(left)">
                                      <p:cBhvr>
                                        <p:cTn id="12" dur="500"/>
                                        <p:tgtEl>
                                          <p:spTgt spid="1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
                                            <p:txEl>
                                              <p:pRg st="4" end="4"/>
                                            </p:txEl>
                                          </p:spTgt>
                                        </p:tgtEl>
                                        <p:attrNameLst>
                                          <p:attrName>style.visibility</p:attrName>
                                        </p:attrNameLst>
                                      </p:cBhvr>
                                      <p:to>
                                        <p:strVal val="visible"/>
                                      </p:to>
                                    </p:set>
                                    <p:animEffect transition="in" filter="wipe(left)">
                                      <p:cBhvr>
                                        <p:cTn id="17" dur="500"/>
                                        <p:tgtEl>
                                          <p:spTgt spid="1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5">
                                            <p:txEl>
                                              <p:pRg st="6" end="6"/>
                                            </p:txEl>
                                          </p:spTgt>
                                        </p:tgtEl>
                                        <p:attrNameLst>
                                          <p:attrName>style.visibility</p:attrName>
                                        </p:attrNameLst>
                                      </p:cBhvr>
                                      <p:to>
                                        <p:strVal val="visible"/>
                                      </p:to>
                                    </p:set>
                                    <p:animEffect transition="in" filter="wipe(left)">
                                      <p:cBhvr>
                                        <p:cTn id="22" dur="500"/>
                                        <p:tgtEl>
                                          <p:spTgt spid="15">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5">
                                            <p:txEl>
                                              <p:pRg st="8" end="8"/>
                                            </p:txEl>
                                          </p:spTgt>
                                        </p:tgtEl>
                                        <p:attrNameLst>
                                          <p:attrName>style.visibility</p:attrName>
                                        </p:attrNameLst>
                                      </p:cBhvr>
                                      <p:to>
                                        <p:strVal val="visible"/>
                                      </p:to>
                                    </p:set>
                                    <p:animEffect transition="in" filter="wipe(left)">
                                      <p:cBhvr>
                                        <p:cTn id="27" dur="500"/>
                                        <p:tgtEl>
                                          <p:spTgt spid="15">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5">
                                            <p:txEl>
                                              <p:pRg st="10" end="10"/>
                                            </p:txEl>
                                          </p:spTgt>
                                        </p:tgtEl>
                                        <p:attrNameLst>
                                          <p:attrName>style.visibility</p:attrName>
                                        </p:attrNameLst>
                                      </p:cBhvr>
                                      <p:to>
                                        <p:strVal val="visible"/>
                                      </p:to>
                                    </p:set>
                                    <p:animEffect transition="in" filter="wipe(left)">
                                      <p:cBhvr>
                                        <p:cTn id="32" dur="500"/>
                                        <p:tgtEl>
                                          <p:spTgt spid="1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798FB-6928-4557-ADDF-31FC53F4843D}"/>
              </a:ext>
            </a:extLst>
          </p:cNvPr>
          <p:cNvSpPr>
            <a:spLocks noGrp="1"/>
          </p:cNvSpPr>
          <p:nvPr>
            <p:ph type="title"/>
          </p:nvPr>
        </p:nvSpPr>
        <p:spPr>
          <a:xfrm>
            <a:off x="334756" y="326768"/>
            <a:ext cx="10515600" cy="1051034"/>
          </a:xfrm>
        </p:spPr>
        <p:txBody>
          <a:bodyPr>
            <a:normAutofit/>
          </a:bodyPr>
          <a:lstStyle/>
          <a:p>
            <a:r>
              <a:rPr lang="en-US" sz="5400" b="1" dirty="0">
                <a:solidFill>
                  <a:srgbClr val="4472C4"/>
                </a:solidFill>
                <a:latin typeface="Calibri "/>
              </a:rPr>
              <a:t>Change is Hard</a:t>
            </a:r>
          </a:p>
        </p:txBody>
      </p:sp>
      <p:sp>
        <p:nvSpPr>
          <p:cNvPr id="3" name="Content Placeholder 2">
            <a:extLst>
              <a:ext uri="{FF2B5EF4-FFF2-40B4-BE49-F238E27FC236}">
                <a16:creationId xmlns:a16="http://schemas.microsoft.com/office/drawing/2014/main" id="{023E2280-F1BB-4010-B59F-42CF304818B8}"/>
              </a:ext>
            </a:extLst>
          </p:cNvPr>
          <p:cNvSpPr>
            <a:spLocks noGrp="1"/>
          </p:cNvSpPr>
          <p:nvPr>
            <p:ph idx="1"/>
          </p:nvPr>
        </p:nvSpPr>
        <p:spPr>
          <a:xfrm>
            <a:off x="334756" y="1683501"/>
            <a:ext cx="10879487" cy="4777436"/>
          </a:xfrm>
        </p:spPr>
        <p:txBody>
          <a:bodyPr>
            <a:noAutofit/>
          </a:bodyPr>
          <a:lstStyle/>
          <a:p>
            <a:pPr>
              <a:lnSpc>
                <a:spcPct val="100000"/>
              </a:lnSpc>
            </a:pPr>
            <a:r>
              <a:rPr lang="en-US" sz="3000" dirty="0">
                <a:solidFill>
                  <a:srgbClr val="2F5597"/>
                </a:solidFill>
              </a:rPr>
              <a:t>New forms will be available in December</a:t>
            </a:r>
            <a:r>
              <a:rPr lang="en-US" sz="3000" dirty="0">
                <a:solidFill>
                  <a:srgbClr val="303030"/>
                </a:solidFill>
              </a:rPr>
              <a:t>, at least three months later than usual.</a:t>
            </a:r>
          </a:p>
          <a:p>
            <a:pPr>
              <a:lnSpc>
                <a:spcPct val="100000"/>
              </a:lnSpc>
            </a:pPr>
            <a:r>
              <a:rPr lang="en-US" sz="3000" dirty="0">
                <a:solidFill>
                  <a:srgbClr val="2F5597"/>
                </a:solidFill>
              </a:rPr>
              <a:t>Unintended/ Intended consequences – Less financial aid for some</a:t>
            </a:r>
            <a:r>
              <a:rPr lang="en-US" sz="3000" dirty="0">
                <a:solidFill>
                  <a:srgbClr val="303030"/>
                </a:solidFill>
              </a:rPr>
              <a:t>: </a:t>
            </a:r>
          </a:p>
          <a:p>
            <a:pPr lvl="1">
              <a:lnSpc>
                <a:spcPct val="100000"/>
              </a:lnSpc>
            </a:pPr>
            <a:r>
              <a:rPr lang="en-US" sz="2800" dirty="0">
                <a:solidFill>
                  <a:srgbClr val="303030"/>
                </a:solidFill>
              </a:rPr>
              <a:t>Net worth of family farms and businesses will now be required as part of the application</a:t>
            </a:r>
          </a:p>
          <a:p>
            <a:pPr lvl="1">
              <a:lnSpc>
                <a:spcPct val="100000"/>
              </a:lnSpc>
            </a:pPr>
            <a:r>
              <a:rPr lang="en-US" sz="2800" dirty="0">
                <a:solidFill>
                  <a:srgbClr val="303030"/>
                </a:solidFill>
              </a:rPr>
              <a:t> The number of students a family has enrolled in college will no longer be a factor into the FAFSA calculation</a:t>
            </a:r>
          </a:p>
          <a:p>
            <a:pPr>
              <a:lnSpc>
                <a:spcPct val="100000"/>
              </a:lnSpc>
            </a:pPr>
            <a:r>
              <a:rPr lang="en-US" sz="3000" dirty="0">
                <a:solidFill>
                  <a:srgbClr val="2F5597"/>
                </a:solidFill>
              </a:rPr>
              <a:t>If parents are divorced or separated, the parent who provided the most financial support in the last calendar year will now complete the FAFSA. </a:t>
            </a:r>
          </a:p>
        </p:txBody>
      </p:sp>
      <p:pic>
        <p:nvPicPr>
          <p:cNvPr id="3076" name="Picture 4" descr="FSA Publishes the 2024–25 Draft FAFSA Specifications Guide | College ...">
            <a:extLst>
              <a:ext uri="{FF2B5EF4-FFF2-40B4-BE49-F238E27FC236}">
                <a16:creationId xmlns:a16="http://schemas.microsoft.com/office/drawing/2014/main" id="{D7DC7C09-045D-4B04-B845-CDEF905782A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44483"/>
          <a:stretch/>
        </p:blipFill>
        <p:spPr bwMode="auto">
          <a:xfrm>
            <a:off x="6354177" y="134926"/>
            <a:ext cx="5270604" cy="146304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353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500"/>
                                        <p:tgtEl>
                                          <p:spTgt spid="3">
                                            <p:txEl>
                                              <p:pRg st="2" end="2"/>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left)">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left)">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80456E68-ADDE-4C28-B375-01CAF560D0DC}"/>
              </a:ext>
            </a:extLst>
          </p:cNvPr>
          <p:cNvSpPr>
            <a:spLocks noGrp="1"/>
          </p:cNvSpPr>
          <p:nvPr>
            <p:ph idx="1"/>
          </p:nvPr>
        </p:nvSpPr>
        <p:spPr>
          <a:xfrm>
            <a:off x="334756" y="1789808"/>
            <a:ext cx="10596947" cy="4351338"/>
          </a:xfrm>
        </p:spPr>
        <p:txBody>
          <a:bodyPr>
            <a:normAutofit/>
          </a:bodyPr>
          <a:lstStyle/>
          <a:p>
            <a:r>
              <a:rPr lang="en-US" sz="3000" dirty="0">
                <a:solidFill>
                  <a:srgbClr val="2F5597"/>
                </a:solidFill>
              </a:rPr>
              <a:t>Both students and parents must create a Student Aid Account before completing the form. </a:t>
            </a:r>
            <a:r>
              <a:rPr lang="en-US" sz="3000" i="1" dirty="0">
                <a:solidFill>
                  <a:srgbClr val="2F5597"/>
                </a:solidFill>
              </a:rPr>
              <a:t>Allow at least three days </a:t>
            </a:r>
            <a:r>
              <a:rPr lang="en-US" sz="3000" dirty="0"/>
              <a:t>because in the new process, the Social Security Administration will require verification of FSA IDs before tax information can be accessed.</a:t>
            </a:r>
          </a:p>
          <a:p>
            <a:pPr marL="0" indent="0">
              <a:buNone/>
            </a:pPr>
            <a:endParaRPr lang="en-US" sz="1000" dirty="0">
              <a:solidFill>
                <a:srgbClr val="2F5597"/>
              </a:solidFill>
            </a:endParaRPr>
          </a:p>
          <a:p>
            <a:r>
              <a:rPr lang="en-US" sz="3000" dirty="0">
                <a:solidFill>
                  <a:srgbClr val="2F5597"/>
                </a:solidFill>
              </a:rPr>
              <a:t> </a:t>
            </a:r>
            <a:r>
              <a:rPr lang="en-US" sz="3000" dirty="0"/>
              <a:t>Students and parents must log in to the FAFSA </a:t>
            </a:r>
            <a:r>
              <a:rPr lang="en-US" sz="3000" u="sng" dirty="0">
                <a:solidFill>
                  <a:srgbClr val="2F5597"/>
                </a:solidFill>
              </a:rPr>
              <a:t>separately</a:t>
            </a:r>
            <a:r>
              <a:rPr lang="en-US" sz="3000" dirty="0">
                <a:solidFill>
                  <a:srgbClr val="2F5597"/>
                </a:solidFill>
              </a:rPr>
              <a:t> </a:t>
            </a:r>
            <a:r>
              <a:rPr lang="en-US" sz="3000" dirty="0"/>
              <a:t>to complete each of their respective sections. </a:t>
            </a:r>
          </a:p>
          <a:p>
            <a:endParaRPr lang="en-US" sz="3200" dirty="0">
              <a:solidFill>
                <a:srgbClr val="2F5597"/>
              </a:solidFill>
            </a:endParaRPr>
          </a:p>
        </p:txBody>
      </p:sp>
      <p:sp>
        <p:nvSpPr>
          <p:cNvPr id="12" name="Title 1">
            <a:extLst>
              <a:ext uri="{FF2B5EF4-FFF2-40B4-BE49-F238E27FC236}">
                <a16:creationId xmlns:a16="http://schemas.microsoft.com/office/drawing/2014/main" id="{70D83186-2F99-442A-A314-97FD99B1BDBA}"/>
              </a:ext>
            </a:extLst>
          </p:cNvPr>
          <p:cNvSpPr>
            <a:spLocks noGrp="1"/>
          </p:cNvSpPr>
          <p:nvPr>
            <p:ph type="title"/>
          </p:nvPr>
        </p:nvSpPr>
        <p:spPr>
          <a:xfrm>
            <a:off x="334756" y="326768"/>
            <a:ext cx="10515600" cy="1051034"/>
          </a:xfrm>
        </p:spPr>
        <p:txBody>
          <a:bodyPr>
            <a:normAutofit/>
          </a:bodyPr>
          <a:lstStyle/>
          <a:p>
            <a:r>
              <a:rPr lang="en-US" sz="5400" b="1" dirty="0">
                <a:solidFill>
                  <a:srgbClr val="4472C4"/>
                </a:solidFill>
                <a:latin typeface="Calibri "/>
              </a:rPr>
              <a:t>Change is Hard</a:t>
            </a:r>
          </a:p>
        </p:txBody>
      </p:sp>
      <p:pic>
        <p:nvPicPr>
          <p:cNvPr id="13" name="Picture 4" descr="FSA Publishes the 2024–25 Draft FAFSA Specifications Guide | College ...">
            <a:extLst>
              <a:ext uri="{FF2B5EF4-FFF2-40B4-BE49-F238E27FC236}">
                <a16:creationId xmlns:a16="http://schemas.microsoft.com/office/drawing/2014/main" id="{E48D60A7-E1D7-4BC2-95E4-6CB7FCD59EA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44483"/>
          <a:stretch/>
        </p:blipFill>
        <p:spPr bwMode="auto">
          <a:xfrm>
            <a:off x="6354177" y="134926"/>
            <a:ext cx="5270604" cy="146304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8875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wipe(left)">
                                      <p:cBhvr>
                                        <p:cTn id="12"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70FCB23-9A68-46A4-A937-D233BB8ED76D}"/>
              </a:ext>
            </a:extLst>
          </p:cNvPr>
          <p:cNvSpPr txBox="1"/>
          <p:nvPr/>
        </p:nvSpPr>
        <p:spPr>
          <a:xfrm>
            <a:off x="612920" y="2665376"/>
            <a:ext cx="10637520" cy="4616648"/>
          </a:xfrm>
          <a:prstGeom prst="rect">
            <a:avLst/>
          </a:prstGeom>
          <a:noFill/>
        </p:spPr>
        <p:txBody>
          <a:bodyPr wrap="square">
            <a:spAutoFit/>
          </a:bodyPr>
          <a:lstStyle/>
          <a:p>
            <a:pPr marL="285750" marR="0" indent="-285750">
              <a:spcBef>
                <a:spcPts val="0"/>
              </a:spcBef>
              <a:spcAft>
                <a:spcPts val="0"/>
              </a:spcAft>
              <a:buFont typeface="Arial" panose="020B0604020202020204" pitchFamily="34" charset="0"/>
              <a:buChar char="•"/>
            </a:pPr>
            <a:r>
              <a:rPr lang="en-US" sz="2400" dirty="0">
                <a:effectLst/>
                <a:latin typeface="Calibri" panose="020F0502020204030204" pitchFamily="34" charset="0"/>
                <a:ea typeface="Calibri" panose="020F0502020204030204" pitchFamily="34" charset="0"/>
              </a:rPr>
              <a:t>$1,500,000 from the Governor’s Emergency Education Relief Fund (GEER) II for establishing a Summer Bridge programs at the universities and colleges.  </a:t>
            </a:r>
          </a:p>
          <a:p>
            <a:endParaRPr lang="en-US" sz="700" dirty="0">
              <a:latin typeface="Calibri" panose="020F0502020204030204" pitchFamily="34" charset="0"/>
              <a:ea typeface="Calibri" panose="020F0502020204030204" pitchFamily="34" charset="0"/>
            </a:endParaRPr>
          </a:p>
          <a:p>
            <a:pPr marL="285750" indent="-285750">
              <a:buFont typeface="Arial" panose="020B0604020202020204" pitchFamily="34" charset="0"/>
              <a:buChar char="•"/>
            </a:pPr>
            <a:r>
              <a:rPr lang="en-US" sz="2400" dirty="0">
                <a:latin typeface="Calibri" panose="020F0502020204030204" pitchFamily="34" charset="0"/>
                <a:ea typeface="Calibri" panose="020F0502020204030204" pitchFamily="34" charset="0"/>
              </a:rPr>
              <a:t>Focused on helping students transition to college with emphasis on students that may have fallen behind academically because of COVID. Projects primarily focused on remedial math and English classes, but also other topics, such as time management, study skills, and financial aid, were often also provided. </a:t>
            </a:r>
          </a:p>
          <a:p>
            <a:pPr marR="0">
              <a:spcBef>
                <a:spcPts val="0"/>
              </a:spcBef>
              <a:spcAft>
                <a:spcPts val="0"/>
              </a:spcAft>
            </a:pPr>
            <a:endParaRPr lang="en-US" sz="700" dirty="0">
              <a:latin typeface="Calibri" panose="020F0502020204030204" pitchFamily="34" charset="0"/>
              <a:ea typeface="Calibri" panose="020F0502020204030204" pitchFamily="34" charset="0"/>
            </a:endParaRPr>
          </a:p>
          <a:p>
            <a:pPr marL="285750" marR="0" indent="-285750">
              <a:spcBef>
                <a:spcPts val="0"/>
              </a:spcBef>
              <a:spcAft>
                <a:spcPts val="0"/>
              </a:spcAft>
              <a:buFont typeface="Arial" panose="020B0604020202020204" pitchFamily="34" charset="0"/>
              <a:buChar char="•"/>
            </a:pPr>
            <a:r>
              <a:rPr lang="en-US" sz="2400" dirty="0">
                <a:latin typeface="Calibri" panose="020F0502020204030204" pitchFamily="34" charset="0"/>
                <a:ea typeface="Calibri" panose="020F0502020204030204" pitchFamily="34" charset="0"/>
              </a:rPr>
              <a:t>In 2022, 11 Universities and 6 community college participated, and in 2023, 4 universities and 3 community colleges participated, totaling an excess of 480 students being served over the last two years. </a:t>
            </a:r>
          </a:p>
          <a:p>
            <a:pPr marR="0">
              <a:spcBef>
                <a:spcPts val="0"/>
              </a:spcBef>
              <a:spcAft>
                <a:spcPts val="0"/>
              </a:spcAft>
            </a:pPr>
            <a:endParaRPr lang="en-US" sz="700" dirty="0">
              <a:latin typeface="Calibri" panose="020F0502020204030204" pitchFamily="34" charset="0"/>
              <a:ea typeface="Calibri" panose="020F0502020204030204" pitchFamily="34" charset="0"/>
            </a:endParaRPr>
          </a:p>
          <a:p>
            <a:pPr marL="285750" marR="0" indent="-285750">
              <a:spcBef>
                <a:spcPts val="0"/>
              </a:spcBef>
              <a:spcAft>
                <a:spcPts val="0"/>
              </a:spcAft>
              <a:buFont typeface="Arial" panose="020B0604020202020204" pitchFamily="34" charset="0"/>
              <a:buChar char="•"/>
            </a:pPr>
            <a:r>
              <a:rPr lang="en-US" sz="2400" dirty="0">
                <a:effectLst/>
                <a:latin typeface="Calibri" panose="020F0502020204030204" pitchFamily="34" charset="0"/>
                <a:ea typeface="Calibri" panose="020F0502020204030204" pitchFamily="34" charset="0"/>
              </a:rPr>
              <a:t>The amount of each grant per institution ranged from $28,000 to over $94,000.</a:t>
            </a:r>
          </a:p>
          <a:p>
            <a:pPr marL="285750" marR="0" indent="-285750">
              <a:spcBef>
                <a:spcPts val="0"/>
              </a:spcBef>
              <a:spcAft>
                <a:spcPts val="0"/>
              </a:spcAft>
              <a:buFont typeface="Arial" panose="020B0604020202020204" pitchFamily="34" charset="0"/>
              <a:buChar char="•"/>
            </a:pPr>
            <a:endParaRPr lang="en-US" sz="2400" dirty="0">
              <a:effectLst/>
              <a:latin typeface="Calibri" panose="020F0502020204030204" pitchFamily="34" charset="0"/>
              <a:ea typeface="Calibri" panose="020F0502020204030204" pitchFamily="34" charset="0"/>
            </a:endParaRPr>
          </a:p>
        </p:txBody>
      </p:sp>
      <p:sp>
        <p:nvSpPr>
          <p:cNvPr id="5" name="TextBox 4">
            <a:extLst>
              <a:ext uri="{FF2B5EF4-FFF2-40B4-BE49-F238E27FC236}">
                <a16:creationId xmlns:a16="http://schemas.microsoft.com/office/drawing/2014/main" id="{2F714353-E084-488C-B122-C0206FB5AF1D}"/>
              </a:ext>
            </a:extLst>
          </p:cNvPr>
          <p:cNvSpPr txBox="1"/>
          <p:nvPr/>
        </p:nvSpPr>
        <p:spPr>
          <a:xfrm>
            <a:off x="3048000" y="8490"/>
            <a:ext cx="6096000" cy="738664"/>
          </a:xfrm>
          <a:prstGeom prst="rect">
            <a:avLst/>
          </a:prstGeom>
          <a:noFill/>
        </p:spPr>
        <p:txBody>
          <a:bodyPr wrap="square">
            <a:spAutoFit/>
          </a:bodyPr>
          <a:lstStyle/>
          <a:p>
            <a:pPr marL="0" marR="0" algn="ctr">
              <a:spcBef>
                <a:spcPts val="0"/>
              </a:spcBef>
              <a:spcAft>
                <a:spcPts val="0"/>
              </a:spcAft>
            </a:pPr>
            <a:r>
              <a:rPr lang="en-US" sz="4200" b="1" dirty="0">
                <a:solidFill>
                  <a:srgbClr val="4472C4"/>
                </a:solidFill>
                <a:effectLst/>
                <a:latin typeface="Calibri" panose="020F0502020204030204" pitchFamily="34" charset="0"/>
                <a:ea typeface="Calibri" panose="020F0502020204030204" pitchFamily="34" charset="0"/>
              </a:rPr>
              <a:t>Summer Bridge Program</a:t>
            </a:r>
            <a:endParaRPr lang="en-US" sz="4200" dirty="0">
              <a:solidFill>
                <a:srgbClr val="4472C4"/>
              </a:solidFill>
              <a:effectLst/>
              <a:latin typeface="Calibri" panose="020F0502020204030204" pitchFamily="34" charset="0"/>
              <a:ea typeface="Calibri" panose="020F0502020204030204" pitchFamily="34" charset="0"/>
            </a:endParaRPr>
          </a:p>
        </p:txBody>
      </p:sp>
      <p:pic>
        <p:nvPicPr>
          <p:cNvPr id="4098" name="Picture 2" descr="The bridge in Lexington where the first battle of the Revolution took ...">
            <a:extLst>
              <a:ext uri="{FF2B5EF4-FFF2-40B4-BE49-F238E27FC236}">
                <a16:creationId xmlns:a16="http://schemas.microsoft.com/office/drawing/2014/main" id="{A9FDC322-1678-470B-9114-A29097715648}"/>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8741" b="44148"/>
          <a:stretch/>
        </p:blipFill>
        <p:spPr bwMode="auto">
          <a:xfrm>
            <a:off x="1524000" y="776625"/>
            <a:ext cx="9144000" cy="185928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7850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left)">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wipe(left)">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The bridge in Lexington where the first battle of the Revolution took ...">
            <a:extLst>
              <a:ext uri="{FF2B5EF4-FFF2-40B4-BE49-F238E27FC236}">
                <a16:creationId xmlns:a16="http://schemas.microsoft.com/office/drawing/2014/main" id="{A9FDC322-1678-470B-9114-A29097715648}"/>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8741" b="44148"/>
          <a:stretch/>
        </p:blipFill>
        <p:spPr bwMode="auto">
          <a:xfrm>
            <a:off x="1524000" y="776625"/>
            <a:ext cx="9144000" cy="185928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DEA2A2F-14FA-4068-9E8F-C4203DD494C1}"/>
              </a:ext>
            </a:extLst>
          </p:cNvPr>
          <p:cNvSpPr txBox="1"/>
          <p:nvPr/>
        </p:nvSpPr>
        <p:spPr>
          <a:xfrm>
            <a:off x="609600" y="4945665"/>
            <a:ext cx="10972800" cy="1200329"/>
          </a:xfrm>
          <a:prstGeom prst="rect">
            <a:avLst/>
          </a:prstGeom>
          <a:noFill/>
        </p:spPr>
        <p:txBody>
          <a:bodyPr wrap="square">
            <a:spAutoFit/>
          </a:bodyPr>
          <a:lstStyle/>
          <a:p>
            <a:pPr marR="0" algn="ctr">
              <a:spcBef>
                <a:spcPts val="0"/>
              </a:spcBef>
              <a:spcAft>
                <a:spcPts val="0"/>
              </a:spcAft>
            </a:pPr>
            <a:r>
              <a:rPr lang="en-US" sz="2400" dirty="0">
                <a:latin typeface="Calibri" panose="020F0502020204030204" pitchFamily="34" charset="0"/>
                <a:ea typeface="Calibri" panose="020F0502020204030204" pitchFamily="34" charset="0"/>
              </a:rPr>
              <a:t>Jacksonville State Program was exemplary, and </a:t>
            </a:r>
            <a:r>
              <a:rPr lang="en-US" sz="2400" dirty="0">
                <a:effectLst/>
                <a:latin typeface="Calibri" panose="020F0502020204030204" pitchFamily="34" charset="0"/>
                <a:ea typeface="Calibri" panose="020F0502020204030204" pitchFamily="34" charset="0"/>
              </a:rPr>
              <a:t>Dr. Janet L. Bavonese,</a:t>
            </a:r>
          </a:p>
          <a:p>
            <a:pPr marR="0" algn="ctr">
              <a:spcBef>
                <a:spcPts val="0"/>
              </a:spcBef>
              <a:spcAft>
                <a:spcPts val="0"/>
              </a:spcAft>
            </a:pPr>
            <a:r>
              <a:rPr lang="en-US" sz="2400" dirty="0">
                <a:effectLst/>
                <a:latin typeface="Calibri" panose="020F0502020204030204" pitchFamily="34" charset="0"/>
                <a:ea typeface="Calibri" panose="020F0502020204030204" pitchFamily="34" charset="0"/>
              </a:rPr>
              <a:t>Assistant Vice Provost for Advising, and Courtney Peppers, JSU’s Summer Bridge Director, will provide an overview of their program. </a:t>
            </a:r>
          </a:p>
        </p:txBody>
      </p:sp>
      <p:pic>
        <p:nvPicPr>
          <p:cNvPr id="7" name="Picture 6">
            <a:extLst>
              <a:ext uri="{FF2B5EF4-FFF2-40B4-BE49-F238E27FC236}">
                <a16:creationId xmlns:a16="http://schemas.microsoft.com/office/drawing/2014/main" id="{540C92D3-33B3-4119-90EB-F455F3234DB3}"/>
              </a:ext>
            </a:extLst>
          </p:cNvPr>
          <p:cNvPicPr>
            <a:picLocks noChangeAspect="1"/>
          </p:cNvPicPr>
          <p:nvPr/>
        </p:nvPicPr>
        <p:blipFill>
          <a:blip r:embed="rId3"/>
          <a:stretch>
            <a:fillRect/>
          </a:stretch>
        </p:blipFill>
        <p:spPr>
          <a:xfrm>
            <a:off x="4526594" y="3134361"/>
            <a:ext cx="2630811" cy="1533752"/>
          </a:xfrm>
          <a:prstGeom prst="rect">
            <a:avLst/>
          </a:prstGeom>
        </p:spPr>
      </p:pic>
      <p:sp>
        <p:nvSpPr>
          <p:cNvPr id="8" name="TextBox 7">
            <a:extLst>
              <a:ext uri="{FF2B5EF4-FFF2-40B4-BE49-F238E27FC236}">
                <a16:creationId xmlns:a16="http://schemas.microsoft.com/office/drawing/2014/main" id="{869A78B8-7043-4D52-A09E-56F6BA30A80F}"/>
              </a:ext>
            </a:extLst>
          </p:cNvPr>
          <p:cNvSpPr txBox="1"/>
          <p:nvPr/>
        </p:nvSpPr>
        <p:spPr>
          <a:xfrm>
            <a:off x="3048000" y="8490"/>
            <a:ext cx="6096000" cy="738664"/>
          </a:xfrm>
          <a:prstGeom prst="rect">
            <a:avLst/>
          </a:prstGeom>
          <a:noFill/>
        </p:spPr>
        <p:txBody>
          <a:bodyPr wrap="square">
            <a:spAutoFit/>
          </a:bodyPr>
          <a:lstStyle/>
          <a:p>
            <a:pPr marL="0" marR="0" algn="ctr">
              <a:spcBef>
                <a:spcPts val="0"/>
              </a:spcBef>
              <a:spcAft>
                <a:spcPts val="0"/>
              </a:spcAft>
            </a:pPr>
            <a:r>
              <a:rPr lang="en-US" sz="4200" b="1" dirty="0">
                <a:solidFill>
                  <a:srgbClr val="4472C4"/>
                </a:solidFill>
                <a:effectLst/>
                <a:latin typeface="Calibri" panose="020F0502020204030204" pitchFamily="34" charset="0"/>
                <a:ea typeface="Calibri" panose="020F0502020204030204" pitchFamily="34" charset="0"/>
              </a:rPr>
              <a:t>Summer Bridge Program</a:t>
            </a:r>
            <a:endParaRPr lang="en-US" sz="4200" dirty="0">
              <a:solidFill>
                <a:srgbClr val="4472C4"/>
              </a:solidFill>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0898208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2F3B282-7D1E-204F-8E32-9037326B2FB6}"/>
              </a:ext>
            </a:extLst>
          </p:cNvPr>
          <p:cNvSpPr>
            <a:spLocks noGrp="1"/>
          </p:cNvSpPr>
          <p:nvPr>
            <p:ph type="ctrTitle"/>
          </p:nvPr>
        </p:nvSpPr>
        <p:spPr>
          <a:xfrm>
            <a:off x="455595" y="1058989"/>
            <a:ext cx="6671346" cy="2438984"/>
          </a:xfrm>
        </p:spPr>
        <p:txBody>
          <a:bodyPr>
            <a:normAutofit/>
          </a:bodyPr>
          <a:lstStyle/>
          <a:p>
            <a:r>
              <a:rPr lang="en-US" sz="7200" dirty="0">
                <a:latin typeface="+mn-lt"/>
              </a:rPr>
              <a:t>Jax State Summer Bridge</a:t>
            </a:r>
          </a:p>
        </p:txBody>
      </p:sp>
      <p:sp>
        <p:nvSpPr>
          <p:cNvPr id="6" name="Subtitle 5">
            <a:extLst>
              <a:ext uri="{FF2B5EF4-FFF2-40B4-BE49-F238E27FC236}">
                <a16:creationId xmlns:a16="http://schemas.microsoft.com/office/drawing/2014/main" id="{E79D9C05-759F-3845-BCFD-C3CC22BB8534}"/>
              </a:ext>
            </a:extLst>
          </p:cNvPr>
          <p:cNvSpPr>
            <a:spLocks noGrp="1"/>
          </p:cNvSpPr>
          <p:nvPr>
            <p:ph type="subTitle" idx="1"/>
          </p:nvPr>
        </p:nvSpPr>
        <p:spPr>
          <a:xfrm>
            <a:off x="455595" y="3602038"/>
            <a:ext cx="6671346" cy="1884362"/>
          </a:xfrm>
        </p:spPr>
        <p:txBody>
          <a:bodyPr vert="horz" lIns="91440" tIns="45720" rIns="91440" bIns="45720" rtlCol="0" anchor="t">
            <a:normAutofit lnSpcReduction="10000"/>
          </a:bodyPr>
          <a:lstStyle/>
          <a:p>
            <a:r>
              <a:rPr lang="en-US" sz="3200" dirty="0">
                <a:latin typeface="+mn-lt"/>
                <a:cs typeface="Arial"/>
              </a:rPr>
              <a:t>Dr. Janet L. Bavonese, Assistant Vice Provost for Advising</a:t>
            </a:r>
            <a:endParaRPr lang="en-US" sz="3200" dirty="0">
              <a:latin typeface="+mn-lt"/>
            </a:endParaRPr>
          </a:p>
          <a:p>
            <a:r>
              <a:rPr lang="en-US" sz="3200" dirty="0">
                <a:latin typeface="+mn-lt"/>
                <a:cs typeface="Arial"/>
              </a:rPr>
              <a:t>Courtney Peppers, BCBA, Director, Learning Services &amp; Analytics </a:t>
            </a:r>
            <a:endParaRPr lang="en-US" sz="3200" dirty="0">
              <a:latin typeface="+mn-lt"/>
            </a:endParaRPr>
          </a:p>
        </p:txBody>
      </p:sp>
    </p:spTree>
    <p:extLst>
      <p:ext uri="{BB962C8B-B14F-4D97-AF65-F5344CB8AC3E}">
        <p14:creationId xmlns:p14="http://schemas.microsoft.com/office/powerpoint/2010/main" val="27680276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9FE46AC-4187-7DAD-571F-CB6276063DA4}"/>
              </a:ext>
            </a:extLst>
          </p:cNvPr>
          <p:cNvSpPr>
            <a:spLocks noGrp="1"/>
          </p:cNvSpPr>
          <p:nvPr>
            <p:ph type="title"/>
          </p:nvPr>
        </p:nvSpPr>
        <p:spPr/>
        <p:txBody>
          <a:bodyPr>
            <a:normAutofit/>
          </a:bodyPr>
          <a:lstStyle/>
          <a:p>
            <a:r>
              <a:rPr lang="en-US" sz="5400" b="1" dirty="0">
                <a:latin typeface="+mn-lt"/>
              </a:rPr>
              <a:t>Bridge to Success 	</a:t>
            </a:r>
          </a:p>
        </p:txBody>
      </p:sp>
      <p:sp>
        <p:nvSpPr>
          <p:cNvPr id="8" name="Content Placeholder 7">
            <a:extLst>
              <a:ext uri="{FF2B5EF4-FFF2-40B4-BE49-F238E27FC236}">
                <a16:creationId xmlns:a16="http://schemas.microsoft.com/office/drawing/2014/main" id="{891DDD18-AC14-3735-3A72-9509F482ECFA}"/>
              </a:ext>
            </a:extLst>
          </p:cNvPr>
          <p:cNvSpPr>
            <a:spLocks noGrp="1"/>
          </p:cNvSpPr>
          <p:nvPr>
            <p:ph sz="half" idx="2"/>
          </p:nvPr>
        </p:nvSpPr>
        <p:spPr>
          <a:xfrm>
            <a:off x="3350320" y="1620676"/>
            <a:ext cx="7759452" cy="4608107"/>
          </a:xfrm>
        </p:spPr>
        <p:txBody>
          <a:bodyPr>
            <a:normAutofit lnSpcReduction="10000"/>
          </a:bodyPr>
          <a:lstStyle/>
          <a:p>
            <a:r>
              <a:rPr lang="en-US" dirty="0">
                <a:latin typeface="+mn-lt"/>
              </a:rPr>
              <a:t>Traditionally held in summer for conditionally admitted students</a:t>
            </a:r>
          </a:p>
          <a:p>
            <a:r>
              <a:rPr lang="en-US" dirty="0">
                <a:latin typeface="+mn-lt"/>
              </a:rPr>
              <a:t>Comprehensive program of orientation and academic support </a:t>
            </a:r>
          </a:p>
          <a:p>
            <a:r>
              <a:rPr lang="en-US" dirty="0">
                <a:latin typeface="+mn-lt"/>
              </a:rPr>
              <a:t>Five-week session </a:t>
            </a:r>
          </a:p>
          <a:p>
            <a:r>
              <a:rPr lang="en-US" dirty="0">
                <a:latin typeface="+mn-lt"/>
              </a:rPr>
              <a:t>College classes, workshops, academic advisement and career development </a:t>
            </a:r>
          </a:p>
          <a:p>
            <a:r>
              <a:rPr lang="en-US" dirty="0">
                <a:latin typeface="+mn-lt"/>
              </a:rPr>
              <a:t>Success coaching</a:t>
            </a:r>
          </a:p>
          <a:p>
            <a:r>
              <a:rPr lang="en-US" dirty="0">
                <a:latin typeface="+mn-lt"/>
              </a:rPr>
              <a:t>Residential </a:t>
            </a:r>
          </a:p>
          <a:p>
            <a:r>
              <a:rPr lang="en-US" dirty="0">
                <a:latin typeface="+mn-lt"/>
              </a:rPr>
              <a:t>6 Credit Hours  </a:t>
            </a:r>
          </a:p>
        </p:txBody>
      </p:sp>
    </p:spTree>
    <p:extLst>
      <p:ext uri="{BB962C8B-B14F-4D97-AF65-F5344CB8AC3E}">
        <p14:creationId xmlns:p14="http://schemas.microsoft.com/office/powerpoint/2010/main" val="34913923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629A4-0DBB-0648-B920-EE84F6B037AC}"/>
              </a:ext>
            </a:extLst>
          </p:cNvPr>
          <p:cNvSpPr>
            <a:spLocks noGrp="1"/>
          </p:cNvSpPr>
          <p:nvPr>
            <p:ph type="title"/>
          </p:nvPr>
        </p:nvSpPr>
        <p:spPr/>
        <p:txBody>
          <a:bodyPr>
            <a:normAutofit/>
          </a:bodyPr>
          <a:lstStyle/>
          <a:p>
            <a:r>
              <a:rPr lang="en-US" sz="5400" b="1" dirty="0">
                <a:latin typeface="+mn-lt"/>
              </a:rPr>
              <a:t>Summer Bridge and ACHE 2022</a:t>
            </a:r>
          </a:p>
        </p:txBody>
      </p:sp>
      <p:sp>
        <p:nvSpPr>
          <p:cNvPr id="3" name="Content Placeholder 2">
            <a:extLst>
              <a:ext uri="{FF2B5EF4-FFF2-40B4-BE49-F238E27FC236}">
                <a16:creationId xmlns:a16="http://schemas.microsoft.com/office/drawing/2014/main" id="{31DA40DA-9160-994E-A8DF-13D7A53EDD85}"/>
              </a:ext>
            </a:extLst>
          </p:cNvPr>
          <p:cNvSpPr>
            <a:spLocks noGrp="1"/>
          </p:cNvSpPr>
          <p:nvPr>
            <p:ph sz="half" idx="1"/>
          </p:nvPr>
        </p:nvSpPr>
        <p:spPr>
          <a:xfrm>
            <a:off x="838200" y="1825625"/>
            <a:ext cx="4965071" cy="4351338"/>
          </a:xfrm>
          <a:ln>
            <a:solidFill>
              <a:srgbClr val="CC2127"/>
            </a:solidFill>
          </a:ln>
        </p:spPr>
        <p:txBody>
          <a:bodyPr vert="horz" lIns="91440" tIns="45720" rIns="91440" bIns="45720" rtlCol="0" anchor="t">
            <a:noAutofit/>
          </a:bodyPr>
          <a:lstStyle/>
          <a:p>
            <a:pPr marL="0" indent="0">
              <a:buNone/>
            </a:pPr>
            <a:r>
              <a:rPr lang="en-US" dirty="0">
                <a:latin typeface="Calibri "/>
                <a:cs typeface="Arial"/>
              </a:rPr>
              <a:t>2022 STREAM to Success </a:t>
            </a:r>
            <a:endParaRPr lang="en-US" dirty="0">
              <a:latin typeface="Calibri "/>
            </a:endParaRPr>
          </a:p>
          <a:p>
            <a:r>
              <a:rPr lang="en-US" dirty="0">
                <a:latin typeface="Calibri "/>
                <a:cs typeface="Arial"/>
              </a:rPr>
              <a:t>Integrated academic advising and career readiness</a:t>
            </a:r>
          </a:p>
          <a:p>
            <a:r>
              <a:rPr lang="en-US" dirty="0">
                <a:latin typeface="Calibri "/>
                <a:cs typeface="Arial"/>
              </a:rPr>
              <a:t>Highlighted STREAM (Science, Technology, Reading, Engineering, Art, and Mathematics) in majors </a:t>
            </a:r>
            <a:endParaRPr lang="en-US" dirty="0">
              <a:latin typeface="Calibri "/>
            </a:endParaRPr>
          </a:p>
          <a:p>
            <a:r>
              <a:rPr lang="en-US" dirty="0">
                <a:latin typeface="Calibri "/>
                <a:cs typeface="Arial"/>
              </a:rPr>
              <a:t>91% of students returned in the fall</a:t>
            </a:r>
            <a:endParaRPr lang="en-US" dirty="0">
              <a:latin typeface="Calibri "/>
            </a:endParaRPr>
          </a:p>
        </p:txBody>
      </p:sp>
      <p:sp>
        <p:nvSpPr>
          <p:cNvPr id="4" name="Content Placeholder 3">
            <a:extLst>
              <a:ext uri="{FF2B5EF4-FFF2-40B4-BE49-F238E27FC236}">
                <a16:creationId xmlns:a16="http://schemas.microsoft.com/office/drawing/2014/main" id="{95C7FF39-6F5F-7143-A042-5D064E01529D}"/>
              </a:ext>
            </a:extLst>
          </p:cNvPr>
          <p:cNvSpPr>
            <a:spLocks noGrp="1"/>
          </p:cNvSpPr>
          <p:nvPr>
            <p:ph sz="half" idx="2"/>
          </p:nvPr>
        </p:nvSpPr>
        <p:spPr>
          <a:xfrm>
            <a:off x="5991130" y="1825625"/>
            <a:ext cx="5181600" cy="4351338"/>
          </a:xfrm>
          <a:ln>
            <a:solidFill>
              <a:srgbClr val="CC2127"/>
            </a:solidFill>
          </a:ln>
        </p:spPr>
        <p:txBody>
          <a:bodyPr>
            <a:normAutofit/>
          </a:bodyPr>
          <a:lstStyle/>
          <a:p>
            <a:pPr marL="0" indent="0">
              <a:buNone/>
            </a:pPr>
            <a:r>
              <a:rPr lang="en-US" dirty="0">
                <a:latin typeface="+mn-lt"/>
              </a:rPr>
              <a:t>Activities </a:t>
            </a:r>
          </a:p>
          <a:p>
            <a:r>
              <a:rPr lang="en-US" dirty="0">
                <a:latin typeface="+mn-lt"/>
              </a:rPr>
              <a:t>Cookies and Careers </a:t>
            </a:r>
          </a:p>
          <a:p>
            <a:r>
              <a:rPr lang="en-US" dirty="0">
                <a:latin typeface="+mn-lt"/>
              </a:rPr>
              <a:t>Let’s Taco ‘Bout Careers </a:t>
            </a:r>
          </a:p>
          <a:p>
            <a:r>
              <a:rPr lang="en-US" dirty="0">
                <a:latin typeface="+mn-lt"/>
              </a:rPr>
              <a:t>Resume and Cover Letter Lunch n’ Learn</a:t>
            </a:r>
          </a:p>
          <a:p>
            <a:r>
              <a:rPr lang="en-US" dirty="0">
                <a:latin typeface="+mn-lt"/>
              </a:rPr>
              <a:t>Emerging Leaders Institute  </a:t>
            </a:r>
          </a:p>
          <a:p>
            <a:r>
              <a:rPr lang="en-US" dirty="0">
                <a:latin typeface="+mn-lt"/>
              </a:rPr>
              <a:t>Networking Luncheon and AL Employer Panel </a:t>
            </a:r>
          </a:p>
        </p:txBody>
      </p:sp>
    </p:spTree>
    <p:extLst>
      <p:ext uri="{BB962C8B-B14F-4D97-AF65-F5344CB8AC3E}">
        <p14:creationId xmlns:p14="http://schemas.microsoft.com/office/powerpoint/2010/main" val="29556085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group of people posing for a photo&#10;&#10;Description automatically generated">
            <a:extLst>
              <a:ext uri="{FF2B5EF4-FFF2-40B4-BE49-F238E27FC236}">
                <a16:creationId xmlns:a16="http://schemas.microsoft.com/office/drawing/2014/main" id="{161F58B1-9751-3AFC-D67E-75CE83F25E22}"/>
              </a:ext>
            </a:extLst>
          </p:cNvPr>
          <p:cNvPicPr>
            <a:picLocks noGrp="1" noChangeAspect="1"/>
          </p:cNvPicPr>
          <p:nvPr>
            <p:ph idx="1"/>
          </p:nvPr>
        </p:nvPicPr>
        <p:blipFill>
          <a:blip r:embed="rId2"/>
          <a:stretch>
            <a:fillRect/>
          </a:stretch>
        </p:blipFill>
        <p:spPr>
          <a:xfrm>
            <a:off x="3230880" y="1693395"/>
            <a:ext cx="5730240" cy="4297680"/>
          </a:xfrm>
          <a:effectLst>
            <a:outerShdw blurRad="63500" sx="102000" sy="102000" algn="ctr" rotWithShape="0">
              <a:prstClr val="black">
                <a:alpha val="40000"/>
              </a:prstClr>
            </a:outerShdw>
          </a:effectLst>
        </p:spPr>
      </p:pic>
      <p:sp>
        <p:nvSpPr>
          <p:cNvPr id="3" name="Title 2">
            <a:extLst>
              <a:ext uri="{FF2B5EF4-FFF2-40B4-BE49-F238E27FC236}">
                <a16:creationId xmlns:a16="http://schemas.microsoft.com/office/drawing/2014/main" id="{B8B91570-AAF5-3AB6-29DB-AFC52E6CA323}"/>
              </a:ext>
            </a:extLst>
          </p:cNvPr>
          <p:cNvSpPr>
            <a:spLocks noGrp="1"/>
          </p:cNvSpPr>
          <p:nvPr>
            <p:ph type="title"/>
          </p:nvPr>
        </p:nvSpPr>
        <p:spPr/>
        <p:txBody>
          <a:bodyPr>
            <a:normAutofit/>
          </a:bodyPr>
          <a:lstStyle/>
          <a:p>
            <a:r>
              <a:rPr lang="en-US" sz="5400" b="1" dirty="0">
                <a:latin typeface="+mn-lt"/>
              </a:rPr>
              <a:t>Bridge 2022 Participants</a:t>
            </a:r>
          </a:p>
        </p:txBody>
      </p:sp>
    </p:spTree>
    <p:extLst>
      <p:ext uri="{BB962C8B-B14F-4D97-AF65-F5344CB8AC3E}">
        <p14:creationId xmlns:p14="http://schemas.microsoft.com/office/powerpoint/2010/main" val="2295666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0522DB-6B82-4443-8C46-6C7A6C99B6D7}"/>
              </a:ext>
            </a:extLst>
          </p:cNvPr>
          <p:cNvSpPr>
            <a:spLocks noGrp="1"/>
          </p:cNvSpPr>
          <p:nvPr>
            <p:ph sz="half" idx="1"/>
          </p:nvPr>
        </p:nvSpPr>
        <p:spPr>
          <a:xfrm>
            <a:off x="838200" y="1825625"/>
            <a:ext cx="5061642" cy="4351338"/>
          </a:xfrm>
          <a:ln>
            <a:solidFill>
              <a:srgbClr val="CC2127"/>
            </a:solidFill>
          </a:ln>
        </p:spPr>
        <p:txBody>
          <a:bodyPr vert="horz" lIns="91440" tIns="45720" rIns="91440" bIns="45720" rtlCol="0" anchor="t">
            <a:noAutofit/>
          </a:bodyPr>
          <a:lstStyle/>
          <a:p>
            <a:pPr marL="0" indent="0">
              <a:buNone/>
            </a:pPr>
            <a:r>
              <a:rPr lang="en-US" dirty="0">
                <a:latin typeface="+mn-lt"/>
                <a:cs typeface="Arial"/>
              </a:rPr>
              <a:t>College to Career Readiness</a:t>
            </a:r>
          </a:p>
          <a:p>
            <a:r>
              <a:rPr lang="en-US" dirty="0">
                <a:latin typeface="+mn-lt"/>
                <a:cs typeface="Arial"/>
              </a:rPr>
              <a:t>Embedded NACE (National Association of Colleges and Employers) Career Readiness Standards </a:t>
            </a:r>
            <a:endParaRPr lang="en-US" dirty="0">
              <a:latin typeface="+mn-lt"/>
            </a:endParaRPr>
          </a:p>
          <a:p>
            <a:r>
              <a:rPr lang="en-US" dirty="0">
                <a:latin typeface="+mn-lt"/>
                <a:cs typeface="Arial"/>
              </a:rPr>
              <a:t>Strengthened career emphasis throughout </a:t>
            </a:r>
            <a:endParaRPr lang="en-US" dirty="0">
              <a:latin typeface="+mn-lt"/>
            </a:endParaRPr>
          </a:p>
          <a:p>
            <a:r>
              <a:rPr lang="en-US" dirty="0">
                <a:latin typeface="+mn-lt"/>
                <a:cs typeface="Arial"/>
              </a:rPr>
              <a:t> Career Readiness Micro-credential Award </a:t>
            </a:r>
            <a:endParaRPr lang="en-US" dirty="0">
              <a:latin typeface="+mn-lt"/>
            </a:endParaRPr>
          </a:p>
          <a:p>
            <a:r>
              <a:rPr lang="en-US" dirty="0">
                <a:latin typeface="+mn-lt"/>
                <a:cs typeface="Arial"/>
              </a:rPr>
              <a:t>92% of students returned to fall</a:t>
            </a:r>
            <a:endParaRPr lang="en-US" dirty="0">
              <a:latin typeface="+mn-lt"/>
            </a:endParaRPr>
          </a:p>
          <a:p>
            <a:endParaRPr lang="en-US" b="1" dirty="0">
              <a:latin typeface="+mn-lt"/>
            </a:endParaRPr>
          </a:p>
        </p:txBody>
      </p:sp>
      <p:sp>
        <p:nvSpPr>
          <p:cNvPr id="4" name="Content Placeholder 3">
            <a:extLst>
              <a:ext uri="{FF2B5EF4-FFF2-40B4-BE49-F238E27FC236}">
                <a16:creationId xmlns:a16="http://schemas.microsoft.com/office/drawing/2014/main" id="{1EE1778F-A60F-3E48-ABF4-756B30C3DD98}"/>
              </a:ext>
            </a:extLst>
          </p:cNvPr>
          <p:cNvSpPr>
            <a:spLocks noGrp="1"/>
          </p:cNvSpPr>
          <p:nvPr>
            <p:ph sz="half" idx="2"/>
          </p:nvPr>
        </p:nvSpPr>
        <p:spPr>
          <a:xfrm>
            <a:off x="6096000" y="1825625"/>
            <a:ext cx="5257800" cy="4351338"/>
          </a:xfrm>
          <a:ln>
            <a:solidFill>
              <a:srgbClr val="CC2127"/>
            </a:solidFill>
          </a:ln>
        </p:spPr>
        <p:txBody>
          <a:bodyPr vert="horz" lIns="91440" tIns="45720" rIns="91440" bIns="45720" rtlCol="0" anchor="t">
            <a:normAutofit/>
          </a:bodyPr>
          <a:lstStyle/>
          <a:p>
            <a:r>
              <a:rPr lang="en-US" dirty="0">
                <a:latin typeface="+mn-lt"/>
                <a:cs typeface="Arial"/>
              </a:rPr>
              <a:t>Leadership Lab</a:t>
            </a:r>
          </a:p>
          <a:p>
            <a:r>
              <a:rPr lang="en-US" dirty="0">
                <a:latin typeface="+mn-lt"/>
                <a:cs typeface="Arial"/>
              </a:rPr>
              <a:t>Pre- and Post Self-Assessment of NACE Career Readiness Standards </a:t>
            </a:r>
            <a:endParaRPr lang="en-US" dirty="0">
              <a:latin typeface="+mn-lt"/>
            </a:endParaRPr>
          </a:p>
          <a:p>
            <a:r>
              <a:rPr lang="en-US" dirty="0">
                <a:latin typeface="+mn-lt"/>
                <a:cs typeface="Arial"/>
              </a:rPr>
              <a:t>Emerging Leaders Institute</a:t>
            </a:r>
          </a:p>
          <a:p>
            <a:r>
              <a:rPr lang="en-US" dirty="0">
                <a:latin typeface="+mn-lt"/>
                <a:cs typeface="Arial"/>
              </a:rPr>
              <a:t>Networking, Resume &amp; Professionalism Workshops</a:t>
            </a:r>
          </a:p>
          <a:p>
            <a:r>
              <a:rPr lang="en-US" dirty="0">
                <a:latin typeface="+mn-lt"/>
                <a:cs typeface="Arial"/>
              </a:rPr>
              <a:t>Networking Brunch and AL Employer Panel </a:t>
            </a:r>
            <a:endParaRPr lang="en-US" dirty="0">
              <a:latin typeface="+mn-lt"/>
            </a:endParaRPr>
          </a:p>
        </p:txBody>
      </p:sp>
      <p:sp>
        <p:nvSpPr>
          <p:cNvPr id="8" name="Title 1">
            <a:extLst>
              <a:ext uri="{FF2B5EF4-FFF2-40B4-BE49-F238E27FC236}">
                <a16:creationId xmlns:a16="http://schemas.microsoft.com/office/drawing/2014/main" id="{44C633CB-4222-4C01-9023-7C62311C8599}"/>
              </a:ext>
            </a:extLst>
          </p:cNvPr>
          <p:cNvSpPr>
            <a:spLocks noGrp="1"/>
          </p:cNvSpPr>
          <p:nvPr>
            <p:ph type="title"/>
          </p:nvPr>
        </p:nvSpPr>
        <p:spPr>
          <a:xfrm>
            <a:off x="838200" y="365125"/>
            <a:ext cx="10515600" cy="1325563"/>
          </a:xfrm>
        </p:spPr>
        <p:txBody>
          <a:bodyPr>
            <a:normAutofit/>
          </a:bodyPr>
          <a:lstStyle/>
          <a:p>
            <a:r>
              <a:rPr lang="en-US" sz="5400" b="1" dirty="0">
                <a:latin typeface="+mn-lt"/>
              </a:rPr>
              <a:t>Summer Bridge and ACHE 2023</a:t>
            </a:r>
          </a:p>
        </p:txBody>
      </p:sp>
    </p:spTree>
    <p:extLst>
      <p:ext uri="{BB962C8B-B14F-4D97-AF65-F5344CB8AC3E}">
        <p14:creationId xmlns:p14="http://schemas.microsoft.com/office/powerpoint/2010/main" val="3125506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D4DD4EE1-6C12-4C77-1FCC-B1E06240E54C}"/>
              </a:ext>
            </a:extLst>
          </p:cNvPr>
          <p:cNvPicPr>
            <a:picLocks noGrp="1" noChangeAspect="1"/>
          </p:cNvPicPr>
          <p:nvPr>
            <p:ph idx="1"/>
          </p:nvPr>
        </p:nvPicPr>
        <p:blipFill>
          <a:blip r:embed="rId2"/>
          <a:stretch>
            <a:fillRect/>
          </a:stretch>
        </p:blipFill>
        <p:spPr>
          <a:xfrm>
            <a:off x="2873743" y="1737705"/>
            <a:ext cx="6444514" cy="4297680"/>
          </a:xfrm>
          <a:effectLst>
            <a:outerShdw blurRad="63500" sx="102000" sy="102000" algn="ctr" rotWithShape="0">
              <a:prstClr val="black">
                <a:alpha val="40000"/>
              </a:prstClr>
            </a:outerShdw>
          </a:effectLst>
        </p:spPr>
      </p:pic>
      <p:sp>
        <p:nvSpPr>
          <p:cNvPr id="7" name="Title 2">
            <a:extLst>
              <a:ext uri="{FF2B5EF4-FFF2-40B4-BE49-F238E27FC236}">
                <a16:creationId xmlns:a16="http://schemas.microsoft.com/office/drawing/2014/main" id="{8DA2F8E1-5924-4776-BB39-A31B3FDDBC26}"/>
              </a:ext>
            </a:extLst>
          </p:cNvPr>
          <p:cNvSpPr>
            <a:spLocks noGrp="1"/>
          </p:cNvSpPr>
          <p:nvPr>
            <p:ph type="title"/>
          </p:nvPr>
        </p:nvSpPr>
        <p:spPr>
          <a:xfrm>
            <a:off x="838200" y="365125"/>
            <a:ext cx="10515600" cy="1325563"/>
          </a:xfrm>
        </p:spPr>
        <p:txBody>
          <a:bodyPr>
            <a:normAutofit/>
          </a:bodyPr>
          <a:lstStyle/>
          <a:p>
            <a:r>
              <a:rPr lang="en-US" sz="5400" b="1" dirty="0">
                <a:latin typeface="+mn-lt"/>
              </a:rPr>
              <a:t>Bridge 2023 Participants</a:t>
            </a:r>
          </a:p>
        </p:txBody>
      </p:sp>
    </p:spTree>
    <p:extLst>
      <p:ext uri="{BB962C8B-B14F-4D97-AF65-F5344CB8AC3E}">
        <p14:creationId xmlns:p14="http://schemas.microsoft.com/office/powerpoint/2010/main" val="23369152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267A6FB-4A65-10AA-0443-1271167095BA}"/>
              </a:ext>
            </a:extLst>
          </p:cNvPr>
          <p:cNvSpPr>
            <a:spLocks noGrp="1"/>
          </p:cNvSpPr>
          <p:nvPr>
            <p:ph type="title"/>
          </p:nvPr>
        </p:nvSpPr>
        <p:spPr>
          <a:xfrm>
            <a:off x="3104706" y="365125"/>
            <a:ext cx="8900189" cy="1325563"/>
          </a:xfrm>
        </p:spPr>
        <p:txBody>
          <a:bodyPr>
            <a:noAutofit/>
          </a:bodyPr>
          <a:lstStyle/>
          <a:p>
            <a:r>
              <a:rPr lang="en-US" sz="5400" b="1" dirty="0">
                <a:latin typeface="+mn-lt"/>
              </a:rPr>
              <a:t>Benefits of ACHE Bridge Funds</a:t>
            </a:r>
          </a:p>
        </p:txBody>
      </p:sp>
      <p:graphicFrame>
        <p:nvGraphicFramePr>
          <p:cNvPr id="7" name="Table 7">
            <a:extLst>
              <a:ext uri="{FF2B5EF4-FFF2-40B4-BE49-F238E27FC236}">
                <a16:creationId xmlns:a16="http://schemas.microsoft.com/office/drawing/2014/main" id="{9A76A97A-1C83-80F5-3CFB-DB724CA388C1}"/>
              </a:ext>
            </a:extLst>
          </p:cNvPr>
          <p:cNvGraphicFramePr>
            <a:graphicFrameLocks noGrp="1"/>
          </p:cNvGraphicFramePr>
          <p:nvPr>
            <p:ph sz="half" idx="2"/>
            <p:extLst>
              <p:ext uri="{D42A27DB-BD31-4B8C-83A1-F6EECF244321}">
                <p14:modId xmlns:p14="http://schemas.microsoft.com/office/powerpoint/2010/main" val="2709442751"/>
              </p:ext>
            </p:extLst>
          </p:nvPr>
        </p:nvGraphicFramePr>
        <p:xfrm>
          <a:off x="3748135" y="1828628"/>
          <a:ext cx="7106971" cy="4078445"/>
        </p:xfrm>
        <a:graphic>
          <a:graphicData uri="http://schemas.openxmlformats.org/drawingml/2006/table">
            <a:tbl>
              <a:tblPr firstRow="1" bandRow="1">
                <a:tableStyleId>{5940675A-B579-460E-94D1-54222C63F5DA}</a:tableStyleId>
              </a:tblPr>
              <a:tblGrid>
                <a:gridCol w="1839350">
                  <a:extLst>
                    <a:ext uri="{9D8B030D-6E8A-4147-A177-3AD203B41FA5}">
                      <a16:colId xmlns:a16="http://schemas.microsoft.com/office/drawing/2014/main" val="4026917964"/>
                    </a:ext>
                  </a:extLst>
                </a:gridCol>
                <a:gridCol w="5267621">
                  <a:extLst>
                    <a:ext uri="{9D8B030D-6E8A-4147-A177-3AD203B41FA5}">
                      <a16:colId xmlns:a16="http://schemas.microsoft.com/office/drawing/2014/main" val="2325119601"/>
                    </a:ext>
                  </a:extLst>
                </a:gridCol>
              </a:tblGrid>
              <a:tr h="621902">
                <a:tc>
                  <a:txBody>
                    <a:bodyPr/>
                    <a:lstStyle/>
                    <a:p>
                      <a:pPr lvl="0">
                        <a:buNone/>
                      </a:pPr>
                      <a:r>
                        <a:rPr lang="en-US" sz="2800" dirty="0">
                          <a:latin typeface="+mn-lt"/>
                          <a:cs typeface="Arial"/>
                        </a:rPr>
                        <a:t>Category</a:t>
                      </a:r>
                    </a:p>
                  </a:txBody>
                  <a:tcPr anchor="ctr"/>
                </a:tc>
                <a:tc>
                  <a:txBody>
                    <a:bodyPr/>
                    <a:lstStyle/>
                    <a:p>
                      <a:pPr lvl="0">
                        <a:buNone/>
                      </a:pPr>
                      <a:r>
                        <a:rPr lang="en-US" sz="2800" dirty="0">
                          <a:latin typeface="+mn-lt"/>
                          <a:cs typeface="Arial"/>
                        </a:rPr>
                        <a:t>Direct Benefit to Students</a:t>
                      </a:r>
                    </a:p>
                  </a:txBody>
                  <a:tcPr anchor="ctr"/>
                </a:tc>
                <a:extLst>
                  <a:ext uri="{0D108BD9-81ED-4DB2-BD59-A6C34878D82A}">
                    <a16:rowId xmlns:a16="http://schemas.microsoft.com/office/drawing/2014/main" val="1782905163"/>
                  </a:ext>
                </a:extLst>
              </a:tr>
              <a:tr h="621903">
                <a:tc>
                  <a:txBody>
                    <a:bodyPr/>
                    <a:lstStyle/>
                    <a:p>
                      <a:r>
                        <a:rPr lang="en-US" sz="2800" dirty="0">
                          <a:latin typeface="+mn-lt"/>
                          <a:cs typeface="Arial"/>
                        </a:rPr>
                        <a:t>Financial </a:t>
                      </a:r>
                    </a:p>
                  </a:txBody>
                  <a:tcPr anchor="ctr"/>
                </a:tc>
                <a:tc>
                  <a:txBody>
                    <a:bodyPr/>
                    <a:lstStyle/>
                    <a:p>
                      <a:r>
                        <a:rPr lang="en-US" sz="2800" dirty="0">
                          <a:latin typeface="+mn-lt"/>
                          <a:cs typeface="Arial"/>
                        </a:rPr>
                        <a:t>Scholarships</a:t>
                      </a:r>
                    </a:p>
                  </a:txBody>
                  <a:tcPr anchor="ctr"/>
                </a:tc>
                <a:extLst>
                  <a:ext uri="{0D108BD9-81ED-4DB2-BD59-A6C34878D82A}">
                    <a16:rowId xmlns:a16="http://schemas.microsoft.com/office/drawing/2014/main" val="3601217291"/>
                  </a:ext>
                </a:extLst>
              </a:tr>
              <a:tr h="621903">
                <a:tc>
                  <a:txBody>
                    <a:bodyPr/>
                    <a:lstStyle/>
                    <a:p>
                      <a:r>
                        <a:rPr lang="en-US" sz="2800" dirty="0">
                          <a:latin typeface="+mn-lt"/>
                          <a:cs typeface="Arial"/>
                        </a:rPr>
                        <a:t>Well-Being </a:t>
                      </a:r>
                    </a:p>
                  </a:txBody>
                  <a:tcPr anchor="ctr"/>
                </a:tc>
                <a:tc>
                  <a:txBody>
                    <a:bodyPr/>
                    <a:lstStyle/>
                    <a:p>
                      <a:r>
                        <a:rPr lang="en-US" sz="2800" dirty="0">
                          <a:latin typeface="+mn-lt"/>
                          <a:cs typeface="Arial"/>
                        </a:rPr>
                        <a:t>Supported activities encourage early intervention</a:t>
                      </a:r>
                    </a:p>
                  </a:txBody>
                  <a:tcPr anchor="ctr"/>
                </a:tc>
                <a:extLst>
                  <a:ext uri="{0D108BD9-81ED-4DB2-BD59-A6C34878D82A}">
                    <a16:rowId xmlns:a16="http://schemas.microsoft.com/office/drawing/2014/main" val="2523210537"/>
                  </a:ext>
                </a:extLst>
              </a:tr>
              <a:tr h="621903">
                <a:tc>
                  <a:txBody>
                    <a:bodyPr/>
                    <a:lstStyle/>
                    <a:p>
                      <a:r>
                        <a:rPr lang="en-US" sz="2800" dirty="0">
                          <a:latin typeface="+mn-lt"/>
                          <a:cs typeface="Arial"/>
                        </a:rPr>
                        <a:t>Sense of Belonging</a:t>
                      </a:r>
                    </a:p>
                  </a:txBody>
                  <a:tcPr anchor="ctr"/>
                </a:tc>
                <a:tc>
                  <a:txBody>
                    <a:bodyPr/>
                    <a:lstStyle/>
                    <a:p>
                      <a:r>
                        <a:rPr lang="en-US" sz="2800" dirty="0">
                          <a:latin typeface="+mn-lt"/>
                          <a:cs typeface="Arial"/>
                        </a:rPr>
                        <a:t>Increased engagement with campus community </a:t>
                      </a:r>
                    </a:p>
                  </a:txBody>
                  <a:tcPr anchor="ctr"/>
                </a:tc>
                <a:extLst>
                  <a:ext uri="{0D108BD9-81ED-4DB2-BD59-A6C34878D82A}">
                    <a16:rowId xmlns:a16="http://schemas.microsoft.com/office/drawing/2014/main" val="2461937530"/>
                  </a:ext>
                </a:extLst>
              </a:tr>
              <a:tr h="621903">
                <a:tc>
                  <a:txBody>
                    <a:bodyPr/>
                    <a:lstStyle/>
                    <a:p>
                      <a:r>
                        <a:rPr lang="en-US" sz="2800" dirty="0">
                          <a:latin typeface="+mn-lt"/>
                          <a:cs typeface="Arial"/>
                        </a:rPr>
                        <a:t>Academics </a:t>
                      </a:r>
                    </a:p>
                  </a:txBody>
                  <a:tcPr anchor="ctr"/>
                </a:tc>
                <a:tc>
                  <a:txBody>
                    <a:bodyPr/>
                    <a:lstStyle/>
                    <a:p>
                      <a:r>
                        <a:rPr lang="en-US" sz="2800" dirty="0">
                          <a:latin typeface="+mn-lt"/>
                          <a:cs typeface="Arial"/>
                        </a:rPr>
                        <a:t>Real-world connections for academics and career pathways </a:t>
                      </a:r>
                    </a:p>
                  </a:txBody>
                  <a:tcPr anchor="ctr"/>
                </a:tc>
                <a:extLst>
                  <a:ext uri="{0D108BD9-81ED-4DB2-BD59-A6C34878D82A}">
                    <a16:rowId xmlns:a16="http://schemas.microsoft.com/office/drawing/2014/main" val="3710760383"/>
                  </a:ext>
                </a:extLst>
              </a:tr>
            </a:tbl>
          </a:graphicData>
        </a:graphic>
      </p:graphicFrame>
    </p:spTree>
    <p:extLst>
      <p:ext uri="{BB962C8B-B14F-4D97-AF65-F5344CB8AC3E}">
        <p14:creationId xmlns:p14="http://schemas.microsoft.com/office/powerpoint/2010/main" val="21726928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C0D6E-343A-7E61-D1A2-5AA203D8FC04}"/>
              </a:ext>
            </a:extLst>
          </p:cNvPr>
          <p:cNvSpPr>
            <a:spLocks noGrp="1"/>
          </p:cNvSpPr>
          <p:nvPr>
            <p:ph type="title"/>
          </p:nvPr>
        </p:nvSpPr>
        <p:spPr>
          <a:xfrm>
            <a:off x="2964029" y="356332"/>
            <a:ext cx="9087294" cy="1325563"/>
          </a:xfrm>
        </p:spPr>
        <p:txBody>
          <a:bodyPr>
            <a:noAutofit/>
          </a:bodyPr>
          <a:lstStyle/>
          <a:p>
            <a:pPr algn="ctr"/>
            <a:r>
              <a:rPr lang="en-US" sz="5200" b="1" dirty="0">
                <a:latin typeface="+mn-lt"/>
              </a:rPr>
              <a:t>Summer 23 Networking Brunch</a:t>
            </a:r>
          </a:p>
        </p:txBody>
      </p:sp>
      <p:pic>
        <p:nvPicPr>
          <p:cNvPr id="4" name="Content Placeholder 3">
            <a:extLst>
              <a:ext uri="{FF2B5EF4-FFF2-40B4-BE49-F238E27FC236}">
                <a16:creationId xmlns:a16="http://schemas.microsoft.com/office/drawing/2014/main" id="{2BEB05B9-43DA-F70A-CF42-4F17B11F9334}"/>
              </a:ext>
            </a:extLst>
          </p:cNvPr>
          <p:cNvPicPr>
            <a:picLocks noGrp="1" noChangeAspect="1"/>
          </p:cNvPicPr>
          <p:nvPr>
            <p:ph sz="half" idx="2"/>
          </p:nvPr>
        </p:nvPicPr>
        <p:blipFill>
          <a:blip r:embed="rId2"/>
          <a:stretch>
            <a:fillRect/>
          </a:stretch>
        </p:blipFill>
        <p:spPr>
          <a:xfrm>
            <a:off x="4052015" y="1748730"/>
            <a:ext cx="6911321" cy="4608107"/>
          </a:xfr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0189878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451F44D-4CBA-A095-38E5-FB4FF3D79E9D}"/>
              </a:ext>
            </a:extLst>
          </p:cNvPr>
          <p:cNvSpPr>
            <a:spLocks noGrp="1"/>
          </p:cNvSpPr>
          <p:nvPr>
            <p:ph type="title"/>
          </p:nvPr>
        </p:nvSpPr>
        <p:spPr/>
        <p:txBody>
          <a:bodyPr>
            <a:normAutofit/>
          </a:bodyPr>
          <a:lstStyle/>
          <a:p>
            <a:r>
              <a:rPr lang="en-US" sz="5400" b="1" dirty="0">
                <a:latin typeface="+mn-lt"/>
              </a:rPr>
              <a:t>Bridge Future Directions </a:t>
            </a:r>
          </a:p>
        </p:txBody>
      </p:sp>
      <p:sp>
        <p:nvSpPr>
          <p:cNvPr id="5" name="Content Placeholder 4">
            <a:extLst>
              <a:ext uri="{FF2B5EF4-FFF2-40B4-BE49-F238E27FC236}">
                <a16:creationId xmlns:a16="http://schemas.microsoft.com/office/drawing/2014/main" id="{3FB80DE7-B08E-A66C-8409-7053D0ADA909}"/>
              </a:ext>
            </a:extLst>
          </p:cNvPr>
          <p:cNvSpPr>
            <a:spLocks noGrp="1"/>
          </p:cNvSpPr>
          <p:nvPr>
            <p:ph sz="half" idx="2"/>
          </p:nvPr>
        </p:nvSpPr>
        <p:spPr>
          <a:xfrm>
            <a:off x="3376310" y="1547764"/>
            <a:ext cx="8320768" cy="4853035"/>
          </a:xfrm>
        </p:spPr>
        <p:txBody>
          <a:bodyPr vert="horz" lIns="91440" tIns="45720" rIns="91440" bIns="45720" rtlCol="0" anchor="t">
            <a:normAutofit/>
          </a:bodyPr>
          <a:lstStyle/>
          <a:p>
            <a:r>
              <a:rPr lang="en-US" dirty="0">
                <a:solidFill>
                  <a:srgbClr val="000000"/>
                </a:solidFill>
                <a:latin typeface="+mn-lt"/>
                <a:cs typeface="Arial"/>
              </a:rPr>
              <a:t>Summer Bridge option plus Early Arrival for Fall Bridge. </a:t>
            </a:r>
          </a:p>
          <a:p>
            <a:r>
              <a:rPr lang="en-US" dirty="0">
                <a:solidFill>
                  <a:srgbClr val="000000"/>
                </a:solidFill>
                <a:latin typeface="+mn-lt"/>
                <a:cs typeface="Arial"/>
              </a:rPr>
              <a:t>Expand the program to include a fall bridge in 2024.  </a:t>
            </a:r>
            <a:endParaRPr lang="en-US" dirty="0">
              <a:latin typeface="+mn-lt"/>
            </a:endParaRPr>
          </a:p>
          <a:p>
            <a:r>
              <a:rPr lang="en-US" dirty="0">
                <a:latin typeface="+mn-lt"/>
                <a:cs typeface="Arial"/>
              </a:rPr>
              <a:t>Sustain career emphasis throughout freshman and sophomore years to support into upper division major.</a:t>
            </a:r>
          </a:p>
          <a:p>
            <a:r>
              <a:rPr lang="en-US" dirty="0">
                <a:latin typeface="+mn-lt"/>
                <a:cs typeface="Arial"/>
              </a:rPr>
              <a:t>Strengthen appreciative, person-centered advisement strategies</a:t>
            </a:r>
            <a:endParaRPr lang="en-US" dirty="0">
              <a:latin typeface="+mn-lt"/>
            </a:endParaRPr>
          </a:p>
          <a:p>
            <a:r>
              <a:rPr lang="en-US" dirty="0">
                <a:latin typeface="+mn-lt"/>
                <a:cs typeface="Arial"/>
              </a:rPr>
              <a:t>Utilize OER EdReady Math and English.</a:t>
            </a:r>
          </a:p>
          <a:p>
            <a:r>
              <a:rPr lang="en-US" dirty="0">
                <a:latin typeface="+mn-lt"/>
                <a:cs typeface="Arial"/>
              </a:rPr>
              <a:t>Success Coaching tied to course outcomes.</a:t>
            </a:r>
            <a:endParaRPr lang="en-US" dirty="0">
              <a:latin typeface="+mn-lt"/>
            </a:endParaRPr>
          </a:p>
          <a:p>
            <a:endParaRPr lang="en-US" dirty="0">
              <a:latin typeface="+mn-lt"/>
            </a:endParaRPr>
          </a:p>
        </p:txBody>
      </p:sp>
    </p:spTree>
    <p:extLst>
      <p:ext uri="{BB962C8B-B14F-4D97-AF65-F5344CB8AC3E}">
        <p14:creationId xmlns:p14="http://schemas.microsoft.com/office/powerpoint/2010/main" val="7093182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1826154" y="536054"/>
            <a:ext cx="8539692" cy="1365222"/>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b="1" dirty="0">
                <a:solidFill>
                  <a:srgbClr val="4472C4"/>
                </a:solidFill>
                <a:latin typeface="+mn-lt"/>
              </a:rPr>
              <a:t>IX</a:t>
            </a:r>
            <a:r>
              <a:rPr kumimoji="0" lang="en-US" b="1" i="0" u="none" strike="noStrike" kern="1200" cap="all" spc="0" normalizeH="0" baseline="0" noProof="0" dirty="0">
                <a:ln>
                  <a:noFill/>
                </a:ln>
                <a:solidFill>
                  <a:srgbClr val="4472C4"/>
                </a:solidFill>
                <a:effectLst/>
                <a:uLnTx/>
                <a:uFillTx/>
                <a:latin typeface="+mn-lt"/>
              </a:rPr>
              <a:t>.   DISCUSSION</a:t>
            </a:r>
            <a:r>
              <a:rPr kumimoji="0" lang="en-US" b="1" i="0" u="none" strike="noStrike" kern="1200" cap="all" spc="300" normalizeH="0" baseline="0" noProof="0" dirty="0">
                <a:ln>
                  <a:noFill/>
                </a:ln>
                <a:solidFill>
                  <a:srgbClr val="4472C4"/>
                </a:solidFill>
                <a:effectLst/>
                <a:uLnTx/>
                <a:uFillTx/>
                <a:latin typeface="+mn-lt"/>
              </a:rPr>
              <a:t> </a:t>
            </a:r>
            <a:r>
              <a:rPr kumimoji="0" lang="en-US" b="1" i="0" u="none" strike="noStrike" kern="1200" cap="all" spc="0" normalizeH="0" baseline="0" noProof="0" dirty="0">
                <a:ln>
                  <a:noFill/>
                </a:ln>
                <a:solidFill>
                  <a:srgbClr val="4472C4"/>
                </a:solidFill>
                <a:effectLst/>
                <a:uLnTx/>
                <a:uFillTx/>
                <a:latin typeface="+mn-lt"/>
              </a:rPr>
              <a:t>ITEMS</a:t>
            </a:r>
            <a:br>
              <a:rPr kumimoji="0" lang="en-US" b="1" i="0" u="none" strike="noStrike" kern="1200" cap="all" spc="0" normalizeH="0" baseline="0" noProof="0" dirty="0">
                <a:ln>
                  <a:noFill/>
                </a:ln>
                <a:solidFill>
                  <a:srgbClr val="0070C0"/>
                </a:solidFill>
                <a:effectLst/>
                <a:uLnTx/>
                <a:uFillTx/>
                <a:latin typeface="+mn-lt"/>
              </a:rPr>
            </a:br>
            <a:r>
              <a:rPr kumimoji="0" lang="en-US" b="1" i="0" u="none" strike="noStrike" kern="1200" cap="all" spc="0" normalizeH="0" baseline="0" noProof="0" dirty="0">
                <a:ln>
                  <a:noFill/>
                </a:ln>
                <a:solidFill>
                  <a:srgbClr val="00B0F0"/>
                </a:solidFill>
                <a:effectLst/>
                <a:uLnTx/>
                <a:uFillTx/>
                <a:latin typeface="Tw Cen MT"/>
                <a:ea typeface="+mj-ea"/>
                <a:cs typeface="+mj-cs"/>
              </a:rPr>
              <a:t> </a:t>
            </a:r>
            <a:endParaRPr kumimoji="0" lang="en-US" b="0" i="0" u="none" strike="noStrike" kern="1200" cap="all" spc="0" normalizeH="0" baseline="0" noProof="0" dirty="0">
              <a:ln>
                <a:noFill/>
              </a:ln>
              <a:solidFill>
                <a:srgbClr val="4F271C"/>
              </a:solidFill>
              <a:effectLst/>
              <a:uLnTx/>
              <a:uFillTx/>
              <a:latin typeface="Tw Cen MT"/>
              <a:ea typeface="+mj-ea"/>
              <a:cs typeface="+mj-cs"/>
            </a:endParaRPr>
          </a:p>
        </p:txBody>
      </p:sp>
      <p:pic>
        <p:nvPicPr>
          <p:cNvPr id="7170" name="Picture 2" descr="See the source image">
            <a:extLst>
              <a:ext uri="{FF2B5EF4-FFF2-40B4-BE49-F238E27FC236}">
                <a16:creationId xmlns:a16="http://schemas.microsoft.com/office/drawing/2014/main" id="{B9A65C39-D51E-46C0-B7BB-A488317139D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63732" y="1924493"/>
            <a:ext cx="5264535" cy="3572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34222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A8A57-BCD3-4E1D-A641-3F05BA1F70A7}"/>
              </a:ext>
            </a:extLst>
          </p:cNvPr>
          <p:cNvSpPr>
            <a:spLocks noGrp="1"/>
          </p:cNvSpPr>
          <p:nvPr>
            <p:ph type="title"/>
          </p:nvPr>
        </p:nvSpPr>
        <p:spPr>
          <a:xfrm>
            <a:off x="697149" y="272375"/>
            <a:ext cx="10972800" cy="1323814"/>
          </a:xfrm>
        </p:spPr>
        <p:txBody>
          <a:bodyPr>
            <a:normAutofit/>
          </a:bodyPr>
          <a:lstStyle/>
          <a:p>
            <a:r>
              <a:rPr lang="en-US" sz="4200" b="1" kern="1400" dirty="0">
                <a:solidFill>
                  <a:srgbClr val="4472C4"/>
                </a:solidFill>
              </a:rPr>
              <a:t>HBCU Deferred Maintenance Grant Program</a:t>
            </a:r>
            <a:endParaRPr lang="en-US" sz="4200" dirty="0"/>
          </a:p>
        </p:txBody>
      </p:sp>
      <p:pic>
        <p:nvPicPr>
          <p:cNvPr id="4" name="Picture 3">
            <a:extLst>
              <a:ext uri="{FF2B5EF4-FFF2-40B4-BE49-F238E27FC236}">
                <a16:creationId xmlns:a16="http://schemas.microsoft.com/office/drawing/2014/main" id="{E54053A0-10F2-47F4-9001-1157AEFA096E}"/>
              </a:ext>
            </a:extLst>
          </p:cNvPr>
          <p:cNvPicPr>
            <a:picLocks noChangeAspect="1"/>
          </p:cNvPicPr>
          <p:nvPr/>
        </p:nvPicPr>
        <p:blipFill rotWithShape="1">
          <a:blip r:embed="rId3"/>
          <a:srcRect t="12731" b="6402"/>
          <a:stretch/>
        </p:blipFill>
        <p:spPr>
          <a:xfrm>
            <a:off x="2714153" y="1776046"/>
            <a:ext cx="6763694" cy="404446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6" name="TextBox 5">
            <a:extLst>
              <a:ext uri="{FF2B5EF4-FFF2-40B4-BE49-F238E27FC236}">
                <a16:creationId xmlns:a16="http://schemas.microsoft.com/office/drawing/2014/main" id="{827D4531-A7A5-47DA-A566-8E2404FD43D1}"/>
              </a:ext>
            </a:extLst>
          </p:cNvPr>
          <p:cNvSpPr txBox="1"/>
          <p:nvPr/>
        </p:nvSpPr>
        <p:spPr>
          <a:xfrm>
            <a:off x="2579077" y="6000364"/>
            <a:ext cx="7033846"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Williams Hall at Miles College built in 1907</a:t>
            </a:r>
          </a:p>
        </p:txBody>
      </p:sp>
    </p:spTree>
    <p:extLst>
      <p:ext uri="{BB962C8B-B14F-4D97-AF65-F5344CB8AC3E}">
        <p14:creationId xmlns:p14="http://schemas.microsoft.com/office/powerpoint/2010/main" val="14108772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6C66BE-6B48-4209-AB28-B72E7EA54091}"/>
              </a:ext>
            </a:extLst>
          </p:cNvPr>
          <p:cNvSpPr txBox="1"/>
          <p:nvPr/>
        </p:nvSpPr>
        <p:spPr>
          <a:xfrm>
            <a:off x="254692" y="948464"/>
            <a:ext cx="7271523" cy="5357877"/>
          </a:xfrm>
          <a:prstGeom prst="rect">
            <a:avLst/>
          </a:prstGeom>
          <a:noFill/>
        </p:spPr>
        <p:txBody>
          <a:bodyPr wrap="square" rtlCol="0">
            <a:spAutoFit/>
          </a:bodyPr>
          <a:lstStyle/>
          <a:p>
            <a:pPr marL="296545" marR="252729" lvl="0" indent="-284480" algn="l" defTabSz="914400" rtl="0" eaLnBrk="1" fontAlgn="auto" latinLnBrk="0" hangingPunct="1">
              <a:lnSpc>
                <a:spcPct val="100400"/>
              </a:lnSpc>
              <a:spcBef>
                <a:spcPts val="95"/>
              </a:spcBef>
              <a:spcAft>
                <a:spcPts val="0"/>
              </a:spcAft>
              <a:buClrTx/>
              <a:buSzTx/>
              <a:buFont typeface="Arial"/>
              <a:buChar char="•"/>
              <a:tabLst>
                <a:tab pos="296545" algn="l"/>
              </a:tabLst>
              <a:defRPr/>
            </a:pPr>
            <a:r>
              <a:rPr kumimoji="0" lang="en-US" sz="2800" b="1" i="0" u="none" strike="noStrike" kern="1200" cap="none" spc="0" normalizeH="0" baseline="0" noProof="0" dirty="0">
                <a:ln>
                  <a:noFill/>
                </a:ln>
                <a:solidFill>
                  <a:prstClr val="black"/>
                </a:solidFill>
                <a:effectLst/>
                <a:uLnTx/>
                <a:uFillTx/>
                <a:latin typeface="Calibri"/>
                <a:ea typeface="+mn-ea"/>
                <a:cs typeface="Calibri"/>
              </a:rPr>
              <a:t>Lawmakers</a:t>
            </a:r>
            <a:r>
              <a:rPr kumimoji="0" lang="en-US" sz="2800" b="1" i="0" u="none" strike="noStrike" kern="1200" cap="none" spc="-5"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passed</a:t>
            </a:r>
            <a:r>
              <a:rPr kumimoji="0" lang="en-US" sz="2800" b="1" i="0" u="none" strike="noStrike" kern="1200" cap="none" spc="-25"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two</a:t>
            </a:r>
            <a:r>
              <a:rPr kumimoji="0" lang="en-US" sz="2800" b="1" i="0" u="none" strike="noStrike" kern="1200" cap="none" spc="-25"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acts</a:t>
            </a:r>
            <a:r>
              <a:rPr kumimoji="0" lang="en-US" sz="2800" b="1" i="0" u="none" strike="noStrike" kern="1200" cap="none" spc="-15"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in</a:t>
            </a:r>
            <a:r>
              <a:rPr kumimoji="0" lang="en-US" sz="2800" b="1" i="0" u="none" strike="noStrike" kern="1200" cap="none" spc="-25"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2023</a:t>
            </a:r>
            <a:r>
              <a:rPr kumimoji="0" lang="en-US" sz="2800" b="1" i="0" u="none" strike="noStrike" kern="1200" cap="none" spc="5" normalizeH="0" baseline="0" noProof="0" dirty="0">
                <a:ln>
                  <a:noFill/>
                </a:ln>
                <a:solidFill>
                  <a:prstClr val="black"/>
                </a:solidFill>
                <a:effectLst/>
                <a:uLnTx/>
                <a:uFillTx/>
                <a:latin typeface="Calibri"/>
                <a:ea typeface="+mn-ea"/>
                <a:cs typeface="Calibri"/>
              </a:rPr>
              <a:t> </a:t>
            </a:r>
          </a:p>
          <a:p>
            <a:pPr marL="12065" marR="252729" lvl="0" indent="0" algn="l" defTabSz="914400" rtl="0" eaLnBrk="1" fontAlgn="auto" latinLnBrk="0" hangingPunct="1">
              <a:lnSpc>
                <a:spcPct val="100400"/>
              </a:lnSpc>
              <a:spcBef>
                <a:spcPts val="95"/>
              </a:spcBef>
              <a:spcAft>
                <a:spcPts val="0"/>
              </a:spcAft>
              <a:buClrTx/>
              <a:buSzTx/>
              <a:buFontTx/>
              <a:buNone/>
              <a:tabLst>
                <a:tab pos="296545" algn="l"/>
              </a:tabLst>
              <a:defRPr/>
            </a:pPr>
            <a:r>
              <a:rPr kumimoji="0" lang="en-US" sz="2800" b="1" i="0" u="none" strike="noStrike" kern="1200" cap="none" spc="5" normalizeH="0" baseline="0" noProof="0" dirty="0">
                <a:ln>
                  <a:noFill/>
                </a:ln>
                <a:solidFill>
                  <a:prstClr val="black"/>
                </a:solidFill>
                <a:effectLst/>
                <a:uLnTx/>
                <a:uFillTx/>
                <a:latin typeface="Calibri"/>
                <a:ea typeface="+mn-ea"/>
                <a:cs typeface="Calibri"/>
              </a:rPr>
              <a:t>	</a:t>
            </a:r>
            <a:r>
              <a:rPr kumimoji="0" lang="en-US" sz="2800" b="1" i="0" u="none" strike="noStrike" kern="1200" cap="none" spc="-25" normalizeH="0" baseline="0" noProof="0" dirty="0">
                <a:ln>
                  <a:noFill/>
                </a:ln>
                <a:solidFill>
                  <a:prstClr val="black"/>
                </a:solidFill>
                <a:effectLst/>
                <a:uLnTx/>
                <a:uFillTx/>
                <a:latin typeface="Calibri"/>
                <a:ea typeface="+mn-ea"/>
                <a:cs typeface="Calibri"/>
              </a:rPr>
              <a:t>($5 </a:t>
            </a:r>
            <a:r>
              <a:rPr kumimoji="0" lang="en-US" sz="2800" b="1" i="0" u="none" strike="noStrike" kern="1200" cap="none" spc="0" normalizeH="0" baseline="0" noProof="0" dirty="0">
                <a:ln>
                  <a:noFill/>
                </a:ln>
                <a:solidFill>
                  <a:prstClr val="black"/>
                </a:solidFill>
                <a:effectLst/>
                <a:uLnTx/>
                <a:uFillTx/>
                <a:latin typeface="Calibri"/>
                <a:ea typeface="+mn-ea"/>
                <a:cs typeface="Calibri"/>
              </a:rPr>
              <a:t>million</a:t>
            </a:r>
            <a:r>
              <a:rPr kumimoji="0" lang="en-US" sz="2800" b="1" i="0" u="none" strike="noStrike" kern="1200" cap="none" spc="-30"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each)</a:t>
            </a:r>
            <a:r>
              <a:rPr kumimoji="0" lang="en-US" sz="2800" b="1" i="0" u="none" strike="noStrike" kern="1200" cap="none" spc="-20"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that</a:t>
            </a:r>
            <a:r>
              <a:rPr kumimoji="0" lang="en-US" sz="2800" b="1" i="0" u="none" strike="noStrike" kern="1200" cap="none" spc="-5"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provided</a:t>
            </a:r>
            <a:r>
              <a:rPr kumimoji="0" lang="en-US" sz="2800" b="1" i="0" u="none" strike="noStrike" kern="1200" cap="none" spc="-25"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a</a:t>
            </a:r>
            <a:r>
              <a:rPr kumimoji="0" lang="en-US" sz="2800" b="1" i="0" u="none" strike="noStrike" kern="1200" cap="none" spc="-5"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total of</a:t>
            </a:r>
            <a:r>
              <a:rPr kumimoji="0" lang="en-US" sz="2800" b="1" i="0" u="none" strike="noStrike" kern="1200" cap="none" spc="-15" normalizeH="0" baseline="0" noProof="0" dirty="0">
                <a:ln>
                  <a:noFill/>
                </a:ln>
                <a:solidFill>
                  <a:prstClr val="black"/>
                </a:solidFill>
                <a:effectLst/>
                <a:uLnTx/>
                <a:uFillTx/>
                <a:latin typeface="Calibri"/>
                <a:ea typeface="+mn-ea"/>
                <a:cs typeface="Calibri"/>
              </a:rPr>
              <a:t> 	</a:t>
            </a:r>
            <a:r>
              <a:rPr kumimoji="0" lang="en-US" sz="2800" b="1" i="0" u="none" strike="noStrike" kern="1200" cap="none" spc="-25" normalizeH="0" baseline="0" noProof="0" dirty="0">
                <a:ln>
                  <a:noFill/>
                </a:ln>
                <a:solidFill>
                  <a:prstClr val="black"/>
                </a:solidFill>
                <a:effectLst/>
                <a:uLnTx/>
                <a:uFillTx/>
                <a:latin typeface="Calibri"/>
                <a:ea typeface="+mn-ea"/>
                <a:cs typeface="Calibri"/>
              </a:rPr>
              <a:t>$10 </a:t>
            </a:r>
            <a:r>
              <a:rPr kumimoji="0" lang="en-US" sz="2800" b="1" i="0" u="none" strike="noStrike" kern="1200" cap="none" spc="0" normalizeH="0" baseline="0" noProof="0" dirty="0">
                <a:ln>
                  <a:noFill/>
                </a:ln>
                <a:solidFill>
                  <a:prstClr val="black"/>
                </a:solidFill>
                <a:effectLst/>
                <a:uLnTx/>
                <a:uFillTx/>
                <a:latin typeface="Calibri"/>
                <a:ea typeface="+mn-ea"/>
                <a:cs typeface="Calibri"/>
              </a:rPr>
              <a:t>million in</a:t>
            </a:r>
            <a:r>
              <a:rPr kumimoji="0" lang="en-US" sz="2800" b="1" i="0" u="none" strike="noStrike" kern="1200" cap="none" spc="-10" normalizeH="0" baseline="0" noProof="0" dirty="0">
                <a:ln>
                  <a:noFill/>
                </a:ln>
                <a:solidFill>
                  <a:prstClr val="black"/>
                </a:solidFill>
                <a:effectLst/>
                <a:uLnTx/>
                <a:uFillTx/>
                <a:latin typeface="Calibri"/>
                <a:ea typeface="+mn-ea"/>
                <a:cs typeface="Calibri"/>
              </a:rPr>
              <a:t> funding</a:t>
            </a:r>
            <a:endParaRPr kumimoji="0" lang="en-US" sz="2800" b="0" i="0" u="none" strike="noStrike" kern="1200" cap="none" spc="0" normalizeH="0" baseline="0" noProof="0" dirty="0">
              <a:ln>
                <a:noFill/>
              </a:ln>
              <a:solidFill>
                <a:prstClr val="black"/>
              </a:solidFill>
              <a:effectLst/>
              <a:uLnTx/>
              <a:uFillTx/>
              <a:latin typeface="Calibri"/>
              <a:ea typeface="+mn-ea"/>
              <a:cs typeface="Calibri"/>
            </a:endParaRPr>
          </a:p>
          <a:p>
            <a:pPr marL="296545" marR="0" lvl="0" indent="-283845" algn="l" defTabSz="914400" rtl="0" eaLnBrk="1" fontAlgn="auto" latinLnBrk="0" hangingPunct="1">
              <a:lnSpc>
                <a:spcPct val="100000"/>
              </a:lnSpc>
              <a:spcBef>
                <a:spcPts val="1005"/>
              </a:spcBef>
              <a:spcAft>
                <a:spcPts val="0"/>
              </a:spcAft>
              <a:buClrTx/>
              <a:buSzTx/>
              <a:buFont typeface="Arial"/>
              <a:buChar char="•"/>
              <a:tabLst>
                <a:tab pos="296545" algn="l"/>
              </a:tabLst>
              <a:defRPr/>
            </a:pPr>
            <a:r>
              <a:rPr kumimoji="0" lang="en-US" sz="2800" b="1" i="0" u="none" strike="noStrike" kern="1200" cap="none" spc="0" normalizeH="0" baseline="0" noProof="0" dirty="0">
                <a:ln>
                  <a:noFill/>
                </a:ln>
                <a:solidFill>
                  <a:prstClr val="black"/>
                </a:solidFill>
                <a:effectLst/>
                <a:uLnTx/>
                <a:uFillTx/>
                <a:latin typeface="Calibri"/>
                <a:ea typeface="+mn-ea"/>
                <a:cs typeface="Calibri"/>
              </a:rPr>
              <a:t>ACHE</a:t>
            </a:r>
            <a:r>
              <a:rPr kumimoji="0" lang="en-US" sz="2800" b="1" i="0" u="none" strike="noStrike" kern="1200" cap="none" spc="-40"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charged</a:t>
            </a:r>
            <a:r>
              <a:rPr kumimoji="0" lang="en-US" sz="2800" b="1" i="0" u="none" strike="noStrike" kern="1200" cap="none" spc="-25"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with</a:t>
            </a:r>
            <a:r>
              <a:rPr kumimoji="0" lang="en-US" sz="2800" b="1" i="0" u="none" strike="noStrike" kern="1200" cap="none" spc="-25"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administering</a:t>
            </a:r>
            <a:r>
              <a:rPr kumimoji="0" lang="en-US" sz="2800" b="1" i="0" u="none" strike="noStrike" kern="1200" cap="none" spc="-40" normalizeH="0" baseline="0" noProof="0" dirty="0">
                <a:ln>
                  <a:noFill/>
                </a:ln>
                <a:solidFill>
                  <a:prstClr val="black"/>
                </a:solidFill>
                <a:effectLst/>
                <a:uLnTx/>
                <a:uFillTx/>
                <a:latin typeface="Calibri"/>
                <a:ea typeface="+mn-ea"/>
                <a:cs typeface="Calibri"/>
              </a:rPr>
              <a:t> the </a:t>
            </a:r>
            <a:r>
              <a:rPr kumimoji="0" lang="en-US" sz="2800" b="1" i="0" u="none" strike="noStrike" kern="1200" cap="none" spc="-10" normalizeH="0" baseline="0" noProof="0" dirty="0">
                <a:ln>
                  <a:noFill/>
                </a:ln>
                <a:solidFill>
                  <a:prstClr val="black"/>
                </a:solidFill>
                <a:effectLst/>
                <a:uLnTx/>
                <a:uFillTx/>
                <a:latin typeface="Calibri"/>
                <a:ea typeface="+mn-ea"/>
                <a:cs typeface="Calibri"/>
              </a:rPr>
              <a:t>grant</a:t>
            </a:r>
            <a:endParaRPr kumimoji="0" lang="en-US" sz="2800" b="0" i="0" u="none" strike="noStrike" kern="1200" cap="none" spc="0" normalizeH="0" baseline="0" noProof="0" dirty="0">
              <a:ln>
                <a:noFill/>
              </a:ln>
              <a:solidFill>
                <a:prstClr val="black"/>
              </a:solidFill>
              <a:effectLst/>
              <a:uLnTx/>
              <a:uFillTx/>
              <a:latin typeface="Calibri"/>
              <a:ea typeface="+mn-ea"/>
              <a:cs typeface="Calibri"/>
            </a:endParaRPr>
          </a:p>
          <a:p>
            <a:pPr marL="296545" marR="236854" lvl="0" indent="-284480" algn="l" defTabSz="914400" rtl="0" eaLnBrk="1" fontAlgn="auto" latinLnBrk="0" hangingPunct="1">
              <a:lnSpc>
                <a:spcPct val="100400"/>
              </a:lnSpc>
              <a:spcBef>
                <a:spcPts val="990"/>
              </a:spcBef>
              <a:spcAft>
                <a:spcPts val="0"/>
              </a:spcAft>
              <a:buClrTx/>
              <a:buSzTx/>
              <a:buFont typeface="Arial"/>
              <a:buChar char="•"/>
              <a:tabLst>
                <a:tab pos="296545" algn="l"/>
              </a:tabLst>
              <a:defRPr/>
            </a:pPr>
            <a:r>
              <a:rPr kumimoji="0" lang="en-US" sz="2800" b="1" i="0" u="none" strike="noStrike" kern="1200" cap="none" spc="0" normalizeH="0" baseline="0" noProof="0" dirty="0">
                <a:ln>
                  <a:noFill/>
                </a:ln>
                <a:solidFill>
                  <a:prstClr val="black"/>
                </a:solidFill>
                <a:effectLst/>
                <a:uLnTx/>
                <a:uFillTx/>
                <a:latin typeface="Calibri"/>
                <a:ea typeface="+mn-ea"/>
                <a:cs typeface="Calibri"/>
              </a:rPr>
              <a:t>Projects</a:t>
            </a:r>
            <a:r>
              <a:rPr kumimoji="0" lang="en-US" sz="2800" b="1" i="0" u="none" strike="noStrike" kern="1200" cap="none" spc="-55"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limited</a:t>
            </a:r>
            <a:r>
              <a:rPr kumimoji="0" lang="en-US" sz="2800" b="1" i="0" u="none" strike="noStrike" kern="1200" cap="none" spc="-40"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to</a:t>
            </a:r>
            <a:r>
              <a:rPr kumimoji="0" lang="en-US" sz="2800" b="1" i="0" u="none" strike="noStrike" kern="1200" cap="none" spc="-45"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deferred</a:t>
            </a:r>
            <a:r>
              <a:rPr kumimoji="0" lang="en-US" sz="2800" b="1" i="0" u="none" strike="noStrike" kern="1200" cap="none" spc="-40" normalizeH="0" baseline="0" noProof="0" dirty="0">
                <a:ln>
                  <a:noFill/>
                </a:ln>
                <a:solidFill>
                  <a:prstClr val="black"/>
                </a:solidFill>
                <a:effectLst/>
                <a:uLnTx/>
                <a:uFillTx/>
                <a:latin typeface="Calibri"/>
                <a:ea typeface="+mn-ea"/>
                <a:cs typeface="Calibri"/>
              </a:rPr>
              <a:t> </a:t>
            </a:r>
            <a:r>
              <a:rPr kumimoji="0" lang="en-US" sz="2800" b="1" i="0" u="none" strike="noStrike" kern="1200" cap="none" spc="-10" normalizeH="0" baseline="0" noProof="0" dirty="0">
                <a:ln>
                  <a:noFill/>
                </a:ln>
                <a:solidFill>
                  <a:prstClr val="black"/>
                </a:solidFill>
                <a:effectLst/>
                <a:uLnTx/>
                <a:uFillTx/>
                <a:latin typeface="Calibri"/>
                <a:ea typeface="+mn-ea"/>
                <a:cs typeface="Calibri"/>
              </a:rPr>
              <a:t>maintenance defined as general </a:t>
            </a:r>
            <a:r>
              <a:rPr kumimoji="0" lang="en-US" sz="2800" b="1" i="0" u="none" strike="noStrike" kern="1200" cap="none" spc="0" normalizeH="0" baseline="0" noProof="0" dirty="0">
                <a:ln>
                  <a:noFill/>
                </a:ln>
                <a:solidFill>
                  <a:prstClr val="black"/>
                </a:solidFill>
                <a:effectLst/>
                <a:uLnTx/>
                <a:uFillTx/>
                <a:latin typeface="Calibri"/>
                <a:ea typeface="+mn-ea"/>
                <a:cs typeface="Calibri"/>
              </a:rPr>
              <a:t>upkeep</a:t>
            </a:r>
            <a:r>
              <a:rPr kumimoji="0" lang="en-US" sz="2800" b="1" i="0" u="none" strike="noStrike" kern="1200" cap="none" spc="-40"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and</a:t>
            </a:r>
            <a:r>
              <a:rPr kumimoji="0" lang="en-US" sz="2800" b="1" i="0" u="none" strike="noStrike" kern="1200" cap="none" spc="-45"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maintenance</a:t>
            </a:r>
            <a:r>
              <a:rPr kumimoji="0" lang="en-US" sz="2800" b="1" i="0" u="none" strike="noStrike" kern="1200" cap="none" spc="-35" normalizeH="0" baseline="0" noProof="0" dirty="0">
                <a:ln>
                  <a:noFill/>
                </a:ln>
                <a:solidFill>
                  <a:prstClr val="black"/>
                </a:solidFill>
                <a:effectLst/>
                <a:uLnTx/>
                <a:uFillTx/>
                <a:latin typeface="Calibri"/>
                <a:ea typeface="+mn-ea"/>
                <a:cs typeface="Calibri"/>
              </a:rPr>
              <a:t> </a:t>
            </a:r>
            <a:r>
              <a:rPr kumimoji="0" lang="en-US" sz="2800" b="1" i="0" u="none" strike="noStrike" kern="1200" cap="none" spc="-25" normalizeH="0" baseline="0" noProof="0" dirty="0">
                <a:ln>
                  <a:noFill/>
                </a:ln>
                <a:solidFill>
                  <a:prstClr val="black"/>
                </a:solidFill>
                <a:effectLst/>
                <a:uLnTx/>
                <a:uFillTx/>
                <a:latin typeface="Calibri"/>
                <a:ea typeface="+mn-ea"/>
                <a:cs typeface="Calibri"/>
              </a:rPr>
              <a:t>of </a:t>
            </a:r>
            <a:r>
              <a:rPr kumimoji="0" lang="en-US" sz="2800" b="1" i="0" u="none" strike="noStrike" kern="1200" cap="none" spc="-10" normalizeH="0" baseline="0" noProof="0" dirty="0">
                <a:ln>
                  <a:noFill/>
                </a:ln>
                <a:solidFill>
                  <a:prstClr val="black"/>
                </a:solidFill>
                <a:effectLst/>
                <a:uLnTx/>
                <a:uFillTx/>
                <a:latin typeface="Calibri"/>
                <a:ea typeface="+mn-ea"/>
                <a:cs typeface="Calibri"/>
              </a:rPr>
              <a:t>facilities</a:t>
            </a:r>
            <a:endParaRPr kumimoji="0" lang="en-US" sz="2800" b="0" i="0" u="none" strike="noStrike" kern="1200" cap="none" spc="0" normalizeH="0" baseline="0" noProof="0" dirty="0">
              <a:ln>
                <a:noFill/>
              </a:ln>
              <a:solidFill>
                <a:prstClr val="black"/>
              </a:solidFill>
              <a:effectLst/>
              <a:uLnTx/>
              <a:uFillTx/>
              <a:latin typeface="Calibri"/>
              <a:ea typeface="+mn-ea"/>
              <a:cs typeface="Calibri"/>
            </a:endParaRPr>
          </a:p>
          <a:p>
            <a:pPr marL="296545" marR="90170" lvl="0" indent="-284480" algn="l" defTabSz="914400" rtl="0" eaLnBrk="1" fontAlgn="auto" latinLnBrk="0" hangingPunct="1">
              <a:lnSpc>
                <a:spcPct val="100400"/>
              </a:lnSpc>
              <a:spcBef>
                <a:spcPts val="990"/>
              </a:spcBef>
              <a:spcAft>
                <a:spcPts val="0"/>
              </a:spcAft>
              <a:buClrTx/>
              <a:buSzTx/>
              <a:buFont typeface="Arial"/>
              <a:buChar char="•"/>
              <a:tabLst>
                <a:tab pos="296545" algn="l"/>
              </a:tabLst>
              <a:defRPr/>
            </a:pPr>
            <a:r>
              <a:rPr kumimoji="0" lang="en-US" sz="2800" b="1" i="0" u="none" strike="noStrike" kern="1200" cap="none" spc="0" normalizeH="0" baseline="0" noProof="0" dirty="0">
                <a:ln>
                  <a:noFill/>
                </a:ln>
                <a:solidFill>
                  <a:prstClr val="black"/>
                </a:solidFill>
                <a:effectLst/>
                <a:uLnTx/>
                <a:uFillTx/>
                <a:latin typeface="Calibri"/>
                <a:ea typeface="+mn-ea"/>
                <a:cs typeface="Calibri"/>
              </a:rPr>
              <a:t>Priority</a:t>
            </a:r>
            <a:r>
              <a:rPr kumimoji="0" lang="en-US" sz="2800" b="1" i="0" u="none" strike="noStrike" kern="1200" cap="none" spc="-25"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placed</a:t>
            </a:r>
            <a:r>
              <a:rPr kumimoji="0" lang="en-US" sz="2800" b="1" i="0" u="none" strike="noStrike" kern="1200" cap="none" spc="-20"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on</a:t>
            </a:r>
            <a:r>
              <a:rPr kumimoji="0" lang="en-US" sz="2800" b="1" i="0" u="none" strike="noStrike" kern="1200" cap="none" spc="-30"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projects</a:t>
            </a:r>
            <a:r>
              <a:rPr kumimoji="0" lang="en-US" sz="2800" b="1" i="0" u="none" strike="noStrike" kern="1200" cap="none" spc="-20"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related</a:t>
            </a:r>
            <a:r>
              <a:rPr kumimoji="0" lang="en-US" sz="2800" b="1" i="0" u="none" strike="noStrike" kern="1200" cap="none" spc="-5"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to</a:t>
            </a:r>
            <a:r>
              <a:rPr kumimoji="0" lang="en-US" sz="2800" b="1" i="0" u="none" strike="noStrike" kern="1200" cap="none" spc="-20" normalizeH="0" baseline="0" noProof="0" dirty="0">
                <a:ln>
                  <a:noFill/>
                </a:ln>
                <a:solidFill>
                  <a:prstClr val="black"/>
                </a:solidFill>
                <a:effectLst/>
                <a:uLnTx/>
                <a:uFillTx/>
                <a:latin typeface="Calibri"/>
                <a:ea typeface="+mn-ea"/>
                <a:cs typeface="Calibri"/>
              </a:rPr>
              <a:t> ADA, </a:t>
            </a:r>
            <a:r>
              <a:rPr kumimoji="0" lang="en-US" sz="2800" b="1" i="0" u="none" strike="noStrike" kern="1200" cap="none" spc="0" normalizeH="0" baseline="0" noProof="0" dirty="0">
                <a:ln>
                  <a:noFill/>
                </a:ln>
                <a:solidFill>
                  <a:prstClr val="black"/>
                </a:solidFill>
                <a:effectLst/>
                <a:uLnTx/>
                <a:uFillTx/>
                <a:latin typeface="Calibri"/>
                <a:ea typeface="+mn-ea"/>
                <a:cs typeface="Calibri"/>
              </a:rPr>
              <a:t>health,</a:t>
            </a:r>
            <a:r>
              <a:rPr kumimoji="0" lang="en-US" sz="2800" b="1" i="0" u="none" strike="noStrike" kern="1200" cap="none" spc="-25"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and</a:t>
            </a:r>
            <a:r>
              <a:rPr kumimoji="0" lang="en-US" sz="2800" b="1" i="0" u="none" strike="noStrike" kern="1200" cap="none" spc="-20"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safety</a:t>
            </a:r>
            <a:r>
              <a:rPr kumimoji="0" lang="en-US" sz="2800" b="1" i="0" u="none" strike="noStrike" kern="1200" cap="none" spc="-5" normalizeH="0" baseline="0" noProof="0" dirty="0">
                <a:ln>
                  <a:noFill/>
                </a:ln>
                <a:solidFill>
                  <a:prstClr val="black"/>
                </a:solidFill>
                <a:effectLst/>
                <a:uLnTx/>
                <a:uFillTx/>
                <a:latin typeface="Calibri"/>
                <a:ea typeface="+mn-ea"/>
                <a:cs typeface="Calibri"/>
              </a:rPr>
              <a:t> </a:t>
            </a:r>
            <a:r>
              <a:rPr kumimoji="0" lang="en-US" sz="2800" b="1" i="0" u="none" strike="noStrike" kern="1200" cap="none" spc="-10" normalizeH="0" baseline="0" noProof="0" dirty="0">
                <a:ln>
                  <a:noFill/>
                </a:ln>
                <a:solidFill>
                  <a:prstClr val="black"/>
                </a:solidFill>
                <a:effectLst/>
                <a:uLnTx/>
                <a:uFillTx/>
                <a:latin typeface="Calibri"/>
                <a:ea typeface="+mn-ea"/>
                <a:cs typeface="Calibri"/>
              </a:rPr>
              <a:t>compliance</a:t>
            </a:r>
            <a:endParaRPr kumimoji="0" lang="en-US" sz="2800" b="0" i="0" u="none" strike="noStrike" kern="1200" cap="none" spc="0" normalizeH="0" baseline="0" noProof="0" dirty="0">
              <a:ln>
                <a:noFill/>
              </a:ln>
              <a:solidFill>
                <a:prstClr val="black"/>
              </a:solidFill>
              <a:effectLst/>
              <a:uLnTx/>
              <a:uFillTx/>
              <a:latin typeface="Calibri"/>
              <a:ea typeface="+mn-ea"/>
              <a:cs typeface="Calibri"/>
            </a:endParaRPr>
          </a:p>
          <a:p>
            <a:pPr marL="296545" marR="1295400" lvl="0" indent="-284480" algn="l" defTabSz="914400" rtl="0" eaLnBrk="1" fontAlgn="auto" latinLnBrk="0" hangingPunct="1">
              <a:lnSpc>
                <a:spcPct val="100400"/>
              </a:lnSpc>
              <a:spcBef>
                <a:spcPts val="995"/>
              </a:spcBef>
              <a:spcAft>
                <a:spcPts val="0"/>
              </a:spcAft>
              <a:buClrTx/>
              <a:buSzTx/>
              <a:buFont typeface="Arial"/>
              <a:buChar char="•"/>
              <a:tabLst>
                <a:tab pos="296545" algn="l"/>
              </a:tabLst>
              <a:defRPr/>
            </a:pPr>
            <a:r>
              <a:rPr kumimoji="0" lang="en-US" sz="2800" b="1" i="0" u="none" strike="noStrike" kern="1200" cap="none" spc="0" normalizeH="0" baseline="0" noProof="0" dirty="0">
                <a:ln>
                  <a:noFill/>
                </a:ln>
                <a:solidFill>
                  <a:prstClr val="black"/>
                </a:solidFill>
                <a:effectLst/>
                <a:uLnTx/>
                <a:uFillTx/>
                <a:latin typeface="Calibri"/>
                <a:ea typeface="+mn-ea"/>
                <a:cs typeface="Calibri"/>
              </a:rPr>
              <a:t>Dollar-</a:t>
            </a:r>
            <a:r>
              <a:rPr kumimoji="0" lang="en-US" sz="2800" b="1" i="0" u="none" strike="noStrike" kern="1200" cap="none" spc="-20" normalizeH="0" baseline="0" noProof="0" dirty="0">
                <a:ln>
                  <a:noFill/>
                </a:ln>
                <a:solidFill>
                  <a:prstClr val="black"/>
                </a:solidFill>
                <a:effectLst/>
                <a:uLnTx/>
                <a:uFillTx/>
                <a:latin typeface="Calibri"/>
                <a:ea typeface="+mn-ea"/>
                <a:cs typeface="Calibri"/>
              </a:rPr>
              <a:t>for-</a:t>
            </a:r>
            <a:r>
              <a:rPr kumimoji="0" lang="en-US" sz="2800" b="1" i="0" u="none" strike="noStrike" kern="1200" cap="none" spc="0" normalizeH="0" baseline="0" noProof="0" dirty="0">
                <a:ln>
                  <a:noFill/>
                </a:ln>
                <a:solidFill>
                  <a:prstClr val="black"/>
                </a:solidFill>
                <a:effectLst/>
                <a:uLnTx/>
                <a:uFillTx/>
                <a:latin typeface="Calibri"/>
                <a:ea typeface="+mn-ea"/>
                <a:cs typeface="Calibri"/>
              </a:rPr>
              <a:t>dollar</a:t>
            </a:r>
            <a:r>
              <a:rPr kumimoji="0" lang="en-US" sz="2800" b="1" i="0" u="none" strike="noStrike" kern="1200" cap="none" spc="-30"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match</a:t>
            </a:r>
            <a:r>
              <a:rPr kumimoji="0" lang="en-US" sz="2800" b="1" i="0" u="none" strike="noStrike" kern="1200" cap="none" spc="-15" normalizeH="0" baseline="0" noProof="0" dirty="0">
                <a:ln>
                  <a:noFill/>
                </a:ln>
                <a:solidFill>
                  <a:prstClr val="black"/>
                </a:solidFill>
                <a:effectLst/>
                <a:uLnTx/>
                <a:uFillTx/>
                <a:latin typeface="Calibri"/>
                <a:ea typeface="+mn-ea"/>
                <a:cs typeface="Calibri"/>
              </a:rPr>
              <a:t> </a:t>
            </a:r>
            <a:r>
              <a:rPr kumimoji="0" lang="en-US" sz="2800" b="1" i="0" u="none" strike="noStrike" kern="1200" cap="none" spc="-10" normalizeH="0" baseline="0" noProof="0" dirty="0">
                <a:ln>
                  <a:noFill/>
                </a:ln>
                <a:solidFill>
                  <a:prstClr val="black"/>
                </a:solidFill>
                <a:effectLst/>
                <a:uLnTx/>
                <a:uFillTx/>
                <a:latin typeface="Calibri"/>
                <a:ea typeface="+mn-ea"/>
                <a:cs typeface="Calibri"/>
              </a:rPr>
              <a:t>between </a:t>
            </a:r>
            <a:r>
              <a:rPr kumimoji="0" lang="en-US" sz="2800" b="1" i="0" u="none" strike="noStrike" kern="1200" cap="none" spc="0" normalizeH="0" baseline="0" noProof="0" dirty="0">
                <a:ln>
                  <a:noFill/>
                </a:ln>
                <a:solidFill>
                  <a:prstClr val="black"/>
                </a:solidFill>
                <a:effectLst/>
                <a:uLnTx/>
                <a:uFillTx/>
                <a:latin typeface="Calibri"/>
                <a:ea typeface="+mn-ea"/>
                <a:cs typeface="Calibri"/>
              </a:rPr>
              <a:t>institutional</a:t>
            </a:r>
            <a:r>
              <a:rPr kumimoji="0" lang="en-US" sz="2800" b="1" i="0" u="none" strike="noStrike" kern="1200" cap="none" spc="-60"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and</a:t>
            </a:r>
            <a:r>
              <a:rPr kumimoji="0" lang="en-US" sz="2800" b="1" i="0" u="none" strike="noStrike" kern="1200" cap="none" spc="-45"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state</a:t>
            </a:r>
            <a:r>
              <a:rPr kumimoji="0" lang="en-US" sz="2800" b="1" i="0" u="none" strike="noStrike" kern="1200" cap="none" spc="-25" normalizeH="0" baseline="0" noProof="0" dirty="0">
                <a:ln>
                  <a:noFill/>
                </a:ln>
                <a:solidFill>
                  <a:prstClr val="black"/>
                </a:solidFill>
                <a:effectLst/>
                <a:uLnTx/>
                <a:uFillTx/>
                <a:latin typeface="Calibri"/>
                <a:ea typeface="+mn-ea"/>
                <a:cs typeface="Calibri"/>
              </a:rPr>
              <a:t> </a:t>
            </a:r>
            <a:r>
              <a:rPr kumimoji="0" lang="en-US" sz="2800" b="1" i="0" u="none" strike="noStrike" kern="1200" cap="none" spc="-10" normalizeH="0" baseline="0" noProof="0" dirty="0">
                <a:ln>
                  <a:noFill/>
                </a:ln>
                <a:solidFill>
                  <a:prstClr val="black"/>
                </a:solidFill>
                <a:effectLst/>
                <a:uLnTx/>
                <a:uFillTx/>
                <a:latin typeface="Calibri"/>
                <a:ea typeface="+mn-ea"/>
                <a:cs typeface="Calibri"/>
              </a:rPr>
              <a:t>funds</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88AAF03A-7887-48DA-AE0B-4A06801EF561}"/>
              </a:ext>
            </a:extLst>
          </p:cNvPr>
          <p:cNvSpPr txBox="1"/>
          <p:nvPr/>
        </p:nvSpPr>
        <p:spPr>
          <a:xfrm>
            <a:off x="0" y="140784"/>
            <a:ext cx="12191999"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400" cap="none" spc="0" normalizeH="0" baseline="0" noProof="0" dirty="0">
                <a:ln>
                  <a:noFill/>
                </a:ln>
                <a:solidFill>
                  <a:srgbClr val="4472C4"/>
                </a:solidFill>
                <a:effectLst/>
                <a:uLnTx/>
                <a:uFillTx/>
                <a:latin typeface="Calibri"/>
                <a:ea typeface="+mn-ea"/>
                <a:cs typeface="+mn-cs"/>
              </a:rPr>
              <a:t>HBCU Deferred Maintenance Grant:  Overview</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2C355A13-F498-46A4-AAAF-E5A7119426E2}"/>
              </a:ext>
            </a:extLst>
          </p:cNvPr>
          <p:cNvSpPr txBox="1"/>
          <p:nvPr/>
        </p:nvSpPr>
        <p:spPr>
          <a:xfrm>
            <a:off x="7415193" y="5388339"/>
            <a:ext cx="4180577"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Driveway repair project at Oakwood University</a:t>
            </a:r>
          </a:p>
        </p:txBody>
      </p:sp>
      <p:pic>
        <p:nvPicPr>
          <p:cNvPr id="11" name="Picture 10">
            <a:extLst>
              <a:ext uri="{FF2B5EF4-FFF2-40B4-BE49-F238E27FC236}">
                <a16:creationId xmlns:a16="http://schemas.microsoft.com/office/drawing/2014/main" id="{D05DDE48-5E35-4996-81E2-1093BD0953E5}"/>
              </a:ext>
            </a:extLst>
          </p:cNvPr>
          <p:cNvPicPr>
            <a:picLocks noChangeAspect="1"/>
          </p:cNvPicPr>
          <p:nvPr/>
        </p:nvPicPr>
        <p:blipFill>
          <a:blip r:embed="rId3"/>
          <a:stretch>
            <a:fillRect/>
          </a:stretch>
        </p:blipFill>
        <p:spPr>
          <a:xfrm>
            <a:off x="7718692" y="1173745"/>
            <a:ext cx="3573581" cy="4114800"/>
          </a:xfrm>
          <a:prstGeom prst="rect">
            <a:avLst/>
          </a:prstGeom>
          <a:ln>
            <a:noFill/>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1426423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6C66BE-6B48-4209-AB28-B72E7EA54091}"/>
              </a:ext>
            </a:extLst>
          </p:cNvPr>
          <p:cNvSpPr txBox="1"/>
          <p:nvPr/>
        </p:nvSpPr>
        <p:spPr>
          <a:xfrm>
            <a:off x="309489" y="1097089"/>
            <a:ext cx="11347270" cy="2113912"/>
          </a:xfrm>
          <a:prstGeom prst="rect">
            <a:avLst/>
          </a:prstGeom>
          <a:noFill/>
        </p:spPr>
        <p:txBody>
          <a:bodyPr wrap="square" rtlCol="0">
            <a:spAutoFit/>
          </a:bodyPr>
          <a:lstStyle/>
          <a:p>
            <a:pPr marL="158115" marR="135255" lvl="0" indent="-146050" algn="l" defTabSz="914400" rtl="0" eaLnBrk="1" fontAlgn="auto" latinLnBrk="0" hangingPunct="1">
              <a:lnSpc>
                <a:spcPct val="101499"/>
              </a:lnSpc>
              <a:spcBef>
                <a:spcPts val="95"/>
              </a:spcBef>
              <a:spcAft>
                <a:spcPts val="0"/>
              </a:spcAft>
              <a:buClrTx/>
              <a:buSzTx/>
              <a:buFont typeface="Arial"/>
              <a:buChar char="•"/>
              <a:tabLst>
                <a:tab pos="158115" algn="l"/>
              </a:tabLst>
              <a:defRPr/>
            </a:pPr>
            <a:r>
              <a:rPr kumimoji="0" lang="en-US" sz="2600" b="0" i="0" u="none" strike="noStrike" kern="1200" cap="none" spc="-55" normalizeH="0" baseline="0" noProof="0" dirty="0">
                <a:ln>
                  <a:noFill/>
                </a:ln>
                <a:solidFill>
                  <a:prstClr val="black"/>
                </a:solidFill>
                <a:effectLst/>
                <a:uLnTx/>
                <a:uFillTx/>
                <a:latin typeface="Calibri"/>
                <a:ea typeface="+mn-ea"/>
                <a:cs typeface="Calibri"/>
              </a:rPr>
              <a:t>To</a:t>
            </a:r>
            <a:r>
              <a:rPr kumimoji="0" lang="en-US" sz="2600" b="0" i="0" u="none" strike="noStrike" kern="1200" cap="none" spc="0" normalizeH="0" baseline="0" noProof="0" dirty="0">
                <a:ln>
                  <a:noFill/>
                </a:ln>
                <a:solidFill>
                  <a:prstClr val="black"/>
                </a:solidFill>
                <a:effectLst/>
                <a:uLnTx/>
                <a:uFillTx/>
                <a:latin typeface="Calibri"/>
                <a:ea typeface="+mn-ea"/>
                <a:cs typeface="Calibri"/>
              </a:rPr>
              <a:t> facilitate</a:t>
            </a:r>
            <a:r>
              <a:rPr kumimoji="0" lang="en-US" sz="2600" b="0" i="0" u="none" strike="noStrike" kern="1200" cap="none" spc="-5" normalizeH="0" baseline="0" noProof="0" dirty="0">
                <a:ln>
                  <a:noFill/>
                </a:ln>
                <a:solidFill>
                  <a:prstClr val="black"/>
                </a:solidFill>
                <a:effectLst/>
                <a:uLnTx/>
                <a:uFillTx/>
                <a:latin typeface="Calibri"/>
                <a:ea typeface="+mn-ea"/>
                <a:cs typeface="Calibri"/>
              </a:rPr>
              <a:t> </a:t>
            </a:r>
            <a:r>
              <a:rPr kumimoji="0" lang="en-US" sz="2600" b="0" i="0" u="none" strike="noStrike" kern="1200" cap="none" spc="0" normalizeH="0" baseline="0" noProof="0" dirty="0">
                <a:ln>
                  <a:noFill/>
                </a:ln>
                <a:solidFill>
                  <a:prstClr val="black"/>
                </a:solidFill>
                <a:effectLst/>
                <a:uLnTx/>
                <a:uFillTx/>
                <a:latin typeface="Calibri"/>
                <a:ea typeface="+mn-ea"/>
                <a:cs typeface="Calibri"/>
              </a:rPr>
              <a:t>institutional</a:t>
            </a:r>
            <a:r>
              <a:rPr kumimoji="0" lang="en-US" sz="2600" b="0" i="0" u="none" strike="noStrike" kern="1200" cap="none" spc="-15" normalizeH="0" baseline="0" noProof="0" dirty="0">
                <a:ln>
                  <a:noFill/>
                </a:ln>
                <a:solidFill>
                  <a:prstClr val="black"/>
                </a:solidFill>
                <a:effectLst/>
                <a:uLnTx/>
                <a:uFillTx/>
                <a:latin typeface="Calibri"/>
                <a:ea typeface="+mn-ea"/>
                <a:cs typeface="Calibri"/>
              </a:rPr>
              <a:t> </a:t>
            </a:r>
            <a:r>
              <a:rPr kumimoji="0" lang="en-US" sz="2600" b="0" i="0" u="none" strike="noStrike" kern="1200" cap="none" spc="0" normalizeH="0" baseline="0" noProof="0" dirty="0">
                <a:ln>
                  <a:noFill/>
                </a:ln>
                <a:solidFill>
                  <a:prstClr val="black"/>
                </a:solidFill>
                <a:effectLst/>
                <a:uLnTx/>
                <a:uFillTx/>
                <a:latin typeface="Calibri"/>
                <a:ea typeface="+mn-ea"/>
                <a:cs typeface="Calibri"/>
              </a:rPr>
              <a:t>planning,</a:t>
            </a:r>
            <a:r>
              <a:rPr kumimoji="0" lang="en-US" sz="2600" b="0" i="0" u="none" strike="noStrike" kern="1200" cap="none" spc="20" normalizeH="0" baseline="0" noProof="0" dirty="0">
                <a:ln>
                  <a:noFill/>
                </a:ln>
                <a:solidFill>
                  <a:prstClr val="black"/>
                </a:solidFill>
                <a:effectLst/>
                <a:uLnTx/>
                <a:uFillTx/>
                <a:latin typeface="Calibri"/>
                <a:ea typeface="+mn-ea"/>
                <a:cs typeface="Calibri"/>
              </a:rPr>
              <a:t> </a:t>
            </a:r>
            <a:r>
              <a:rPr kumimoji="0" lang="en-US" sz="2600" b="0" i="0" u="none" strike="noStrike" kern="1200" cap="none" spc="0" normalizeH="0" baseline="0" noProof="0" dirty="0">
                <a:ln>
                  <a:noFill/>
                </a:ln>
                <a:solidFill>
                  <a:prstClr val="black"/>
                </a:solidFill>
                <a:effectLst/>
                <a:uLnTx/>
                <a:uFillTx/>
                <a:latin typeface="Calibri"/>
                <a:ea typeface="+mn-ea"/>
                <a:cs typeface="Calibri"/>
              </a:rPr>
              <a:t>funds</a:t>
            </a:r>
            <a:r>
              <a:rPr kumimoji="0" lang="en-US" sz="2600" b="0" i="0" u="none" strike="noStrike" kern="1200" cap="none" spc="20" normalizeH="0" baseline="0" noProof="0" dirty="0">
                <a:ln>
                  <a:noFill/>
                </a:ln>
                <a:solidFill>
                  <a:prstClr val="black"/>
                </a:solidFill>
                <a:effectLst/>
                <a:uLnTx/>
                <a:uFillTx/>
                <a:latin typeface="Calibri"/>
                <a:ea typeface="+mn-ea"/>
                <a:cs typeface="Calibri"/>
              </a:rPr>
              <a:t> </a:t>
            </a:r>
            <a:r>
              <a:rPr kumimoji="0" lang="en-US" sz="2600" b="0" i="0" u="none" strike="noStrike" kern="1200" cap="none" spc="0" normalizeH="0" baseline="0" noProof="0" dirty="0">
                <a:ln>
                  <a:noFill/>
                </a:ln>
                <a:solidFill>
                  <a:prstClr val="black"/>
                </a:solidFill>
                <a:effectLst/>
                <a:uLnTx/>
                <a:uFillTx/>
                <a:latin typeface="Calibri"/>
                <a:ea typeface="+mn-ea"/>
                <a:cs typeface="Calibri"/>
              </a:rPr>
              <a:t>from</a:t>
            </a:r>
            <a:r>
              <a:rPr kumimoji="0" lang="en-US" sz="2600" b="0" i="0" u="none" strike="noStrike" kern="1200" cap="none" spc="5" normalizeH="0" baseline="0" noProof="0" dirty="0">
                <a:ln>
                  <a:noFill/>
                </a:ln>
                <a:solidFill>
                  <a:prstClr val="black"/>
                </a:solidFill>
                <a:effectLst/>
                <a:uLnTx/>
                <a:uFillTx/>
                <a:latin typeface="Calibri"/>
                <a:ea typeface="+mn-ea"/>
                <a:cs typeface="Calibri"/>
              </a:rPr>
              <a:t> </a:t>
            </a:r>
            <a:r>
              <a:rPr kumimoji="0" lang="en-US" sz="2600" b="0" i="0" u="none" strike="noStrike" kern="1200" cap="none" spc="0" normalizeH="0" baseline="0" noProof="0" dirty="0">
                <a:ln>
                  <a:noFill/>
                </a:ln>
                <a:solidFill>
                  <a:prstClr val="black"/>
                </a:solidFill>
                <a:effectLst/>
                <a:uLnTx/>
                <a:uFillTx/>
                <a:latin typeface="Calibri"/>
                <a:ea typeface="+mn-ea"/>
                <a:cs typeface="Calibri"/>
              </a:rPr>
              <a:t>the</a:t>
            </a:r>
            <a:r>
              <a:rPr kumimoji="0" lang="en-US" sz="2600" b="0" i="0" u="none" strike="noStrike" kern="1200" cap="none" spc="5" normalizeH="0" baseline="0" noProof="0" dirty="0">
                <a:ln>
                  <a:noFill/>
                </a:ln>
                <a:solidFill>
                  <a:prstClr val="black"/>
                </a:solidFill>
                <a:effectLst/>
                <a:uLnTx/>
                <a:uFillTx/>
                <a:latin typeface="Calibri"/>
                <a:ea typeface="+mn-ea"/>
                <a:cs typeface="Calibri"/>
              </a:rPr>
              <a:t> </a:t>
            </a:r>
            <a:r>
              <a:rPr kumimoji="0" lang="en-US" sz="2600" b="0" i="0" u="none" strike="noStrike" kern="1200" cap="none" spc="0" normalizeH="0" baseline="0" noProof="0" dirty="0">
                <a:ln>
                  <a:noFill/>
                </a:ln>
                <a:solidFill>
                  <a:prstClr val="black"/>
                </a:solidFill>
                <a:effectLst/>
                <a:uLnTx/>
                <a:uFillTx/>
                <a:latin typeface="Calibri"/>
                <a:ea typeface="+mn-ea"/>
                <a:cs typeface="Calibri"/>
              </a:rPr>
              <a:t>two</a:t>
            </a:r>
            <a:r>
              <a:rPr kumimoji="0" lang="en-US" sz="2600" b="0" i="0" u="none" strike="noStrike" kern="1200" cap="none" spc="-5" normalizeH="0" baseline="0" noProof="0" dirty="0">
                <a:ln>
                  <a:noFill/>
                </a:ln>
                <a:solidFill>
                  <a:prstClr val="black"/>
                </a:solidFill>
                <a:effectLst/>
                <a:uLnTx/>
                <a:uFillTx/>
                <a:latin typeface="Calibri"/>
                <a:ea typeface="+mn-ea"/>
                <a:cs typeface="Calibri"/>
              </a:rPr>
              <a:t> </a:t>
            </a:r>
            <a:r>
              <a:rPr kumimoji="0" lang="en-US" sz="2600" b="0" i="0" u="none" strike="noStrike" kern="1200" cap="none" spc="0" normalizeH="0" baseline="0" noProof="0" dirty="0">
                <a:ln>
                  <a:noFill/>
                </a:ln>
                <a:solidFill>
                  <a:prstClr val="black"/>
                </a:solidFill>
                <a:effectLst/>
                <a:uLnTx/>
                <a:uFillTx/>
                <a:latin typeface="Calibri"/>
                <a:ea typeface="+mn-ea"/>
                <a:cs typeface="Calibri"/>
              </a:rPr>
              <a:t>grant</a:t>
            </a:r>
            <a:r>
              <a:rPr kumimoji="0" lang="en-US" sz="2600" b="0" i="0" u="none" strike="noStrike" kern="1200" cap="none" spc="5" normalizeH="0" baseline="0" noProof="0" dirty="0">
                <a:ln>
                  <a:noFill/>
                </a:ln>
                <a:solidFill>
                  <a:prstClr val="black"/>
                </a:solidFill>
                <a:effectLst/>
                <a:uLnTx/>
                <a:uFillTx/>
                <a:latin typeface="Calibri"/>
                <a:ea typeface="+mn-ea"/>
                <a:cs typeface="Calibri"/>
              </a:rPr>
              <a:t> </a:t>
            </a:r>
            <a:r>
              <a:rPr kumimoji="0" lang="en-US" sz="2600" b="0" i="0" u="none" strike="noStrike" kern="1200" cap="none" spc="0" normalizeH="0" baseline="0" noProof="0" dirty="0">
                <a:ln>
                  <a:noFill/>
                </a:ln>
                <a:solidFill>
                  <a:prstClr val="black"/>
                </a:solidFill>
                <a:effectLst/>
                <a:uLnTx/>
                <a:uFillTx/>
                <a:latin typeface="Calibri"/>
                <a:ea typeface="+mn-ea"/>
                <a:cs typeface="Calibri"/>
              </a:rPr>
              <a:t>program</a:t>
            </a:r>
            <a:r>
              <a:rPr kumimoji="0" lang="en-US" sz="2600" b="0" i="0" u="none" strike="noStrike" kern="1200" cap="none" spc="10" normalizeH="0" baseline="0" noProof="0" dirty="0">
                <a:ln>
                  <a:noFill/>
                </a:ln>
                <a:solidFill>
                  <a:prstClr val="black"/>
                </a:solidFill>
                <a:effectLst/>
                <a:uLnTx/>
                <a:uFillTx/>
                <a:latin typeface="Calibri"/>
                <a:ea typeface="+mn-ea"/>
                <a:cs typeface="Calibri"/>
              </a:rPr>
              <a:t> </a:t>
            </a:r>
            <a:r>
              <a:rPr kumimoji="0" lang="en-US" sz="2600" b="0" i="0" u="none" strike="noStrike" kern="1200" cap="none" spc="0" normalizeH="0" baseline="0" noProof="0" dirty="0">
                <a:ln>
                  <a:noFill/>
                </a:ln>
                <a:solidFill>
                  <a:prstClr val="black"/>
                </a:solidFill>
                <a:effectLst/>
                <a:uLnTx/>
                <a:uFillTx/>
                <a:latin typeface="Calibri"/>
                <a:ea typeface="+mn-ea"/>
                <a:cs typeface="Calibri"/>
              </a:rPr>
              <a:t>Acts</a:t>
            </a:r>
            <a:r>
              <a:rPr kumimoji="0" lang="en-US" sz="2600" b="0" i="0" u="none" strike="noStrike" kern="1200" cap="none" spc="-5" normalizeH="0" baseline="0" noProof="0" dirty="0">
                <a:ln>
                  <a:noFill/>
                </a:ln>
                <a:solidFill>
                  <a:prstClr val="black"/>
                </a:solidFill>
                <a:effectLst/>
                <a:uLnTx/>
                <a:uFillTx/>
                <a:latin typeface="Calibri"/>
                <a:ea typeface="+mn-ea"/>
                <a:cs typeface="Calibri"/>
              </a:rPr>
              <a:t> </a:t>
            </a:r>
            <a:r>
              <a:rPr kumimoji="0" lang="en-US" sz="2600" b="0" i="0" u="none" strike="noStrike" kern="1200" cap="none" spc="-20" normalizeH="0" baseline="0" noProof="0" dirty="0">
                <a:ln>
                  <a:noFill/>
                </a:ln>
                <a:solidFill>
                  <a:prstClr val="black"/>
                </a:solidFill>
                <a:effectLst/>
                <a:uLnTx/>
                <a:uFillTx/>
                <a:latin typeface="Calibri"/>
                <a:ea typeface="+mn-ea"/>
                <a:cs typeface="Calibri"/>
              </a:rPr>
              <a:t>were </a:t>
            </a:r>
            <a:r>
              <a:rPr kumimoji="0" lang="en-US" sz="2600" b="0" i="0" u="none" strike="noStrike" kern="1200" cap="none" spc="0" normalizeH="0" baseline="0" noProof="0" dirty="0">
                <a:ln>
                  <a:noFill/>
                </a:ln>
                <a:solidFill>
                  <a:prstClr val="black"/>
                </a:solidFill>
                <a:effectLst/>
                <a:uLnTx/>
                <a:uFillTx/>
                <a:latin typeface="Calibri"/>
                <a:ea typeface="+mn-ea"/>
                <a:cs typeface="Calibri"/>
              </a:rPr>
              <a:t>combined</a:t>
            </a:r>
            <a:r>
              <a:rPr kumimoji="0" lang="en-US" sz="2600" b="0" i="0" u="none" strike="noStrike" kern="1200" cap="none" spc="15" normalizeH="0" baseline="0" noProof="0" dirty="0">
                <a:ln>
                  <a:noFill/>
                </a:ln>
                <a:solidFill>
                  <a:prstClr val="black"/>
                </a:solidFill>
                <a:effectLst/>
                <a:uLnTx/>
                <a:uFillTx/>
                <a:latin typeface="Calibri"/>
                <a:ea typeface="+mn-ea"/>
                <a:cs typeface="Calibri"/>
              </a:rPr>
              <a:t> </a:t>
            </a:r>
            <a:r>
              <a:rPr kumimoji="0" lang="en-US" sz="2600" b="0" i="0" u="none" strike="noStrike" kern="1200" cap="none" spc="0" normalizeH="0" baseline="0" noProof="0" dirty="0">
                <a:ln>
                  <a:noFill/>
                </a:ln>
                <a:solidFill>
                  <a:prstClr val="black"/>
                </a:solidFill>
                <a:effectLst/>
                <a:uLnTx/>
                <a:uFillTx/>
                <a:latin typeface="Calibri"/>
                <a:ea typeface="+mn-ea"/>
                <a:cs typeface="Calibri"/>
              </a:rPr>
              <a:t>into</a:t>
            </a:r>
            <a:r>
              <a:rPr kumimoji="0" lang="en-US" sz="2600" b="0" i="0" u="none" strike="noStrike" kern="1200" cap="none" spc="15" normalizeH="0" baseline="0" noProof="0" dirty="0">
                <a:ln>
                  <a:noFill/>
                </a:ln>
                <a:solidFill>
                  <a:prstClr val="black"/>
                </a:solidFill>
                <a:effectLst/>
                <a:uLnTx/>
                <a:uFillTx/>
                <a:latin typeface="Calibri"/>
                <a:ea typeface="+mn-ea"/>
                <a:cs typeface="Calibri"/>
              </a:rPr>
              <a:t> </a:t>
            </a:r>
            <a:r>
              <a:rPr kumimoji="0" lang="en-US" sz="2600" b="0" i="0" u="none" strike="noStrike" kern="1200" cap="none" spc="0" normalizeH="0" baseline="0" noProof="0" dirty="0">
                <a:ln>
                  <a:noFill/>
                </a:ln>
                <a:solidFill>
                  <a:prstClr val="black"/>
                </a:solidFill>
                <a:effectLst/>
                <a:uLnTx/>
                <a:uFillTx/>
                <a:latin typeface="Calibri"/>
                <a:ea typeface="+mn-ea"/>
                <a:cs typeface="Calibri"/>
              </a:rPr>
              <a:t>one</a:t>
            </a:r>
            <a:r>
              <a:rPr kumimoji="0" lang="en-US" sz="2600" b="0" i="0" u="none" strike="noStrike" kern="1200" cap="none" spc="20" normalizeH="0" baseline="0" noProof="0" dirty="0">
                <a:ln>
                  <a:noFill/>
                </a:ln>
                <a:solidFill>
                  <a:prstClr val="black"/>
                </a:solidFill>
                <a:effectLst/>
                <a:uLnTx/>
                <a:uFillTx/>
                <a:latin typeface="Calibri"/>
                <a:ea typeface="+mn-ea"/>
                <a:cs typeface="Calibri"/>
              </a:rPr>
              <a:t> </a:t>
            </a:r>
            <a:r>
              <a:rPr kumimoji="0" lang="en-US" sz="2600" b="0" i="0" u="none" strike="noStrike" kern="1200" cap="none" spc="0" normalizeH="0" baseline="0" noProof="0" dirty="0">
                <a:ln>
                  <a:noFill/>
                </a:ln>
                <a:solidFill>
                  <a:prstClr val="black"/>
                </a:solidFill>
                <a:effectLst/>
                <a:uLnTx/>
                <a:uFillTx/>
                <a:latin typeface="Calibri"/>
                <a:ea typeface="+mn-ea"/>
                <a:cs typeface="Calibri"/>
              </a:rPr>
              <a:t>$10</a:t>
            </a:r>
            <a:r>
              <a:rPr kumimoji="0" lang="en-US" sz="2600" b="0" i="0" u="none" strike="noStrike" kern="1200" cap="none" spc="15" normalizeH="0" baseline="0" noProof="0" dirty="0">
                <a:ln>
                  <a:noFill/>
                </a:ln>
                <a:solidFill>
                  <a:prstClr val="black"/>
                </a:solidFill>
                <a:effectLst/>
                <a:uLnTx/>
                <a:uFillTx/>
                <a:latin typeface="Calibri"/>
                <a:ea typeface="+mn-ea"/>
                <a:cs typeface="Calibri"/>
              </a:rPr>
              <a:t> </a:t>
            </a:r>
            <a:r>
              <a:rPr kumimoji="0" lang="en-US" sz="2600" b="0" i="0" u="none" strike="noStrike" kern="1200" cap="none" spc="0" normalizeH="0" baseline="0" noProof="0" dirty="0">
                <a:ln>
                  <a:noFill/>
                </a:ln>
                <a:solidFill>
                  <a:prstClr val="black"/>
                </a:solidFill>
                <a:effectLst/>
                <a:uLnTx/>
                <a:uFillTx/>
                <a:latin typeface="Calibri"/>
                <a:ea typeface="+mn-ea"/>
                <a:cs typeface="Calibri"/>
              </a:rPr>
              <a:t>million pool</a:t>
            </a:r>
            <a:r>
              <a:rPr kumimoji="0" lang="en-US" sz="2600" b="0" i="0" u="none" strike="noStrike" kern="1200" cap="none" spc="15" normalizeH="0" baseline="0" noProof="0" dirty="0">
                <a:ln>
                  <a:noFill/>
                </a:ln>
                <a:solidFill>
                  <a:prstClr val="black"/>
                </a:solidFill>
                <a:effectLst/>
                <a:uLnTx/>
                <a:uFillTx/>
                <a:latin typeface="Calibri"/>
                <a:ea typeface="+mn-ea"/>
                <a:cs typeface="Calibri"/>
              </a:rPr>
              <a:t> </a:t>
            </a:r>
            <a:r>
              <a:rPr kumimoji="0" lang="en-US" sz="2600" b="0" i="0" u="none" strike="noStrike" kern="1200" cap="none" spc="0" normalizeH="0" baseline="0" noProof="0" dirty="0">
                <a:ln>
                  <a:noFill/>
                </a:ln>
                <a:solidFill>
                  <a:prstClr val="black"/>
                </a:solidFill>
                <a:effectLst/>
                <a:uLnTx/>
                <a:uFillTx/>
                <a:latin typeface="Calibri"/>
                <a:ea typeface="+mn-ea"/>
                <a:cs typeface="Calibri"/>
              </a:rPr>
              <a:t>of</a:t>
            </a:r>
            <a:r>
              <a:rPr kumimoji="0" lang="en-US" sz="2600" b="0" i="0" u="none" strike="noStrike" kern="1200" cap="none" spc="20" normalizeH="0" baseline="0" noProof="0" dirty="0">
                <a:ln>
                  <a:noFill/>
                </a:ln>
                <a:solidFill>
                  <a:prstClr val="black"/>
                </a:solidFill>
                <a:effectLst/>
                <a:uLnTx/>
                <a:uFillTx/>
                <a:latin typeface="Calibri"/>
                <a:ea typeface="+mn-ea"/>
                <a:cs typeface="Calibri"/>
              </a:rPr>
              <a:t> </a:t>
            </a:r>
            <a:r>
              <a:rPr kumimoji="0" lang="en-US" sz="2600" b="0" i="0" u="none" strike="noStrike" kern="1200" cap="none" spc="-10" normalizeH="0" baseline="0" noProof="0" dirty="0">
                <a:ln>
                  <a:noFill/>
                </a:ln>
                <a:solidFill>
                  <a:prstClr val="black"/>
                </a:solidFill>
                <a:effectLst/>
                <a:uLnTx/>
                <a:uFillTx/>
                <a:latin typeface="Calibri"/>
                <a:ea typeface="+mn-ea"/>
                <a:cs typeface="Calibri"/>
              </a:rPr>
              <a:t>funds.</a:t>
            </a:r>
            <a:endParaRPr kumimoji="0" lang="en-US" sz="2600" b="0" i="0" u="none" strike="noStrike" kern="1200" cap="none" spc="0" normalizeH="0" baseline="0" noProof="0" dirty="0">
              <a:ln>
                <a:noFill/>
              </a:ln>
              <a:solidFill>
                <a:prstClr val="black"/>
              </a:solidFill>
              <a:effectLst/>
              <a:uLnTx/>
              <a:uFillTx/>
              <a:latin typeface="Calibri"/>
              <a:ea typeface="+mn-ea"/>
              <a:cs typeface="Calibri"/>
            </a:endParaRPr>
          </a:p>
          <a:p>
            <a:pPr marL="158115" marR="5080" lvl="0" indent="-146050" algn="l" defTabSz="914400" rtl="0" eaLnBrk="1" fontAlgn="auto" latinLnBrk="0" hangingPunct="1">
              <a:lnSpc>
                <a:spcPct val="101499"/>
              </a:lnSpc>
              <a:spcBef>
                <a:spcPts val="990"/>
              </a:spcBef>
              <a:spcAft>
                <a:spcPts val="0"/>
              </a:spcAft>
              <a:buClrTx/>
              <a:buSzTx/>
              <a:buFont typeface="Arial"/>
              <a:buChar char="•"/>
              <a:tabLst>
                <a:tab pos="158115" algn="l"/>
              </a:tabLst>
              <a:defRPr/>
            </a:pPr>
            <a:r>
              <a:rPr kumimoji="0" lang="en-US" sz="2600" b="0" i="0" u="none" strike="noStrike" kern="1200" cap="none" spc="0" normalizeH="0" baseline="0" noProof="0" dirty="0">
                <a:ln>
                  <a:noFill/>
                </a:ln>
                <a:solidFill>
                  <a:prstClr val="black"/>
                </a:solidFill>
                <a:effectLst/>
                <a:uLnTx/>
                <a:uFillTx/>
                <a:latin typeface="Calibri"/>
                <a:ea typeface="+mn-ea"/>
                <a:cs typeface="Calibri"/>
              </a:rPr>
              <a:t>50%</a:t>
            </a:r>
            <a:r>
              <a:rPr kumimoji="0" lang="en-US" sz="2600" b="0" i="0" u="none" strike="noStrike" kern="1200" cap="none" spc="15" normalizeH="0" baseline="0" noProof="0" dirty="0">
                <a:ln>
                  <a:noFill/>
                </a:ln>
                <a:solidFill>
                  <a:prstClr val="black"/>
                </a:solidFill>
                <a:effectLst/>
                <a:uLnTx/>
                <a:uFillTx/>
                <a:latin typeface="Calibri"/>
                <a:ea typeface="+mn-ea"/>
                <a:cs typeface="Calibri"/>
              </a:rPr>
              <a:t> </a:t>
            </a:r>
            <a:r>
              <a:rPr kumimoji="0" lang="en-US" sz="2600" b="0" i="0" u="none" strike="noStrike" kern="1200" cap="none" spc="0" normalizeH="0" baseline="0" noProof="0" dirty="0">
                <a:ln>
                  <a:noFill/>
                </a:ln>
                <a:solidFill>
                  <a:prstClr val="black"/>
                </a:solidFill>
                <a:effectLst/>
                <a:uLnTx/>
                <a:uFillTx/>
                <a:latin typeface="Calibri"/>
                <a:ea typeface="+mn-ea"/>
                <a:cs typeface="Calibri"/>
              </a:rPr>
              <a:t>of</a:t>
            </a:r>
            <a:r>
              <a:rPr kumimoji="0" lang="en-US" sz="2600" b="0" i="0" u="none" strike="noStrike" kern="1200" cap="none" spc="20" normalizeH="0" baseline="0" noProof="0" dirty="0">
                <a:ln>
                  <a:noFill/>
                </a:ln>
                <a:solidFill>
                  <a:prstClr val="black"/>
                </a:solidFill>
                <a:effectLst/>
                <a:uLnTx/>
                <a:uFillTx/>
                <a:latin typeface="Calibri"/>
                <a:ea typeface="+mn-ea"/>
                <a:cs typeface="Calibri"/>
              </a:rPr>
              <a:t> </a:t>
            </a:r>
            <a:r>
              <a:rPr kumimoji="0" lang="en-US" sz="2600" b="0" i="0" u="none" strike="noStrike" kern="1200" cap="none" spc="0" normalizeH="0" baseline="0" noProof="0" dirty="0">
                <a:ln>
                  <a:noFill/>
                </a:ln>
                <a:solidFill>
                  <a:prstClr val="black"/>
                </a:solidFill>
                <a:effectLst/>
                <a:uLnTx/>
                <a:uFillTx/>
                <a:latin typeface="Calibri"/>
                <a:ea typeface="+mn-ea"/>
                <a:cs typeface="Calibri"/>
              </a:rPr>
              <a:t>the</a:t>
            </a:r>
            <a:r>
              <a:rPr kumimoji="0" lang="en-US" sz="2600" b="0" i="0" u="none" strike="noStrike" kern="1200" cap="none" spc="20" normalizeH="0" baseline="0" noProof="0" dirty="0">
                <a:ln>
                  <a:noFill/>
                </a:ln>
                <a:solidFill>
                  <a:prstClr val="black"/>
                </a:solidFill>
                <a:effectLst/>
                <a:uLnTx/>
                <a:uFillTx/>
                <a:latin typeface="Calibri"/>
                <a:ea typeface="+mn-ea"/>
                <a:cs typeface="Calibri"/>
              </a:rPr>
              <a:t> </a:t>
            </a:r>
            <a:r>
              <a:rPr kumimoji="0" lang="en-US" sz="2600" b="0" i="0" u="none" strike="noStrike" kern="1200" cap="none" spc="0" normalizeH="0" baseline="0" noProof="0" dirty="0">
                <a:ln>
                  <a:noFill/>
                </a:ln>
                <a:solidFill>
                  <a:prstClr val="black"/>
                </a:solidFill>
                <a:effectLst/>
                <a:uLnTx/>
                <a:uFillTx/>
                <a:latin typeface="Calibri"/>
                <a:ea typeface="+mn-ea"/>
                <a:cs typeface="Calibri"/>
              </a:rPr>
              <a:t>funds</a:t>
            </a:r>
            <a:r>
              <a:rPr kumimoji="0" lang="en-US" sz="2600" b="0" i="0" u="none" strike="noStrike" kern="1200" cap="none" spc="30" normalizeH="0" baseline="0" noProof="0" dirty="0">
                <a:ln>
                  <a:noFill/>
                </a:ln>
                <a:solidFill>
                  <a:prstClr val="black"/>
                </a:solidFill>
                <a:effectLst/>
                <a:uLnTx/>
                <a:uFillTx/>
                <a:latin typeface="Calibri"/>
                <a:ea typeface="+mn-ea"/>
                <a:cs typeface="Calibri"/>
              </a:rPr>
              <a:t> </a:t>
            </a:r>
            <a:r>
              <a:rPr kumimoji="0" lang="en-US" sz="2600" b="0" i="0" u="none" strike="noStrike" kern="1200" cap="none" spc="0" normalizeH="0" baseline="0" noProof="0" dirty="0">
                <a:ln>
                  <a:noFill/>
                </a:ln>
                <a:solidFill>
                  <a:prstClr val="black"/>
                </a:solidFill>
                <a:effectLst/>
                <a:uLnTx/>
                <a:uFillTx/>
                <a:latin typeface="Calibri"/>
                <a:ea typeface="+mn-ea"/>
                <a:cs typeface="Calibri"/>
              </a:rPr>
              <a:t>would</a:t>
            </a:r>
            <a:r>
              <a:rPr kumimoji="0" lang="en-US" sz="2600" b="0" i="0" u="none" strike="noStrike" kern="1200" cap="none" spc="15" normalizeH="0" baseline="0" noProof="0" dirty="0">
                <a:ln>
                  <a:noFill/>
                </a:ln>
                <a:solidFill>
                  <a:prstClr val="black"/>
                </a:solidFill>
                <a:effectLst/>
                <a:uLnTx/>
                <a:uFillTx/>
                <a:latin typeface="Calibri"/>
                <a:ea typeface="+mn-ea"/>
                <a:cs typeface="Calibri"/>
              </a:rPr>
              <a:t> </a:t>
            </a:r>
            <a:r>
              <a:rPr kumimoji="0" lang="en-US" sz="2600" b="0" i="0" u="none" strike="noStrike" kern="1200" cap="none" spc="0" normalizeH="0" baseline="0" noProof="0" dirty="0">
                <a:ln>
                  <a:noFill/>
                </a:ln>
                <a:solidFill>
                  <a:prstClr val="black"/>
                </a:solidFill>
                <a:effectLst/>
                <a:uLnTx/>
                <a:uFillTx/>
                <a:latin typeface="Calibri"/>
                <a:ea typeface="+mn-ea"/>
                <a:cs typeface="Calibri"/>
              </a:rPr>
              <a:t>be</a:t>
            </a:r>
            <a:r>
              <a:rPr kumimoji="0" lang="en-US" sz="2600" b="0" i="0" u="none" strike="noStrike" kern="1200" cap="none" spc="20" normalizeH="0" baseline="0" noProof="0" dirty="0">
                <a:ln>
                  <a:noFill/>
                </a:ln>
                <a:solidFill>
                  <a:prstClr val="black"/>
                </a:solidFill>
                <a:effectLst/>
                <a:uLnTx/>
                <a:uFillTx/>
                <a:latin typeface="Calibri"/>
                <a:ea typeface="+mn-ea"/>
                <a:cs typeface="Calibri"/>
              </a:rPr>
              <a:t> </a:t>
            </a:r>
            <a:r>
              <a:rPr kumimoji="0" lang="en-US" sz="2600" b="0" i="0" u="none" strike="noStrike" kern="1200" cap="none" spc="0" normalizeH="0" baseline="0" noProof="0" dirty="0">
                <a:ln>
                  <a:noFill/>
                </a:ln>
                <a:solidFill>
                  <a:prstClr val="black"/>
                </a:solidFill>
                <a:effectLst/>
                <a:uLnTx/>
                <a:uFillTx/>
                <a:latin typeface="Calibri"/>
                <a:ea typeface="+mn-ea"/>
                <a:cs typeface="Calibri"/>
              </a:rPr>
              <a:t>available</a:t>
            </a:r>
            <a:r>
              <a:rPr kumimoji="0" lang="en-US" sz="2600" b="0" i="0" u="none" strike="noStrike" kern="1200" cap="none" spc="20" normalizeH="0" baseline="0" noProof="0" dirty="0">
                <a:ln>
                  <a:noFill/>
                </a:ln>
                <a:solidFill>
                  <a:prstClr val="black"/>
                </a:solidFill>
                <a:effectLst/>
                <a:uLnTx/>
                <a:uFillTx/>
                <a:latin typeface="Calibri"/>
                <a:ea typeface="+mn-ea"/>
                <a:cs typeface="Calibri"/>
              </a:rPr>
              <a:t> </a:t>
            </a:r>
            <a:r>
              <a:rPr kumimoji="0" lang="en-US" sz="2600" b="0" i="0" u="none" strike="noStrike" kern="1200" cap="none" spc="0" normalizeH="0" baseline="0" noProof="0" dirty="0">
                <a:ln>
                  <a:noFill/>
                </a:ln>
                <a:solidFill>
                  <a:prstClr val="black"/>
                </a:solidFill>
                <a:effectLst/>
                <a:uLnTx/>
                <a:uFillTx/>
                <a:latin typeface="Calibri"/>
                <a:ea typeface="+mn-ea"/>
                <a:cs typeface="Calibri"/>
              </a:rPr>
              <a:t>immediately</a:t>
            </a:r>
            <a:r>
              <a:rPr kumimoji="0" lang="en-US" sz="2600" b="0" i="0" u="none" strike="noStrike" kern="1200" cap="none" spc="20" normalizeH="0" baseline="0" noProof="0" dirty="0">
                <a:ln>
                  <a:noFill/>
                </a:ln>
                <a:solidFill>
                  <a:prstClr val="black"/>
                </a:solidFill>
                <a:effectLst/>
                <a:uLnTx/>
                <a:uFillTx/>
                <a:latin typeface="Calibri"/>
                <a:ea typeface="+mn-ea"/>
                <a:cs typeface="Calibri"/>
              </a:rPr>
              <a:t> </a:t>
            </a:r>
            <a:r>
              <a:rPr kumimoji="0" lang="en-US" sz="2600" b="0" i="0" u="none" strike="noStrike" kern="1200" cap="none" spc="0" normalizeH="0" baseline="0" noProof="0" dirty="0">
                <a:ln>
                  <a:noFill/>
                </a:ln>
                <a:solidFill>
                  <a:prstClr val="black"/>
                </a:solidFill>
                <a:effectLst/>
                <a:uLnTx/>
                <a:uFillTx/>
                <a:latin typeface="Calibri"/>
                <a:ea typeface="+mn-ea"/>
                <a:cs typeface="Calibri"/>
              </a:rPr>
              <a:t>in</a:t>
            </a:r>
            <a:r>
              <a:rPr kumimoji="0" lang="en-US" sz="2600" b="0" i="0" u="none" strike="noStrike" kern="1200" cap="none" spc="15" normalizeH="0" baseline="0" noProof="0" dirty="0">
                <a:ln>
                  <a:noFill/>
                </a:ln>
                <a:solidFill>
                  <a:prstClr val="black"/>
                </a:solidFill>
                <a:effectLst/>
                <a:uLnTx/>
                <a:uFillTx/>
                <a:latin typeface="Calibri"/>
                <a:ea typeface="+mn-ea"/>
                <a:cs typeface="Calibri"/>
              </a:rPr>
              <a:t> </a:t>
            </a:r>
            <a:r>
              <a:rPr kumimoji="0" lang="en-US" sz="2600" b="0" i="0" u="none" strike="noStrike" kern="1200" cap="none" spc="0" normalizeH="0" baseline="0" noProof="0" dirty="0">
                <a:ln>
                  <a:noFill/>
                </a:ln>
                <a:solidFill>
                  <a:prstClr val="black"/>
                </a:solidFill>
                <a:effectLst/>
                <a:uLnTx/>
                <a:uFillTx/>
                <a:latin typeface="Calibri"/>
                <a:ea typeface="+mn-ea"/>
                <a:cs typeface="Calibri"/>
              </a:rPr>
              <a:t>accordance</a:t>
            </a:r>
            <a:r>
              <a:rPr kumimoji="0" lang="en-US" sz="2600" b="0" i="0" u="none" strike="noStrike" kern="1200" cap="none" spc="20" normalizeH="0" baseline="0" noProof="0" dirty="0">
                <a:ln>
                  <a:noFill/>
                </a:ln>
                <a:solidFill>
                  <a:prstClr val="black"/>
                </a:solidFill>
                <a:effectLst/>
                <a:uLnTx/>
                <a:uFillTx/>
                <a:latin typeface="Calibri"/>
                <a:ea typeface="+mn-ea"/>
                <a:cs typeface="Calibri"/>
              </a:rPr>
              <a:t> </a:t>
            </a:r>
            <a:r>
              <a:rPr kumimoji="0" lang="en-US" sz="2600" b="0" i="0" u="none" strike="noStrike" kern="1200" cap="none" spc="0" normalizeH="0" baseline="0" noProof="0" dirty="0">
                <a:ln>
                  <a:noFill/>
                </a:ln>
                <a:solidFill>
                  <a:prstClr val="black"/>
                </a:solidFill>
                <a:effectLst/>
                <a:uLnTx/>
                <a:uFillTx/>
                <a:latin typeface="Calibri"/>
                <a:ea typeface="+mn-ea"/>
                <a:cs typeface="Calibri"/>
              </a:rPr>
              <a:t>with</a:t>
            </a:r>
            <a:r>
              <a:rPr kumimoji="0" lang="en-US" sz="2600" b="0" i="0" u="none" strike="noStrike" kern="1200" cap="none" spc="20" normalizeH="0" baseline="0" noProof="0" dirty="0">
                <a:ln>
                  <a:noFill/>
                </a:ln>
                <a:solidFill>
                  <a:prstClr val="black"/>
                </a:solidFill>
                <a:effectLst/>
                <a:uLnTx/>
                <a:uFillTx/>
                <a:latin typeface="Calibri"/>
                <a:ea typeface="+mn-ea"/>
                <a:cs typeface="Calibri"/>
              </a:rPr>
              <a:t> </a:t>
            </a:r>
            <a:r>
              <a:rPr kumimoji="0" lang="en-US" sz="2600" b="0" i="0" u="none" strike="noStrike" kern="1200" cap="none" spc="0" normalizeH="0" baseline="0" noProof="0" dirty="0">
                <a:ln>
                  <a:noFill/>
                </a:ln>
                <a:solidFill>
                  <a:prstClr val="black"/>
                </a:solidFill>
                <a:effectLst/>
                <a:uLnTx/>
                <a:uFillTx/>
                <a:latin typeface="Calibri"/>
                <a:ea typeface="+mn-ea"/>
                <a:cs typeface="Calibri"/>
              </a:rPr>
              <a:t>SB87.</a:t>
            </a:r>
            <a:r>
              <a:rPr kumimoji="0" lang="en-US" sz="2600" b="0" i="0" u="none" strike="noStrike" kern="1200" cap="none" spc="459" normalizeH="0" baseline="0" noProof="0" dirty="0">
                <a:ln>
                  <a:noFill/>
                </a:ln>
                <a:solidFill>
                  <a:prstClr val="black"/>
                </a:solidFill>
                <a:effectLst/>
                <a:uLnTx/>
                <a:uFillTx/>
                <a:latin typeface="Calibri"/>
                <a:ea typeface="+mn-ea"/>
                <a:cs typeface="Calibri"/>
              </a:rPr>
              <a:t> </a:t>
            </a:r>
            <a:r>
              <a:rPr kumimoji="0" lang="en-US" sz="2600" b="0" i="0" u="none" strike="noStrike" kern="1200" cap="none" spc="-25" normalizeH="0" baseline="0" noProof="0" dirty="0">
                <a:ln>
                  <a:noFill/>
                </a:ln>
                <a:solidFill>
                  <a:prstClr val="black"/>
                </a:solidFill>
                <a:effectLst/>
                <a:uLnTx/>
                <a:uFillTx/>
                <a:latin typeface="Calibri"/>
                <a:ea typeface="+mn-ea"/>
                <a:cs typeface="Calibri"/>
              </a:rPr>
              <a:t>The </a:t>
            </a:r>
            <a:r>
              <a:rPr kumimoji="0" lang="en-US" sz="2600" b="0" i="0" u="none" strike="noStrike" kern="1200" cap="none" spc="0" normalizeH="0" baseline="0" noProof="0" dirty="0">
                <a:ln>
                  <a:noFill/>
                </a:ln>
                <a:solidFill>
                  <a:prstClr val="black"/>
                </a:solidFill>
                <a:effectLst/>
                <a:uLnTx/>
                <a:uFillTx/>
                <a:latin typeface="Calibri"/>
                <a:ea typeface="+mn-ea"/>
                <a:cs typeface="Calibri"/>
              </a:rPr>
              <a:t>remaining</a:t>
            </a:r>
            <a:r>
              <a:rPr kumimoji="0" lang="en-US" sz="2600" b="0" i="0" u="none" strike="noStrike" kern="1200" cap="none" spc="20" normalizeH="0" baseline="0" noProof="0" dirty="0">
                <a:ln>
                  <a:noFill/>
                </a:ln>
                <a:solidFill>
                  <a:prstClr val="black"/>
                </a:solidFill>
                <a:effectLst/>
                <a:uLnTx/>
                <a:uFillTx/>
                <a:latin typeface="Calibri"/>
                <a:ea typeface="+mn-ea"/>
                <a:cs typeface="Calibri"/>
              </a:rPr>
              <a:t> </a:t>
            </a:r>
            <a:r>
              <a:rPr kumimoji="0" lang="en-US" sz="2600" b="0" i="0" u="none" strike="noStrike" kern="1200" cap="none" spc="0" normalizeH="0" baseline="0" noProof="0" dirty="0">
                <a:ln>
                  <a:noFill/>
                </a:ln>
                <a:solidFill>
                  <a:prstClr val="black"/>
                </a:solidFill>
                <a:effectLst/>
                <a:uLnTx/>
                <a:uFillTx/>
                <a:latin typeface="Calibri"/>
                <a:ea typeface="+mn-ea"/>
                <a:cs typeface="Calibri"/>
              </a:rPr>
              <a:t>50%</a:t>
            </a:r>
            <a:r>
              <a:rPr kumimoji="0" lang="en-US" sz="2600" b="0" i="0" u="none" strike="noStrike" kern="1200" cap="none" spc="15" normalizeH="0" baseline="0" noProof="0" dirty="0">
                <a:ln>
                  <a:noFill/>
                </a:ln>
                <a:solidFill>
                  <a:prstClr val="black"/>
                </a:solidFill>
                <a:effectLst/>
                <a:uLnTx/>
                <a:uFillTx/>
                <a:latin typeface="Calibri"/>
                <a:ea typeface="+mn-ea"/>
                <a:cs typeface="Calibri"/>
              </a:rPr>
              <a:t> </a:t>
            </a:r>
            <a:r>
              <a:rPr kumimoji="0" lang="en-US" sz="2600" b="0" i="0" u="none" strike="noStrike" kern="1200" cap="none" spc="0" normalizeH="0" baseline="0" noProof="0" dirty="0">
                <a:ln>
                  <a:noFill/>
                </a:ln>
                <a:solidFill>
                  <a:prstClr val="black"/>
                </a:solidFill>
                <a:effectLst/>
                <a:uLnTx/>
                <a:uFillTx/>
                <a:latin typeface="Calibri"/>
                <a:ea typeface="+mn-ea"/>
                <a:cs typeface="Calibri"/>
              </a:rPr>
              <a:t>of</a:t>
            </a:r>
            <a:r>
              <a:rPr kumimoji="0" lang="en-US" sz="2600" b="0" i="0" u="none" strike="noStrike" kern="1200" cap="none" spc="20" normalizeH="0" baseline="0" noProof="0" dirty="0">
                <a:ln>
                  <a:noFill/>
                </a:ln>
                <a:solidFill>
                  <a:prstClr val="black"/>
                </a:solidFill>
                <a:effectLst/>
                <a:uLnTx/>
                <a:uFillTx/>
                <a:latin typeface="Calibri"/>
                <a:ea typeface="+mn-ea"/>
                <a:cs typeface="Calibri"/>
              </a:rPr>
              <a:t> </a:t>
            </a:r>
            <a:r>
              <a:rPr kumimoji="0" lang="en-US" sz="2600" b="0" i="0" u="none" strike="noStrike" kern="1200" cap="none" spc="0" normalizeH="0" baseline="0" noProof="0" dirty="0">
                <a:ln>
                  <a:noFill/>
                </a:ln>
                <a:solidFill>
                  <a:prstClr val="black"/>
                </a:solidFill>
                <a:effectLst/>
                <a:uLnTx/>
                <a:uFillTx/>
                <a:latin typeface="Calibri"/>
                <a:ea typeface="+mn-ea"/>
                <a:cs typeface="Calibri"/>
              </a:rPr>
              <a:t>funds</a:t>
            </a:r>
            <a:r>
              <a:rPr kumimoji="0" lang="en-US" sz="2600" b="0" i="0" u="none" strike="noStrike" kern="1200" cap="none" spc="30" normalizeH="0" baseline="0" noProof="0" dirty="0">
                <a:ln>
                  <a:noFill/>
                </a:ln>
                <a:solidFill>
                  <a:prstClr val="black"/>
                </a:solidFill>
                <a:effectLst/>
                <a:uLnTx/>
                <a:uFillTx/>
                <a:latin typeface="Calibri"/>
                <a:ea typeface="+mn-ea"/>
                <a:cs typeface="Calibri"/>
              </a:rPr>
              <a:t> </a:t>
            </a:r>
            <a:r>
              <a:rPr kumimoji="0" lang="en-US" sz="2600" b="0" i="0" u="none" strike="noStrike" kern="1200" cap="none" spc="0" normalizeH="0" baseline="0" noProof="0" dirty="0">
                <a:ln>
                  <a:noFill/>
                </a:ln>
                <a:solidFill>
                  <a:prstClr val="black"/>
                </a:solidFill>
                <a:effectLst/>
                <a:uLnTx/>
                <a:uFillTx/>
                <a:latin typeface="Calibri"/>
                <a:ea typeface="+mn-ea"/>
                <a:cs typeface="Calibri"/>
              </a:rPr>
              <a:t>would</a:t>
            </a:r>
            <a:r>
              <a:rPr kumimoji="0" lang="en-US" sz="2600" b="0" i="0" u="none" strike="noStrike" kern="1200" cap="none" spc="15" normalizeH="0" baseline="0" noProof="0" dirty="0">
                <a:ln>
                  <a:noFill/>
                </a:ln>
                <a:solidFill>
                  <a:prstClr val="black"/>
                </a:solidFill>
                <a:effectLst/>
                <a:uLnTx/>
                <a:uFillTx/>
                <a:latin typeface="Calibri"/>
                <a:ea typeface="+mn-ea"/>
                <a:cs typeface="Calibri"/>
              </a:rPr>
              <a:t> </a:t>
            </a:r>
            <a:r>
              <a:rPr kumimoji="0" lang="en-US" sz="2600" b="0" i="0" u="none" strike="noStrike" kern="1200" cap="none" spc="0" normalizeH="0" baseline="0" noProof="0" dirty="0">
                <a:ln>
                  <a:noFill/>
                </a:ln>
                <a:solidFill>
                  <a:prstClr val="black"/>
                </a:solidFill>
                <a:effectLst/>
                <a:uLnTx/>
                <a:uFillTx/>
                <a:latin typeface="Calibri"/>
                <a:ea typeface="+mn-ea"/>
                <a:cs typeface="Calibri"/>
              </a:rPr>
              <a:t>be</a:t>
            </a:r>
            <a:r>
              <a:rPr kumimoji="0" lang="en-US" sz="2600" b="0" i="0" u="none" strike="noStrike" kern="1200" cap="none" spc="30" normalizeH="0" baseline="0" noProof="0" dirty="0">
                <a:ln>
                  <a:noFill/>
                </a:ln>
                <a:solidFill>
                  <a:prstClr val="black"/>
                </a:solidFill>
                <a:effectLst/>
                <a:uLnTx/>
                <a:uFillTx/>
                <a:latin typeface="Calibri"/>
                <a:ea typeface="+mn-ea"/>
                <a:cs typeface="Calibri"/>
              </a:rPr>
              <a:t> </a:t>
            </a:r>
            <a:r>
              <a:rPr kumimoji="0" lang="en-US" sz="2600" b="0" i="0" u="none" strike="noStrike" kern="1200" cap="none" spc="0" normalizeH="0" baseline="0" noProof="0" dirty="0">
                <a:ln>
                  <a:noFill/>
                </a:ln>
                <a:solidFill>
                  <a:prstClr val="black"/>
                </a:solidFill>
                <a:effectLst/>
                <a:uLnTx/>
                <a:uFillTx/>
                <a:latin typeface="Calibri"/>
                <a:ea typeface="+mn-ea"/>
                <a:cs typeface="Calibri"/>
              </a:rPr>
              <a:t>distributed</a:t>
            </a:r>
            <a:r>
              <a:rPr kumimoji="0" lang="en-US" sz="2600" b="0" i="0" u="none" strike="noStrike" kern="1200" cap="none" spc="35" normalizeH="0" baseline="0" noProof="0" dirty="0">
                <a:ln>
                  <a:noFill/>
                </a:ln>
                <a:solidFill>
                  <a:prstClr val="black"/>
                </a:solidFill>
                <a:effectLst/>
                <a:uLnTx/>
                <a:uFillTx/>
                <a:latin typeface="Calibri"/>
                <a:ea typeface="+mn-ea"/>
                <a:cs typeface="Calibri"/>
              </a:rPr>
              <a:t> </a:t>
            </a:r>
            <a:r>
              <a:rPr kumimoji="0" lang="en-US" sz="2600" b="0" i="0" u="none" strike="noStrike" kern="1200" cap="none" spc="0" normalizeH="0" baseline="0" noProof="0" dirty="0">
                <a:ln>
                  <a:noFill/>
                </a:ln>
                <a:solidFill>
                  <a:prstClr val="black"/>
                </a:solidFill>
                <a:effectLst/>
                <a:uLnTx/>
                <a:uFillTx/>
                <a:latin typeface="Calibri"/>
                <a:ea typeface="+mn-ea"/>
                <a:cs typeface="Calibri"/>
              </a:rPr>
              <a:t>quarterly</a:t>
            </a:r>
            <a:r>
              <a:rPr kumimoji="0" lang="en-US" sz="2600" b="0" i="0" u="none" strike="noStrike" kern="1200" cap="none" spc="30" normalizeH="0" baseline="0" noProof="0" dirty="0">
                <a:ln>
                  <a:noFill/>
                </a:ln>
                <a:solidFill>
                  <a:prstClr val="black"/>
                </a:solidFill>
                <a:effectLst/>
                <a:uLnTx/>
                <a:uFillTx/>
                <a:latin typeface="Calibri"/>
                <a:ea typeface="+mn-ea"/>
                <a:cs typeface="Calibri"/>
              </a:rPr>
              <a:t> </a:t>
            </a:r>
            <a:r>
              <a:rPr kumimoji="0" lang="en-US" sz="2600" b="0" i="0" u="none" strike="noStrike" kern="1200" cap="none" spc="0" normalizeH="0" baseline="0" noProof="0" dirty="0">
                <a:ln>
                  <a:noFill/>
                </a:ln>
                <a:solidFill>
                  <a:prstClr val="black"/>
                </a:solidFill>
                <a:effectLst/>
                <a:uLnTx/>
                <a:uFillTx/>
                <a:latin typeface="Calibri"/>
                <a:ea typeface="+mn-ea"/>
                <a:cs typeface="Calibri"/>
              </a:rPr>
              <a:t>in</a:t>
            </a:r>
            <a:r>
              <a:rPr kumimoji="0" lang="en-US" sz="2600" b="0" i="0" u="none" strike="noStrike" kern="1200" cap="none" spc="20" normalizeH="0" baseline="0" noProof="0" dirty="0">
                <a:ln>
                  <a:noFill/>
                </a:ln>
                <a:solidFill>
                  <a:prstClr val="black"/>
                </a:solidFill>
                <a:effectLst/>
                <a:uLnTx/>
                <a:uFillTx/>
                <a:latin typeface="Calibri"/>
                <a:ea typeface="+mn-ea"/>
                <a:cs typeface="Calibri"/>
              </a:rPr>
              <a:t> </a:t>
            </a:r>
            <a:r>
              <a:rPr kumimoji="0" lang="en-US" sz="2600" b="0" i="0" u="none" strike="noStrike" kern="1200" cap="none" spc="0" normalizeH="0" baseline="0" noProof="0" dirty="0">
                <a:ln>
                  <a:noFill/>
                </a:ln>
                <a:solidFill>
                  <a:prstClr val="black"/>
                </a:solidFill>
                <a:effectLst/>
                <a:uLnTx/>
                <a:uFillTx/>
                <a:latin typeface="Calibri"/>
                <a:ea typeface="+mn-ea"/>
                <a:cs typeface="Calibri"/>
              </a:rPr>
              <a:t>accordance</a:t>
            </a:r>
            <a:r>
              <a:rPr kumimoji="0" lang="en-US" sz="2600" b="0" i="0" u="none" strike="noStrike" kern="1200" cap="none" spc="30" normalizeH="0" baseline="0" noProof="0" dirty="0">
                <a:ln>
                  <a:noFill/>
                </a:ln>
                <a:solidFill>
                  <a:prstClr val="black"/>
                </a:solidFill>
                <a:effectLst/>
                <a:uLnTx/>
                <a:uFillTx/>
                <a:latin typeface="Calibri"/>
                <a:ea typeface="+mn-ea"/>
                <a:cs typeface="Calibri"/>
              </a:rPr>
              <a:t> </a:t>
            </a:r>
            <a:r>
              <a:rPr kumimoji="0" lang="en-US" sz="2600" b="0" i="0" u="none" strike="noStrike" kern="1200" cap="none" spc="0" normalizeH="0" baseline="0" noProof="0" dirty="0">
                <a:ln>
                  <a:noFill/>
                </a:ln>
                <a:solidFill>
                  <a:prstClr val="black"/>
                </a:solidFill>
                <a:effectLst/>
                <a:uLnTx/>
                <a:uFillTx/>
                <a:latin typeface="Calibri"/>
                <a:ea typeface="+mn-ea"/>
                <a:cs typeface="Calibri"/>
              </a:rPr>
              <a:t>with</a:t>
            </a:r>
            <a:r>
              <a:rPr kumimoji="0" lang="en-US" sz="2600" b="0" i="0" u="none" strike="noStrike" kern="1200" cap="none" spc="5" normalizeH="0" baseline="0" noProof="0" dirty="0">
                <a:ln>
                  <a:noFill/>
                </a:ln>
                <a:solidFill>
                  <a:prstClr val="black"/>
                </a:solidFill>
                <a:effectLst/>
                <a:uLnTx/>
                <a:uFillTx/>
                <a:latin typeface="Calibri"/>
                <a:ea typeface="+mn-ea"/>
                <a:cs typeface="Calibri"/>
              </a:rPr>
              <a:t> </a:t>
            </a:r>
            <a:r>
              <a:rPr kumimoji="0" lang="en-US" sz="2600" b="0" i="0" u="none" strike="noStrike" kern="1200" cap="none" spc="-10" normalizeH="0" baseline="0" noProof="0" dirty="0">
                <a:ln>
                  <a:noFill/>
                </a:ln>
                <a:solidFill>
                  <a:prstClr val="black"/>
                </a:solidFill>
                <a:effectLst/>
                <a:uLnTx/>
                <a:uFillTx/>
                <a:latin typeface="Calibri"/>
                <a:ea typeface="+mn-ea"/>
                <a:cs typeface="Calibri"/>
              </a:rPr>
              <a:t>SB88.</a:t>
            </a:r>
            <a:endParaRPr kumimoji="0" lang="en-US" sz="2600" b="0" i="0" u="none" strike="noStrike" kern="1200" cap="none" spc="0" normalizeH="0" baseline="0" noProof="0" dirty="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88AAF03A-7887-48DA-AE0B-4A06801EF561}"/>
              </a:ext>
            </a:extLst>
          </p:cNvPr>
          <p:cNvSpPr txBox="1"/>
          <p:nvPr/>
        </p:nvSpPr>
        <p:spPr>
          <a:xfrm>
            <a:off x="0" y="140784"/>
            <a:ext cx="12191999"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400" cap="none" spc="0" normalizeH="0" baseline="0" noProof="0" dirty="0">
                <a:ln>
                  <a:noFill/>
                </a:ln>
                <a:solidFill>
                  <a:srgbClr val="4472C4"/>
                </a:solidFill>
                <a:effectLst/>
                <a:uLnTx/>
                <a:uFillTx/>
                <a:latin typeface="Calibri" panose="020F0502020204030204"/>
                <a:ea typeface="+mn-ea"/>
                <a:cs typeface="+mn-cs"/>
              </a:rPr>
              <a:t>HBCU Deferred Maintenance Grant:  Overview</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8" name="object 3">
            <a:extLst>
              <a:ext uri="{FF2B5EF4-FFF2-40B4-BE49-F238E27FC236}">
                <a16:creationId xmlns:a16="http://schemas.microsoft.com/office/drawing/2014/main" id="{78716B92-0B94-4F27-83E1-8A6C0599C100}"/>
              </a:ext>
            </a:extLst>
          </p:cNvPr>
          <p:cNvGraphicFramePr>
            <a:graphicFrameLocks noGrp="1"/>
          </p:cNvGraphicFramePr>
          <p:nvPr/>
        </p:nvGraphicFramePr>
        <p:xfrm>
          <a:off x="535240" y="3086864"/>
          <a:ext cx="10840974" cy="3340830"/>
        </p:xfrm>
        <a:graphic>
          <a:graphicData uri="http://schemas.openxmlformats.org/drawingml/2006/table">
            <a:tbl>
              <a:tblPr firstRow="1" bandRow="1">
                <a:tableStyleId>{7DF18680-E054-41AD-8BC1-D1AEF772440D}</a:tableStyleId>
              </a:tblPr>
              <a:tblGrid>
                <a:gridCol w="1701523">
                  <a:extLst>
                    <a:ext uri="{9D8B030D-6E8A-4147-A177-3AD203B41FA5}">
                      <a16:colId xmlns:a16="http://schemas.microsoft.com/office/drawing/2014/main" val="20000"/>
                    </a:ext>
                  </a:extLst>
                </a:gridCol>
                <a:gridCol w="2981391">
                  <a:extLst>
                    <a:ext uri="{9D8B030D-6E8A-4147-A177-3AD203B41FA5}">
                      <a16:colId xmlns:a16="http://schemas.microsoft.com/office/drawing/2014/main" val="20001"/>
                    </a:ext>
                  </a:extLst>
                </a:gridCol>
                <a:gridCol w="1867629">
                  <a:extLst>
                    <a:ext uri="{9D8B030D-6E8A-4147-A177-3AD203B41FA5}">
                      <a16:colId xmlns:a16="http://schemas.microsoft.com/office/drawing/2014/main" val="20002"/>
                    </a:ext>
                  </a:extLst>
                </a:gridCol>
                <a:gridCol w="1641358">
                  <a:extLst>
                    <a:ext uri="{9D8B030D-6E8A-4147-A177-3AD203B41FA5}">
                      <a16:colId xmlns:a16="http://schemas.microsoft.com/office/drawing/2014/main" val="20003"/>
                    </a:ext>
                  </a:extLst>
                </a:gridCol>
                <a:gridCol w="2649073">
                  <a:extLst>
                    <a:ext uri="{9D8B030D-6E8A-4147-A177-3AD203B41FA5}">
                      <a16:colId xmlns:a16="http://schemas.microsoft.com/office/drawing/2014/main" val="20004"/>
                    </a:ext>
                  </a:extLst>
                </a:gridCol>
              </a:tblGrid>
              <a:tr h="771680">
                <a:tc>
                  <a:txBody>
                    <a:bodyPr/>
                    <a:lstStyle/>
                    <a:p>
                      <a:pPr algn="ctr">
                        <a:lnSpc>
                          <a:spcPct val="100000"/>
                        </a:lnSpc>
                        <a:spcBef>
                          <a:spcPts val="1275"/>
                        </a:spcBef>
                      </a:pPr>
                      <a:r>
                        <a:rPr sz="2200" b="1" spc="-25" dirty="0">
                          <a:solidFill>
                            <a:srgbClr val="FFFFFF"/>
                          </a:solidFill>
                        </a:rPr>
                        <a:t>ACT</a:t>
                      </a:r>
                      <a:endParaRPr sz="2200">
                        <a:latin typeface="Calibri"/>
                        <a:cs typeface="Calibri"/>
                      </a:endParaRPr>
                    </a:p>
                  </a:txBody>
                  <a:tcPr marL="0" marR="0" marT="161925" marB="0"/>
                </a:tc>
                <a:tc>
                  <a:txBody>
                    <a:bodyPr/>
                    <a:lstStyle/>
                    <a:p>
                      <a:pPr marL="137795">
                        <a:lnSpc>
                          <a:spcPct val="100000"/>
                        </a:lnSpc>
                        <a:spcBef>
                          <a:spcPts val="1275"/>
                        </a:spcBef>
                      </a:pPr>
                      <a:r>
                        <a:rPr sz="2200" b="1" dirty="0">
                          <a:solidFill>
                            <a:srgbClr val="FFFFFF"/>
                          </a:solidFill>
                        </a:rPr>
                        <a:t>Appropriation</a:t>
                      </a:r>
                      <a:r>
                        <a:rPr sz="2200" b="1" spc="35" dirty="0">
                          <a:solidFill>
                            <a:srgbClr val="FFFFFF"/>
                          </a:solidFill>
                        </a:rPr>
                        <a:t> </a:t>
                      </a:r>
                      <a:r>
                        <a:rPr sz="2200" b="1" spc="-20" dirty="0">
                          <a:solidFill>
                            <a:srgbClr val="FFFFFF"/>
                          </a:solidFill>
                        </a:rPr>
                        <a:t>Type</a:t>
                      </a:r>
                      <a:endParaRPr sz="2200" dirty="0">
                        <a:latin typeface="Calibri"/>
                        <a:cs typeface="Calibri"/>
                      </a:endParaRPr>
                    </a:p>
                  </a:txBody>
                  <a:tcPr marL="0" marR="0" marT="161925" marB="0"/>
                </a:tc>
                <a:tc>
                  <a:txBody>
                    <a:bodyPr/>
                    <a:lstStyle/>
                    <a:p>
                      <a:pPr algn="ctr">
                        <a:lnSpc>
                          <a:spcPct val="100000"/>
                        </a:lnSpc>
                        <a:spcBef>
                          <a:spcPts val="1275"/>
                        </a:spcBef>
                      </a:pPr>
                      <a:r>
                        <a:rPr sz="2200" b="1" spc="-10" dirty="0">
                          <a:solidFill>
                            <a:srgbClr val="FFFFFF"/>
                          </a:solidFill>
                        </a:rPr>
                        <a:t>Amount</a:t>
                      </a:r>
                      <a:endParaRPr sz="2200">
                        <a:latin typeface="Calibri"/>
                        <a:cs typeface="Calibri"/>
                      </a:endParaRPr>
                    </a:p>
                  </a:txBody>
                  <a:tcPr marL="0" marR="0" marT="161925" marB="0"/>
                </a:tc>
                <a:tc>
                  <a:txBody>
                    <a:bodyPr/>
                    <a:lstStyle/>
                    <a:p>
                      <a:pPr marL="273050" marR="82550" indent="-184785">
                        <a:lnSpc>
                          <a:spcPct val="100800"/>
                        </a:lnSpc>
                        <a:spcBef>
                          <a:spcPts val="175"/>
                        </a:spcBef>
                      </a:pPr>
                      <a:r>
                        <a:rPr sz="2200" b="1" dirty="0">
                          <a:solidFill>
                            <a:srgbClr val="FFFFFF"/>
                          </a:solidFill>
                        </a:rPr>
                        <a:t>%</a:t>
                      </a:r>
                      <a:r>
                        <a:rPr sz="2200" b="1" spc="10" dirty="0">
                          <a:solidFill>
                            <a:srgbClr val="FFFFFF"/>
                          </a:solidFill>
                        </a:rPr>
                        <a:t> </a:t>
                      </a:r>
                      <a:r>
                        <a:rPr sz="2200" b="1" dirty="0">
                          <a:solidFill>
                            <a:srgbClr val="FFFFFF"/>
                          </a:solidFill>
                        </a:rPr>
                        <a:t>of</a:t>
                      </a:r>
                      <a:r>
                        <a:rPr sz="2200" b="1" spc="10" dirty="0">
                          <a:solidFill>
                            <a:srgbClr val="FFFFFF"/>
                          </a:solidFill>
                        </a:rPr>
                        <a:t> </a:t>
                      </a:r>
                      <a:r>
                        <a:rPr sz="2200" b="1" spc="-40" dirty="0">
                          <a:solidFill>
                            <a:srgbClr val="FFFFFF"/>
                          </a:solidFill>
                        </a:rPr>
                        <a:t>Total </a:t>
                      </a:r>
                      <a:r>
                        <a:rPr sz="2200" b="1" spc="-10" dirty="0">
                          <a:solidFill>
                            <a:srgbClr val="FFFFFF"/>
                          </a:solidFill>
                        </a:rPr>
                        <a:t>Funds</a:t>
                      </a:r>
                      <a:endParaRPr sz="2200">
                        <a:latin typeface="Calibri"/>
                        <a:cs typeface="Calibri"/>
                      </a:endParaRPr>
                    </a:p>
                  </a:txBody>
                  <a:tcPr marL="0" marR="0" marT="22225" marB="0"/>
                </a:tc>
                <a:tc>
                  <a:txBody>
                    <a:bodyPr/>
                    <a:lstStyle/>
                    <a:p>
                      <a:pPr marL="650240" marR="487045" indent="-156845">
                        <a:lnSpc>
                          <a:spcPct val="100800"/>
                        </a:lnSpc>
                        <a:spcBef>
                          <a:spcPts val="175"/>
                        </a:spcBef>
                      </a:pPr>
                      <a:r>
                        <a:rPr sz="2200" b="1" spc="-10" dirty="0">
                          <a:solidFill>
                            <a:srgbClr val="FFFFFF"/>
                          </a:solidFill>
                        </a:rPr>
                        <a:t>Distribution Timeline</a:t>
                      </a:r>
                      <a:endParaRPr sz="2200" dirty="0">
                        <a:latin typeface="Calibri"/>
                        <a:cs typeface="Calibri"/>
                      </a:endParaRPr>
                    </a:p>
                  </a:txBody>
                  <a:tcPr marL="0" marR="0" marT="22225" marB="0"/>
                </a:tc>
                <a:extLst>
                  <a:ext uri="{0D108BD9-81ED-4DB2-BD59-A6C34878D82A}">
                    <a16:rowId xmlns:a16="http://schemas.microsoft.com/office/drawing/2014/main" val="10000"/>
                  </a:ext>
                </a:extLst>
              </a:tr>
              <a:tr h="1118547">
                <a:tc>
                  <a:txBody>
                    <a:bodyPr/>
                    <a:lstStyle/>
                    <a:p>
                      <a:pPr marL="401955" marR="253365" indent="-142240">
                        <a:lnSpc>
                          <a:spcPct val="100800"/>
                        </a:lnSpc>
                        <a:spcBef>
                          <a:spcPts val="1290"/>
                        </a:spcBef>
                      </a:pPr>
                      <a:r>
                        <a:rPr sz="2200" dirty="0"/>
                        <a:t>2023-</a:t>
                      </a:r>
                      <a:r>
                        <a:rPr sz="2200" spc="-25" dirty="0"/>
                        <a:t>378 </a:t>
                      </a:r>
                      <a:r>
                        <a:rPr sz="2200" spc="-10" dirty="0"/>
                        <a:t>(SB87)</a:t>
                      </a:r>
                      <a:endParaRPr sz="2200">
                        <a:latin typeface="Calibri"/>
                        <a:cs typeface="Calibri"/>
                      </a:endParaRPr>
                    </a:p>
                  </a:txBody>
                  <a:tcPr marL="0" marR="0" marT="163830" marB="0"/>
                </a:tc>
                <a:tc>
                  <a:txBody>
                    <a:bodyPr/>
                    <a:lstStyle/>
                    <a:p>
                      <a:pPr marL="420370" marR="414020" algn="ctr">
                        <a:lnSpc>
                          <a:spcPct val="102600"/>
                        </a:lnSpc>
                        <a:spcBef>
                          <a:spcPts val="555"/>
                        </a:spcBef>
                      </a:pPr>
                      <a:r>
                        <a:rPr sz="2200" b="1" spc="-10" dirty="0"/>
                        <a:t>Supplemental</a:t>
                      </a:r>
                      <a:r>
                        <a:rPr lang="en-US" sz="2200" spc="-10" dirty="0"/>
                        <a:t> </a:t>
                      </a:r>
                      <a:r>
                        <a:rPr sz="2200" dirty="0">
                          <a:solidFill>
                            <a:srgbClr val="3A3737"/>
                          </a:solidFill>
                        </a:rPr>
                        <a:t>(Funds</a:t>
                      </a:r>
                      <a:r>
                        <a:rPr sz="2200" spc="65" dirty="0">
                          <a:solidFill>
                            <a:srgbClr val="3A3737"/>
                          </a:solidFill>
                        </a:rPr>
                        <a:t> </a:t>
                      </a:r>
                      <a:r>
                        <a:rPr sz="2200" spc="-10" dirty="0">
                          <a:solidFill>
                            <a:srgbClr val="3A3737"/>
                          </a:solidFill>
                        </a:rPr>
                        <a:t>available</a:t>
                      </a:r>
                      <a:r>
                        <a:rPr lang="en-US" sz="2200" spc="-10" dirty="0">
                          <a:solidFill>
                            <a:srgbClr val="3A3737"/>
                          </a:solidFill>
                        </a:rPr>
                        <a:t> </a:t>
                      </a:r>
                      <a:r>
                        <a:rPr sz="2200" spc="-10" dirty="0">
                          <a:solidFill>
                            <a:srgbClr val="3A3737"/>
                          </a:solidFill>
                        </a:rPr>
                        <a:t>immediately)</a:t>
                      </a:r>
                      <a:endParaRPr sz="2200" dirty="0">
                        <a:latin typeface="Calibri"/>
                        <a:cs typeface="Calibri"/>
                      </a:endParaRPr>
                    </a:p>
                  </a:txBody>
                  <a:tcPr marL="0" marR="0" marT="70485" marB="0"/>
                </a:tc>
                <a:tc>
                  <a:txBody>
                    <a:bodyPr/>
                    <a:lstStyle/>
                    <a:p>
                      <a:pPr>
                        <a:lnSpc>
                          <a:spcPct val="100000"/>
                        </a:lnSpc>
                        <a:spcBef>
                          <a:spcPts val="35"/>
                        </a:spcBef>
                      </a:pPr>
                      <a:endParaRPr sz="2200"/>
                    </a:p>
                    <a:p>
                      <a:pPr algn="ctr">
                        <a:lnSpc>
                          <a:spcPct val="100000"/>
                        </a:lnSpc>
                      </a:pPr>
                      <a:r>
                        <a:rPr sz="2200" spc="-10" dirty="0"/>
                        <a:t>$5,000,000</a:t>
                      </a:r>
                      <a:endParaRPr sz="2200">
                        <a:latin typeface="Calibri"/>
                        <a:cs typeface="Calibri"/>
                      </a:endParaRPr>
                    </a:p>
                  </a:txBody>
                  <a:tcPr marL="0" marR="0" marT="4445" marB="0"/>
                </a:tc>
                <a:tc>
                  <a:txBody>
                    <a:bodyPr/>
                    <a:lstStyle/>
                    <a:p>
                      <a:pPr>
                        <a:lnSpc>
                          <a:spcPct val="100000"/>
                        </a:lnSpc>
                        <a:spcBef>
                          <a:spcPts val="35"/>
                        </a:spcBef>
                      </a:pPr>
                      <a:endParaRPr sz="2200"/>
                    </a:p>
                    <a:p>
                      <a:pPr marL="635" algn="ctr">
                        <a:lnSpc>
                          <a:spcPct val="100000"/>
                        </a:lnSpc>
                      </a:pPr>
                      <a:r>
                        <a:rPr sz="2200" spc="-25" dirty="0"/>
                        <a:t>50%</a:t>
                      </a:r>
                      <a:endParaRPr sz="2200">
                        <a:latin typeface="Calibri"/>
                        <a:cs typeface="Calibri"/>
                      </a:endParaRPr>
                    </a:p>
                  </a:txBody>
                  <a:tcPr marL="0" marR="0" marT="4445" marB="0"/>
                </a:tc>
                <a:tc>
                  <a:txBody>
                    <a:bodyPr/>
                    <a:lstStyle/>
                    <a:p>
                      <a:pPr>
                        <a:lnSpc>
                          <a:spcPct val="100000"/>
                        </a:lnSpc>
                        <a:spcBef>
                          <a:spcPts val="35"/>
                        </a:spcBef>
                      </a:pPr>
                      <a:endParaRPr sz="2200"/>
                    </a:p>
                    <a:p>
                      <a:pPr marL="290195">
                        <a:lnSpc>
                          <a:spcPct val="100000"/>
                        </a:lnSpc>
                      </a:pPr>
                      <a:r>
                        <a:rPr sz="2200" dirty="0"/>
                        <a:t>September</a:t>
                      </a:r>
                      <a:r>
                        <a:rPr sz="2200" spc="50" dirty="0"/>
                        <a:t> </a:t>
                      </a:r>
                      <a:r>
                        <a:rPr sz="2200" spc="-20" dirty="0"/>
                        <a:t>2023</a:t>
                      </a:r>
                      <a:endParaRPr sz="2200">
                        <a:latin typeface="Calibri"/>
                        <a:cs typeface="Calibri"/>
                      </a:endParaRPr>
                    </a:p>
                  </a:txBody>
                  <a:tcPr marL="0" marR="0" marT="4445" marB="0"/>
                </a:tc>
                <a:extLst>
                  <a:ext uri="{0D108BD9-81ED-4DB2-BD59-A6C34878D82A}">
                    <a16:rowId xmlns:a16="http://schemas.microsoft.com/office/drawing/2014/main" val="10001"/>
                  </a:ext>
                </a:extLst>
              </a:tr>
              <a:tr h="1450603">
                <a:tc>
                  <a:txBody>
                    <a:bodyPr/>
                    <a:lstStyle/>
                    <a:p>
                      <a:pPr>
                        <a:lnSpc>
                          <a:spcPct val="100000"/>
                        </a:lnSpc>
                        <a:spcBef>
                          <a:spcPts val="50"/>
                        </a:spcBef>
                      </a:pPr>
                      <a:endParaRPr sz="2200"/>
                    </a:p>
                    <a:p>
                      <a:pPr marL="401955" marR="253365" indent="-142240">
                        <a:lnSpc>
                          <a:spcPct val="100800"/>
                        </a:lnSpc>
                      </a:pPr>
                      <a:r>
                        <a:rPr sz="2200" dirty="0"/>
                        <a:t>2023-</a:t>
                      </a:r>
                      <a:r>
                        <a:rPr sz="2200" spc="-25" dirty="0"/>
                        <a:t>379 </a:t>
                      </a:r>
                      <a:r>
                        <a:rPr sz="2200" spc="-10" dirty="0"/>
                        <a:t>(SB88)</a:t>
                      </a:r>
                      <a:endParaRPr sz="2200">
                        <a:latin typeface="Calibri"/>
                        <a:cs typeface="Calibri"/>
                      </a:endParaRPr>
                    </a:p>
                  </a:txBody>
                  <a:tcPr marL="0" marR="0" marT="6350" marB="0"/>
                </a:tc>
                <a:tc>
                  <a:txBody>
                    <a:bodyPr/>
                    <a:lstStyle/>
                    <a:p>
                      <a:pPr>
                        <a:lnSpc>
                          <a:spcPct val="100000"/>
                        </a:lnSpc>
                        <a:spcBef>
                          <a:spcPts val="10"/>
                        </a:spcBef>
                      </a:pPr>
                      <a:endParaRPr sz="2200" dirty="0"/>
                    </a:p>
                    <a:p>
                      <a:pPr algn="ctr">
                        <a:lnSpc>
                          <a:spcPct val="100000"/>
                        </a:lnSpc>
                      </a:pPr>
                      <a:r>
                        <a:rPr sz="2200" b="1" spc="-10" dirty="0"/>
                        <a:t>Regular</a:t>
                      </a:r>
                      <a:r>
                        <a:rPr lang="en-US" sz="2200" b="1" spc="-10" dirty="0"/>
                        <a:t> ETF</a:t>
                      </a:r>
                      <a:endParaRPr sz="2200" b="1" dirty="0"/>
                    </a:p>
                    <a:p>
                      <a:pPr marL="254000" marR="248920" indent="635" algn="ctr">
                        <a:lnSpc>
                          <a:spcPct val="102400"/>
                        </a:lnSpc>
                        <a:spcBef>
                          <a:spcPts val="20"/>
                        </a:spcBef>
                      </a:pPr>
                      <a:r>
                        <a:rPr sz="2200" dirty="0">
                          <a:solidFill>
                            <a:srgbClr val="3A3737"/>
                          </a:solidFill>
                        </a:rPr>
                        <a:t>(Funds</a:t>
                      </a:r>
                      <a:r>
                        <a:rPr sz="2200" spc="65" dirty="0">
                          <a:solidFill>
                            <a:srgbClr val="3A3737"/>
                          </a:solidFill>
                        </a:rPr>
                        <a:t> </a:t>
                      </a:r>
                      <a:r>
                        <a:rPr sz="2200" spc="-10" dirty="0">
                          <a:solidFill>
                            <a:srgbClr val="3A3737"/>
                          </a:solidFill>
                        </a:rPr>
                        <a:t>available </a:t>
                      </a:r>
                      <a:r>
                        <a:rPr sz="2200" dirty="0">
                          <a:solidFill>
                            <a:srgbClr val="3A3737"/>
                          </a:solidFill>
                        </a:rPr>
                        <a:t>quarterly</a:t>
                      </a:r>
                      <a:r>
                        <a:rPr sz="2200" spc="75" dirty="0">
                          <a:solidFill>
                            <a:srgbClr val="3A3737"/>
                          </a:solidFill>
                        </a:rPr>
                        <a:t> </a:t>
                      </a:r>
                      <a:r>
                        <a:rPr sz="2200" dirty="0">
                          <a:solidFill>
                            <a:srgbClr val="3A3737"/>
                          </a:solidFill>
                        </a:rPr>
                        <a:t>in</a:t>
                      </a:r>
                      <a:r>
                        <a:rPr sz="2200" spc="80" dirty="0">
                          <a:solidFill>
                            <a:srgbClr val="3A3737"/>
                          </a:solidFill>
                        </a:rPr>
                        <a:t> </a:t>
                      </a:r>
                      <a:r>
                        <a:rPr sz="2200" dirty="0">
                          <a:solidFill>
                            <a:srgbClr val="3A3737"/>
                          </a:solidFill>
                        </a:rPr>
                        <a:t>2023-</a:t>
                      </a:r>
                      <a:r>
                        <a:rPr sz="2200" spc="-25" dirty="0">
                          <a:solidFill>
                            <a:srgbClr val="3A3737"/>
                          </a:solidFill>
                        </a:rPr>
                        <a:t>24)</a:t>
                      </a:r>
                      <a:endParaRPr sz="2200" dirty="0">
                        <a:latin typeface="Calibri"/>
                        <a:cs typeface="Calibri"/>
                      </a:endParaRPr>
                    </a:p>
                  </a:txBody>
                  <a:tcPr marL="0" marR="0" marT="1270" marB="0"/>
                </a:tc>
                <a:tc>
                  <a:txBody>
                    <a:bodyPr/>
                    <a:lstStyle/>
                    <a:p>
                      <a:pPr>
                        <a:lnSpc>
                          <a:spcPct val="100000"/>
                        </a:lnSpc>
                      </a:pPr>
                      <a:endParaRPr sz="2200"/>
                    </a:p>
                    <a:p>
                      <a:pPr algn="ctr">
                        <a:lnSpc>
                          <a:spcPct val="100000"/>
                        </a:lnSpc>
                        <a:spcBef>
                          <a:spcPts val="1390"/>
                        </a:spcBef>
                      </a:pPr>
                      <a:r>
                        <a:rPr sz="2200" spc="-10" dirty="0"/>
                        <a:t>$5,000,000</a:t>
                      </a:r>
                      <a:endParaRPr sz="2200">
                        <a:latin typeface="Calibri"/>
                        <a:cs typeface="Calibri"/>
                      </a:endParaRPr>
                    </a:p>
                  </a:txBody>
                  <a:tcPr marL="0" marR="0" marT="0" marB="0"/>
                </a:tc>
                <a:tc>
                  <a:txBody>
                    <a:bodyPr/>
                    <a:lstStyle/>
                    <a:p>
                      <a:pPr>
                        <a:lnSpc>
                          <a:spcPct val="100000"/>
                        </a:lnSpc>
                      </a:pPr>
                      <a:endParaRPr sz="2200"/>
                    </a:p>
                    <a:p>
                      <a:pPr algn="ctr">
                        <a:lnSpc>
                          <a:spcPct val="100000"/>
                        </a:lnSpc>
                        <a:spcBef>
                          <a:spcPts val="1390"/>
                        </a:spcBef>
                      </a:pPr>
                      <a:r>
                        <a:rPr sz="2200" spc="-25" dirty="0"/>
                        <a:t>50%</a:t>
                      </a:r>
                      <a:endParaRPr sz="2200">
                        <a:latin typeface="Calibri"/>
                        <a:cs typeface="Calibri"/>
                      </a:endParaRPr>
                    </a:p>
                  </a:txBody>
                  <a:tcPr marL="0" marR="0" marT="0" marB="0"/>
                </a:tc>
                <a:tc>
                  <a:txBody>
                    <a:bodyPr/>
                    <a:lstStyle/>
                    <a:p>
                      <a:pPr marL="219710">
                        <a:lnSpc>
                          <a:spcPct val="100000"/>
                        </a:lnSpc>
                        <a:spcBef>
                          <a:spcPts val="190"/>
                        </a:spcBef>
                      </a:pPr>
                      <a:r>
                        <a:rPr sz="2200" dirty="0"/>
                        <a:t>1</a:t>
                      </a:r>
                      <a:r>
                        <a:rPr sz="2200" baseline="25462" dirty="0"/>
                        <a:t>st</a:t>
                      </a:r>
                      <a:r>
                        <a:rPr sz="2200" spc="209" baseline="25462" dirty="0"/>
                        <a:t> </a:t>
                      </a:r>
                      <a:r>
                        <a:rPr sz="2200" dirty="0"/>
                        <a:t>Qtr</a:t>
                      </a:r>
                      <a:r>
                        <a:rPr sz="2200" spc="-5" dirty="0"/>
                        <a:t> </a:t>
                      </a:r>
                      <a:r>
                        <a:rPr sz="2200" dirty="0"/>
                        <a:t>–</a:t>
                      </a:r>
                      <a:r>
                        <a:rPr sz="2200" spc="20" dirty="0"/>
                        <a:t> </a:t>
                      </a:r>
                      <a:r>
                        <a:rPr sz="2200" spc="-10" dirty="0"/>
                        <a:t>12/01/23</a:t>
                      </a:r>
                      <a:endParaRPr sz="2200" dirty="0"/>
                    </a:p>
                    <a:p>
                      <a:pPr marL="193040">
                        <a:lnSpc>
                          <a:spcPct val="100000"/>
                        </a:lnSpc>
                        <a:spcBef>
                          <a:spcPts val="20"/>
                        </a:spcBef>
                      </a:pPr>
                      <a:r>
                        <a:rPr sz="2200" dirty="0"/>
                        <a:t>2</a:t>
                      </a:r>
                      <a:r>
                        <a:rPr sz="2200" baseline="25462" dirty="0"/>
                        <a:t>nd</a:t>
                      </a:r>
                      <a:r>
                        <a:rPr sz="2200" spc="232" baseline="25462" dirty="0"/>
                        <a:t> </a:t>
                      </a:r>
                      <a:r>
                        <a:rPr sz="2200" dirty="0"/>
                        <a:t>Qtr</a:t>
                      </a:r>
                      <a:r>
                        <a:rPr sz="2200" spc="5" dirty="0"/>
                        <a:t> </a:t>
                      </a:r>
                      <a:r>
                        <a:rPr sz="2200" dirty="0"/>
                        <a:t>–</a:t>
                      </a:r>
                      <a:r>
                        <a:rPr sz="2200" spc="25" dirty="0"/>
                        <a:t> </a:t>
                      </a:r>
                      <a:r>
                        <a:rPr sz="2200" spc="-10" dirty="0"/>
                        <a:t>03/01/24</a:t>
                      </a:r>
                      <a:endParaRPr sz="2200" dirty="0"/>
                    </a:p>
                    <a:p>
                      <a:pPr marL="208279">
                        <a:lnSpc>
                          <a:spcPct val="100000"/>
                        </a:lnSpc>
                        <a:spcBef>
                          <a:spcPts val="15"/>
                        </a:spcBef>
                      </a:pPr>
                      <a:r>
                        <a:rPr sz="2200" dirty="0"/>
                        <a:t>3</a:t>
                      </a:r>
                      <a:r>
                        <a:rPr sz="2200" baseline="25462" dirty="0"/>
                        <a:t>rd</a:t>
                      </a:r>
                      <a:r>
                        <a:rPr sz="2200" spc="217" baseline="25462" dirty="0"/>
                        <a:t> </a:t>
                      </a:r>
                      <a:r>
                        <a:rPr sz="2200" dirty="0"/>
                        <a:t>Qtr –</a:t>
                      </a:r>
                      <a:r>
                        <a:rPr sz="2200" spc="15" dirty="0"/>
                        <a:t> </a:t>
                      </a:r>
                      <a:r>
                        <a:rPr sz="2200" spc="-10" dirty="0"/>
                        <a:t>06/01/24</a:t>
                      </a:r>
                      <a:endParaRPr sz="2200" dirty="0"/>
                    </a:p>
                    <a:p>
                      <a:pPr marL="208279">
                        <a:lnSpc>
                          <a:spcPct val="100000"/>
                        </a:lnSpc>
                        <a:spcBef>
                          <a:spcPts val="20"/>
                        </a:spcBef>
                      </a:pPr>
                      <a:r>
                        <a:rPr sz="2200" dirty="0"/>
                        <a:t>4</a:t>
                      </a:r>
                      <a:r>
                        <a:rPr sz="2200" baseline="25462" dirty="0"/>
                        <a:t>th</a:t>
                      </a:r>
                      <a:r>
                        <a:rPr sz="2200" spc="217" baseline="25462" dirty="0"/>
                        <a:t> </a:t>
                      </a:r>
                      <a:r>
                        <a:rPr sz="2200" dirty="0"/>
                        <a:t>Qtr</a:t>
                      </a:r>
                      <a:r>
                        <a:rPr sz="2200" spc="5" dirty="0"/>
                        <a:t> </a:t>
                      </a:r>
                      <a:r>
                        <a:rPr sz="2200" dirty="0"/>
                        <a:t>–</a:t>
                      </a:r>
                      <a:r>
                        <a:rPr sz="2200" spc="25" dirty="0"/>
                        <a:t> </a:t>
                      </a:r>
                      <a:r>
                        <a:rPr sz="2200" spc="-10" dirty="0"/>
                        <a:t>09/01/24</a:t>
                      </a:r>
                      <a:endParaRPr sz="2200" dirty="0">
                        <a:latin typeface="Calibri"/>
                        <a:cs typeface="Calibri"/>
                      </a:endParaRPr>
                    </a:p>
                  </a:txBody>
                  <a:tcPr marL="0" marR="0" marT="24130" marB="0"/>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9725845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6C66BE-6B48-4209-AB28-B72E7EA54091}"/>
              </a:ext>
            </a:extLst>
          </p:cNvPr>
          <p:cNvSpPr txBox="1"/>
          <p:nvPr/>
        </p:nvSpPr>
        <p:spPr>
          <a:xfrm>
            <a:off x="254692" y="948464"/>
            <a:ext cx="7509395" cy="5750292"/>
          </a:xfrm>
          <a:prstGeom prst="rect">
            <a:avLst/>
          </a:prstGeom>
          <a:noFill/>
        </p:spPr>
        <p:txBody>
          <a:bodyPr wrap="square" rtlCol="0">
            <a:spAutoFit/>
          </a:bodyPr>
          <a:lstStyle/>
          <a:p>
            <a:pPr marL="296545" marR="213360" lvl="0" indent="-284480" algn="l" defTabSz="914400" rtl="0" eaLnBrk="1" fontAlgn="auto" latinLnBrk="0" hangingPunct="1">
              <a:lnSpc>
                <a:spcPct val="100400"/>
              </a:lnSpc>
              <a:spcBef>
                <a:spcPts val="95"/>
              </a:spcBef>
              <a:spcAft>
                <a:spcPts val="0"/>
              </a:spcAft>
              <a:buClrTx/>
              <a:buSzTx/>
              <a:buFont typeface="Arial"/>
              <a:buChar char="•"/>
              <a:tabLst>
                <a:tab pos="296545" algn="l"/>
              </a:tabLst>
              <a:defRPr/>
            </a:pPr>
            <a:r>
              <a:rPr kumimoji="0" lang="en-US" sz="2800" b="1" i="0" u="none" strike="noStrike" kern="1200" cap="none" spc="0" normalizeH="0" baseline="0" noProof="0" dirty="0">
                <a:ln>
                  <a:noFill/>
                </a:ln>
                <a:solidFill>
                  <a:prstClr val="black"/>
                </a:solidFill>
                <a:effectLst/>
                <a:uLnTx/>
                <a:uFillTx/>
                <a:latin typeface="Calibri"/>
                <a:ea typeface="+mn-ea"/>
                <a:cs typeface="Calibri"/>
              </a:rPr>
              <a:t>$2</a:t>
            </a:r>
            <a:r>
              <a:rPr kumimoji="0" lang="en-US" sz="2800" b="1" i="0" u="none" strike="noStrike" kern="1200" cap="none" spc="-5"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million</a:t>
            </a:r>
            <a:r>
              <a:rPr kumimoji="0" lang="en-US" sz="2800" b="1" i="0" u="none" strike="noStrike" kern="1200" cap="none" spc="-20"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limit/cap</a:t>
            </a:r>
            <a:r>
              <a:rPr kumimoji="0" lang="en-US" sz="2800" b="1" i="0" u="none" strike="noStrike" kern="1200" cap="none" spc="-20"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per</a:t>
            </a:r>
            <a:r>
              <a:rPr kumimoji="0" lang="en-US" sz="2800" b="1" i="0" u="none" strike="noStrike" kern="1200" cap="none" spc="-25" normalizeH="0" baseline="0" noProof="0" dirty="0">
                <a:ln>
                  <a:noFill/>
                </a:ln>
                <a:solidFill>
                  <a:prstClr val="black"/>
                </a:solidFill>
                <a:effectLst/>
                <a:uLnTx/>
                <a:uFillTx/>
                <a:latin typeface="Calibri"/>
                <a:ea typeface="+mn-ea"/>
                <a:cs typeface="Calibri"/>
              </a:rPr>
              <a:t> </a:t>
            </a:r>
            <a:r>
              <a:rPr kumimoji="0" lang="en-US" sz="2800" b="1" i="0" u="none" strike="noStrike" kern="1200" cap="none" spc="-10" normalizeH="0" baseline="0" noProof="0" dirty="0">
                <a:ln>
                  <a:noFill/>
                </a:ln>
                <a:solidFill>
                  <a:prstClr val="black"/>
                </a:solidFill>
                <a:effectLst/>
                <a:uLnTx/>
                <a:uFillTx/>
                <a:latin typeface="Calibri"/>
                <a:ea typeface="+mn-ea"/>
                <a:cs typeface="Calibri"/>
              </a:rPr>
              <a:t>institution </a:t>
            </a:r>
            <a:r>
              <a:rPr kumimoji="0" lang="en-US" sz="2800" b="1" i="0" u="none" strike="noStrike" kern="1200" cap="none" spc="0" normalizeH="0" baseline="0" noProof="0" dirty="0">
                <a:ln>
                  <a:noFill/>
                </a:ln>
                <a:solidFill>
                  <a:prstClr val="black"/>
                </a:solidFill>
                <a:effectLst/>
                <a:uLnTx/>
                <a:uFillTx/>
                <a:latin typeface="Calibri"/>
                <a:ea typeface="+mn-ea"/>
                <a:cs typeface="Calibri"/>
              </a:rPr>
              <a:t>to</a:t>
            </a:r>
            <a:r>
              <a:rPr kumimoji="0" lang="en-US" sz="2800" b="1" i="0" u="none" strike="noStrike" kern="1200" cap="none" spc="-80"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facilitate</a:t>
            </a:r>
            <a:r>
              <a:rPr kumimoji="0" lang="en-US" sz="2800" b="1" i="0" u="none" strike="noStrike" kern="1200" cap="none" spc="-55" normalizeH="0" baseline="0" noProof="0" dirty="0">
                <a:ln>
                  <a:noFill/>
                </a:ln>
                <a:solidFill>
                  <a:prstClr val="black"/>
                </a:solidFill>
                <a:effectLst/>
                <a:uLnTx/>
                <a:uFillTx/>
                <a:latin typeface="Calibri"/>
                <a:ea typeface="+mn-ea"/>
                <a:cs typeface="Calibri"/>
              </a:rPr>
              <a:t> a more equitable </a:t>
            </a:r>
            <a:r>
              <a:rPr kumimoji="0" lang="en-US" sz="2800" b="1" i="0" u="none" strike="noStrike" kern="1200" cap="none" spc="-10" normalizeH="0" baseline="0" noProof="0" dirty="0">
                <a:ln>
                  <a:noFill/>
                </a:ln>
                <a:solidFill>
                  <a:prstClr val="black"/>
                </a:solidFill>
                <a:effectLst/>
                <a:uLnTx/>
                <a:uFillTx/>
                <a:latin typeface="Calibri"/>
                <a:ea typeface="+mn-ea"/>
                <a:cs typeface="Calibri"/>
              </a:rPr>
              <a:t>distribution of funds</a:t>
            </a:r>
            <a:endParaRPr kumimoji="0" lang="en-US" sz="2800" b="0" i="0" u="none" strike="noStrike" kern="1200" cap="none" spc="0" normalizeH="0" baseline="0" noProof="0" dirty="0">
              <a:ln>
                <a:noFill/>
              </a:ln>
              <a:solidFill>
                <a:prstClr val="black"/>
              </a:solidFill>
              <a:effectLst/>
              <a:uLnTx/>
              <a:uFillTx/>
              <a:latin typeface="Calibri"/>
              <a:ea typeface="+mn-ea"/>
              <a:cs typeface="Calibri"/>
            </a:endParaRPr>
          </a:p>
          <a:p>
            <a:pPr marL="296545" marR="36195" lvl="0" indent="-284480" algn="l" defTabSz="914400" rtl="0" eaLnBrk="1" fontAlgn="auto" latinLnBrk="0" hangingPunct="1">
              <a:lnSpc>
                <a:spcPct val="100400"/>
              </a:lnSpc>
              <a:spcBef>
                <a:spcPts val="995"/>
              </a:spcBef>
              <a:spcAft>
                <a:spcPts val="0"/>
              </a:spcAft>
              <a:buClrTx/>
              <a:buSzTx/>
              <a:buFont typeface="Arial"/>
              <a:buChar char="•"/>
              <a:tabLst>
                <a:tab pos="296545" algn="l"/>
              </a:tabLst>
              <a:defRPr/>
            </a:pPr>
            <a:r>
              <a:rPr kumimoji="0" lang="en-US" sz="2800" b="1" i="0" u="none" strike="noStrike" kern="1200" cap="none" spc="0" normalizeH="0" baseline="0" noProof="0" dirty="0">
                <a:ln>
                  <a:noFill/>
                </a:ln>
                <a:solidFill>
                  <a:prstClr val="black"/>
                </a:solidFill>
                <a:effectLst/>
                <a:uLnTx/>
                <a:uFillTx/>
                <a:latin typeface="Calibri"/>
                <a:ea typeface="+mn-ea"/>
                <a:cs typeface="Calibri"/>
              </a:rPr>
              <a:t>ACHE</a:t>
            </a:r>
            <a:r>
              <a:rPr kumimoji="0" lang="en-US" sz="2800" b="1" i="0" u="none" strike="noStrike" kern="1200" cap="none" spc="-25" normalizeH="0" baseline="0" noProof="0" dirty="0">
                <a:ln>
                  <a:noFill/>
                </a:ln>
                <a:solidFill>
                  <a:prstClr val="black"/>
                </a:solidFill>
                <a:effectLst/>
                <a:uLnTx/>
                <a:uFillTx/>
                <a:latin typeface="Calibri"/>
                <a:ea typeface="+mn-ea"/>
                <a:cs typeface="Calibri"/>
              </a:rPr>
              <a:t> convened </a:t>
            </a:r>
            <a:r>
              <a:rPr kumimoji="0" lang="en-US" sz="2800" b="1" i="0" u="none" strike="noStrike" kern="1200" cap="none" spc="0" normalizeH="0" baseline="0" noProof="0" dirty="0">
                <a:ln>
                  <a:noFill/>
                </a:ln>
                <a:solidFill>
                  <a:prstClr val="black"/>
                </a:solidFill>
                <a:effectLst/>
                <a:uLnTx/>
                <a:uFillTx/>
                <a:latin typeface="Calibri"/>
                <a:ea typeface="+mn-ea"/>
                <a:cs typeface="Calibri"/>
              </a:rPr>
              <a:t>Zoom</a:t>
            </a:r>
            <a:r>
              <a:rPr kumimoji="0" lang="en-US" sz="2800" b="1" i="0" u="none" strike="noStrike" kern="1200" cap="none" spc="-25"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meeting</a:t>
            </a:r>
            <a:r>
              <a:rPr kumimoji="0" lang="en-US" sz="2800" b="1" i="0" u="none" strike="noStrike" kern="1200" cap="none" spc="-25"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on</a:t>
            </a:r>
            <a:r>
              <a:rPr kumimoji="0" lang="en-US" sz="2800" b="1" i="0" u="none" strike="noStrike" kern="1200" cap="none" spc="-25"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July</a:t>
            </a:r>
            <a:r>
              <a:rPr kumimoji="0" lang="en-US" sz="2800" b="1" i="0" u="none" strike="noStrike" kern="1200" cap="none" spc="-20" normalizeH="0" baseline="0" noProof="0" dirty="0">
                <a:ln>
                  <a:noFill/>
                </a:ln>
                <a:solidFill>
                  <a:prstClr val="black"/>
                </a:solidFill>
                <a:effectLst/>
                <a:uLnTx/>
                <a:uFillTx/>
                <a:latin typeface="Calibri"/>
                <a:ea typeface="+mn-ea"/>
                <a:cs typeface="Calibri"/>
              </a:rPr>
              <a:t> </a:t>
            </a:r>
            <a:r>
              <a:rPr kumimoji="0" lang="en-US" sz="2800" b="1" i="0" u="none" strike="noStrike" kern="1200" cap="none" spc="-25" normalizeH="0" baseline="0" noProof="0" dirty="0">
                <a:ln>
                  <a:noFill/>
                </a:ln>
                <a:solidFill>
                  <a:prstClr val="black"/>
                </a:solidFill>
                <a:effectLst/>
                <a:uLnTx/>
                <a:uFillTx/>
                <a:latin typeface="Calibri"/>
                <a:ea typeface="+mn-ea"/>
                <a:cs typeface="Calibri"/>
              </a:rPr>
              <a:t>18 </a:t>
            </a:r>
            <a:r>
              <a:rPr kumimoji="0" lang="en-US" sz="2800" b="1" i="0" u="none" strike="noStrike" kern="1200" cap="none" spc="0" normalizeH="0" baseline="0" noProof="0" dirty="0">
                <a:ln>
                  <a:noFill/>
                </a:ln>
                <a:solidFill>
                  <a:prstClr val="black"/>
                </a:solidFill>
                <a:effectLst/>
                <a:uLnTx/>
                <a:uFillTx/>
                <a:latin typeface="Calibri"/>
                <a:ea typeface="+mn-ea"/>
                <a:cs typeface="Calibri"/>
              </a:rPr>
              <a:t>to</a:t>
            </a:r>
            <a:r>
              <a:rPr kumimoji="0" lang="en-US" sz="2800" b="1" i="0" u="none" strike="noStrike" kern="1200" cap="none" spc="-30"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discuss</a:t>
            </a:r>
            <a:r>
              <a:rPr kumimoji="0" lang="en-US" sz="2800" b="1" i="0" u="none" strike="noStrike" kern="1200" cap="none" spc="-55"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grant</a:t>
            </a:r>
            <a:r>
              <a:rPr kumimoji="0" lang="en-US" sz="2800" b="1" i="0" u="none" strike="noStrike" kern="1200" cap="none" spc="-25" normalizeH="0" baseline="0" noProof="0" dirty="0">
                <a:ln>
                  <a:noFill/>
                </a:ln>
                <a:solidFill>
                  <a:prstClr val="black"/>
                </a:solidFill>
                <a:effectLst/>
                <a:uLnTx/>
                <a:uFillTx/>
                <a:latin typeface="Calibri"/>
                <a:ea typeface="+mn-ea"/>
                <a:cs typeface="Calibri"/>
              </a:rPr>
              <a:t> </a:t>
            </a:r>
            <a:r>
              <a:rPr kumimoji="0" lang="en-US" sz="2800" b="1" i="0" u="none" strike="noStrike" kern="1200" cap="none" spc="-10" normalizeH="0" baseline="0" noProof="0" dirty="0">
                <a:ln>
                  <a:noFill/>
                </a:ln>
                <a:solidFill>
                  <a:prstClr val="black"/>
                </a:solidFill>
                <a:effectLst/>
                <a:uLnTx/>
                <a:uFillTx/>
                <a:latin typeface="Calibri"/>
                <a:ea typeface="+mn-ea"/>
                <a:cs typeface="Calibri"/>
              </a:rPr>
              <a:t>program</a:t>
            </a:r>
            <a:endParaRPr kumimoji="0" lang="en-US" sz="2800" b="0" i="0" u="none" strike="noStrike" kern="1200" cap="none" spc="0" normalizeH="0" baseline="0" noProof="0" dirty="0">
              <a:ln>
                <a:noFill/>
              </a:ln>
              <a:solidFill>
                <a:prstClr val="black"/>
              </a:solidFill>
              <a:effectLst/>
              <a:uLnTx/>
              <a:uFillTx/>
              <a:latin typeface="Calibri"/>
              <a:ea typeface="+mn-ea"/>
              <a:cs typeface="Calibri"/>
            </a:endParaRPr>
          </a:p>
          <a:p>
            <a:pPr marL="296545" marR="352425" lvl="0" indent="-284480" algn="l" defTabSz="914400" rtl="0" eaLnBrk="1" fontAlgn="auto" latinLnBrk="0" hangingPunct="1">
              <a:lnSpc>
                <a:spcPct val="100400"/>
              </a:lnSpc>
              <a:spcBef>
                <a:spcPts val="990"/>
              </a:spcBef>
              <a:spcAft>
                <a:spcPts val="0"/>
              </a:spcAft>
              <a:buClrTx/>
              <a:buSzTx/>
              <a:buFont typeface="Arial"/>
              <a:buChar char="•"/>
              <a:tabLst>
                <a:tab pos="296545" algn="l"/>
              </a:tabLst>
              <a:defRPr/>
            </a:pPr>
            <a:r>
              <a:rPr kumimoji="0" lang="en-US" sz="2800" b="1" i="0" u="none" strike="noStrike" kern="1200" cap="none" spc="0" normalizeH="0" baseline="0" noProof="0" dirty="0">
                <a:ln>
                  <a:noFill/>
                </a:ln>
                <a:solidFill>
                  <a:prstClr val="black"/>
                </a:solidFill>
                <a:effectLst/>
                <a:uLnTx/>
                <a:uFillTx/>
                <a:latin typeface="Calibri"/>
                <a:ea typeface="+mn-ea"/>
                <a:cs typeface="Calibri"/>
              </a:rPr>
              <a:t>Institutions</a:t>
            </a:r>
            <a:r>
              <a:rPr kumimoji="0" lang="en-US" sz="2800" b="1" i="0" u="none" strike="noStrike" kern="1200" cap="none" spc="-55"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submitted</a:t>
            </a:r>
            <a:r>
              <a:rPr kumimoji="0" lang="en-US" sz="2800" b="1" i="0" u="none" strike="noStrike" kern="1200" cap="none" spc="-45"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projects</a:t>
            </a:r>
            <a:r>
              <a:rPr kumimoji="0" lang="en-US" sz="2800" b="1" i="0" u="none" strike="noStrike" kern="1200" cap="none" spc="-40" normalizeH="0" baseline="0" noProof="0" dirty="0">
                <a:ln>
                  <a:noFill/>
                </a:ln>
                <a:solidFill>
                  <a:prstClr val="black"/>
                </a:solidFill>
                <a:effectLst/>
                <a:uLnTx/>
                <a:uFillTx/>
                <a:latin typeface="Calibri"/>
                <a:ea typeface="+mn-ea"/>
                <a:cs typeface="Calibri"/>
              </a:rPr>
              <a:t> </a:t>
            </a:r>
            <a:r>
              <a:rPr kumimoji="0" lang="en-US" sz="2800" b="1" i="0" u="none" strike="noStrike" kern="1200" cap="none" spc="-25" normalizeH="0" baseline="0" noProof="0" dirty="0">
                <a:ln>
                  <a:noFill/>
                </a:ln>
                <a:solidFill>
                  <a:prstClr val="black"/>
                </a:solidFill>
                <a:effectLst/>
                <a:uLnTx/>
                <a:uFillTx/>
                <a:latin typeface="Calibri"/>
                <a:ea typeface="+mn-ea"/>
                <a:cs typeface="Calibri"/>
              </a:rPr>
              <a:t>in </a:t>
            </a:r>
            <a:r>
              <a:rPr kumimoji="0" lang="en-US" sz="2800" b="1" i="0" u="none" strike="noStrike" kern="1200" cap="none" spc="0" normalizeH="0" baseline="0" noProof="0" dirty="0">
                <a:ln>
                  <a:noFill/>
                </a:ln>
                <a:solidFill>
                  <a:prstClr val="black"/>
                </a:solidFill>
                <a:effectLst/>
                <a:uLnTx/>
                <a:uFillTx/>
                <a:latin typeface="Calibri"/>
                <a:ea typeface="+mn-ea"/>
                <a:cs typeface="Calibri"/>
              </a:rPr>
              <a:t>priority</a:t>
            </a:r>
            <a:r>
              <a:rPr kumimoji="0" lang="en-US" sz="2800" b="1" i="0" u="none" strike="noStrike" kern="1200" cap="none" spc="-15"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order</a:t>
            </a:r>
            <a:r>
              <a:rPr kumimoji="0" lang="en-US" sz="2800" b="1" i="0" u="none" strike="noStrike" kern="1200" cap="none" spc="-10"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on</a:t>
            </a:r>
            <a:r>
              <a:rPr kumimoji="0" lang="en-US" sz="2800" b="1" i="0" u="none" strike="noStrike" kern="1200" cap="none" spc="-15"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July</a:t>
            </a:r>
            <a:r>
              <a:rPr kumimoji="0" lang="en-US" sz="2800" b="1" i="0" u="none" strike="noStrike" kern="1200" cap="none" spc="-10" normalizeH="0" baseline="0" noProof="0" dirty="0">
                <a:ln>
                  <a:noFill/>
                </a:ln>
                <a:solidFill>
                  <a:prstClr val="black"/>
                </a:solidFill>
                <a:effectLst/>
                <a:uLnTx/>
                <a:uFillTx/>
                <a:latin typeface="Calibri"/>
                <a:ea typeface="+mn-ea"/>
                <a:cs typeface="Calibri"/>
              </a:rPr>
              <a:t> </a:t>
            </a:r>
            <a:r>
              <a:rPr kumimoji="0" lang="en-US" sz="2800" b="1" i="0" u="none" strike="noStrike" kern="1200" cap="none" spc="-25" normalizeH="0" baseline="0" noProof="0" dirty="0">
                <a:ln>
                  <a:noFill/>
                </a:ln>
                <a:solidFill>
                  <a:prstClr val="black"/>
                </a:solidFill>
                <a:effectLst/>
                <a:uLnTx/>
                <a:uFillTx/>
                <a:latin typeface="Calibri"/>
                <a:ea typeface="+mn-ea"/>
                <a:cs typeface="Calibri"/>
              </a:rPr>
              <a:t>28</a:t>
            </a:r>
            <a:endParaRPr kumimoji="0" lang="en-US" sz="2800" b="0" i="0" u="none" strike="noStrike" kern="1200" cap="none" spc="0" normalizeH="0" baseline="0" noProof="0" dirty="0">
              <a:ln>
                <a:noFill/>
              </a:ln>
              <a:solidFill>
                <a:prstClr val="black"/>
              </a:solidFill>
              <a:effectLst/>
              <a:uLnTx/>
              <a:uFillTx/>
              <a:latin typeface="Calibri"/>
              <a:ea typeface="+mn-ea"/>
              <a:cs typeface="Calibri"/>
            </a:endParaRPr>
          </a:p>
          <a:p>
            <a:pPr marL="296545" marR="655320" lvl="0" indent="-284480" algn="l" defTabSz="914400" rtl="0" eaLnBrk="1" fontAlgn="auto" latinLnBrk="0" hangingPunct="1">
              <a:lnSpc>
                <a:spcPct val="100400"/>
              </a:lnSpc>
              <a:spcBef>
                <a:spcPts val="990"/>
              </a:spcBef>
              <a:spcAft>
                <a:spcPts val="0"/>
              </a:spcAft>
              <a:buClrTx/>
              <a:buSzTx/>
              <a:buFont typeface="Arial"/>
              <a:buChar char="•"/>
              <a:tabLst>
                <a:tab pos="296545" algn="l"/>
              </a:tabLst>
              <a:defRPr/>
            </a:pPr>
            <a:r>
              <a:rPr kumimoji="0" lang="en-US" sz="2800" b="1" i="0" u="none" strike="noStrike" kern="1200" cap="none" spc="0" normalizeH="0" baseline="0" noProof="0" dirty="0">
                <a:ln>
                  <a:noFill/>
                </a:ln>
                <a:solidFill>
                  <a:prstClr val="black"/>
                </a:solidFill>
                <a:effectLst/>
                <a:uLnTx/>
                <a:uFillTx/>
                <a:latin typeface="Calibri"/>
                <a:ea typeface="+mn-ea"/>
                <a:cs typeface="Calibri"/>
              </a:rPr>
              <a:t>13</a:t>
            </a:r>
            <a:r>
              <a:rPr kumimoji="0" lang="en-US" sz="2800" b="1" i="0" u="none" strike="noStrike" kern="1200" cap="none" spc="10"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of</a:t>
            </a:r>
            <a:r>
              <a:rPr kumimoji="0" lang="en-US" sz="2800" b="1" i="0" u="none" strike="noStrike" kern="1200" cap="none" spc="-20"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14</a:t>
            </a:r>
            <a:r>
              <a:rPr kumimoji="0" lang="en-US" sz="2800" b="1" i="0" u="none" strike="noStrike" kern="1200" cap="none" spc="10"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institutions</a:t>
            </a:r>
            <a:r>
              <a:rPr kumimoji="0" lang="en-US" sz="2800" b="1" i="0" u="none" strike="noStrike" kern="1200" cap="none" spc="-5" normalizeH="0" baseline="0" noProof="0" dirty="0">
                <a:ln>
                  <a:noFill/>
                </a:ln>
                <a:solidFill>
                  <a:prstClr val="black"/>
                </a:solidFill>
                <a:effectLst/>
                <a:uLnTx/>
                <a:uFillTx/>
                <a:latin typeface="Calibri"/>
                <a:ea typeface="+mn-ea"/>
                <a:cs typeface="Calibri"/>
              </a:rPr>
              <a:t> </a:t>
            </a:r>
            <a:r>
              <a:rPr kumimoji="0" lang="en-US" sz="2800" b="1" i="0" u="none" strike="noStrike" kern="1200" cap="none" spc="-10" normalizeH="0" baseline="0" noProof="0" dirty="0">
                <a:ln>
                  <a:noFill/>
                </a:ln>
                <a:solidFill>
                  <a:prstClr val="black"/>
                </a:solidFill>
                <a:effectLst/>
                <a:uLnTx/>
                <a:uFillTx/>
                <a:latin typeface="Calibri"/>
                <a:ea typeface="+mn-ea"/>
                <a:cs typeface="Calibri"/>
              </a:rPr>
              <a:t>submitted applications</a:t>
            </a:r>
            <a:endParaRPr kumimoji="0" lang="en-US" sz="2800" b="0" i="0" u="none" strike="noStrike" kern="1200" cap="none" spc="0" normalizeH="0" baseline="0" noProof="0" dirty="0">
              <a:ln>
                <a:noFill/>
              </a:ln>
              <a:solidFill>
                <a:prstClr val="black"/>
              </a:solidFill>
              <a:effectLst/>
              <a:uLnTx/>
              <a:uFillTx/>
              <a:latin typeface="Calibri"/>
              <a:ea typeface="+mn-ea"/>
              <a:cs typeface="Calibri"/>
            </a:endParaRPr>
          </a:p>
          <a:p>
            <a:pPr marL="296545" marR="5080" lvl="0" indent="-284480" algn="l" defTabSz="914400" rtl="0" eaLnBrk="1" fontAlgn="auto" latinLnBrk="0" hangingPunct="1">
              <a:lnSpc>
                <a:spcPct val="100400"/>
              </a:lnSpc>
              <a:spcBef>
                <a:spcPts val="990"/>
              </a:spcBef>
              <a:spcAft>
                <a:spcPts val="0"/>
              </a:spcAft>
              <a:buClrTx/>
              <a:buSzTx/>
              <a:buFont typeface="Arial"/>
              <a:buChar char="•"/>
              <a:tabLst>
                <a:tab pos="296545" algn="l"/>
              </a:tabLst>
              <a:defRPr/>
            </a:pPr>
            <a:r>
              <a:rPr kumimoji="0" lang="en-US" sz="2800" b="1" i="0" u="none" strike="noStrike" kern="1200" cap="none" spc="0" normalizeH="0" baseline="0" noProof="0" dirty="0">
                <a:ln>
                  <a:noFill/>
                </a:ln>
                <a:solidFill>
                  <a:prstClr val="black"/>
                </a:solidFill>
                <a:effectLst/>
                <a:uLnTx/>
                <a:uFillTx/>
                <a:latin typeface="Calibri"/>
                <a:ea typeface="+mn-ea"/>
                <a:cs typeface="Calibri"/>
              </a:rPr>
              <a:t>Institutions</a:t>
            </a:r>
            <a:r>
              <a:rPr kumimoji="0" lang="en-US" sz="2800" b="1" i="0" u="none" strike="noStrike" kern="1200" cap="none" spc="-50" normalizeH="0" baseline="0" noProof="0" dirty="0">
                <a:ln>
                  <a:noFill/>
                </a:ln>
                <a:solidFill>
                  <a:prstClr val="black"/>
                </a:solidFill>
                <a:effectLst/>
                <a:uLnTx/>
                <a:uFillTx/>
                <a:latin typeface="Calibri"/>
                <a:ea typeface="+mn-ea"/>
                <a:cs typeface="Calibri"/>
              </a:rPr>
              <a:t> </a:t>
            </a:r>
            <a:r>
              <a:rPr kumimoji="0" lang="en-US" sz="2800" b="1" i="0" u="none" strike="noStrike" kern="1200" cap="none" spc="-10" normalizeH="0" baseline="0" noProof="0" dirty="0">
                <a:ln>
                  <a:noFill/>
                </a:ln>
                <a:solidFill>
                  <a:prstClr val="black"/>
                </a:solidFill>
                <a:effectLst/>
                <a:uLnTx/>
                <a:uFillTx/>
                <a:latin typeface="Calibri"/>
                <a:ea typeface="+mn-ea"/>
                <a:cs typeface="Calibri"/>
              </a:rPr>
              <a:t>submitted </a:t>
            </a:r>
            <a:r>
              <a:rPr kumimoji="0" lang="en-US" sz="2800" b="1" i="0" u="none" strike="noStrike" kern="1200" cap="none" spc="0" normalizeH="0" baseline="0" noProof="0" dirty="0">
                <a:ln>
                  <a:noFill/>
                </a:ln>
                <a:solidFill>
                  <a:prstClr val="black"/>
                </a:solidFill>
                <a:effectLst/>
                <a:uLnTx/>
                <a:uFillTx/>
                <a:latin typeface="Calibri"/>
                <a:ea typeface="+mn-ea"/>
                <a:cs typeface="Calibri"/>
              </a:rPr>
              <a:t>30</a:t>
            </a:r>
            <a:r>
              <a:rPr kumimoji="0" lang="en-US" sz="2800" b="1" i="0" u="none" strike="noStrike" kern="1200" cap="none" spc="-10"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projects requesting over</a:t>
            </a:r>
            <a:r>
              <a:rPr kumimoji="0" lang="en-US" sz="2800" b="1" i="0" u="none" strike="noStrike" kern="1200" cap="none" spc="-20"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$18 </a:t>
            </a:r>
            <a:r>
              <a:rPr kumimoji="0" lang="en-US" sz="2800" b="1" i="0" u="none" strike="noStrike" kern="1200" cap="none" spc="-10" normalizeH="0" baseline="0" noProof="0" dirty="0">
                <a:ln>
                  <a:noFill/>
                </a:ln>
                <a:solidFill>
                  <a:prstClr val="black"/>
                </a:solidFill>
                <a:effectLst/>
                <a:uLnTx/>
                <a:uFillTx/>
                <a:latin typeface="Calibri"/>
                <a:ea typeface="+mn-ea"/>
                <a:cs typeface="Calibri"/>
              </a:rPr>
              <a:t>million (funds addressed 55%)</a:t>
            </a:r>
          </a:p>
          <a:p>
            <a:pPr marL="296545" marR="5080" lvl="0" indent="-284480" algn="l" defTabSz="914400" rtl="0" eaLnBrk="1" fontAlgn="auto" latinLnBrk="0" hangingPunct="1">
              <a:lnSpc>
                <a:spcPct val="100400"/>
              </a:lnSpc>
              <a:spcBef>
                <a:spcPts val="990"/>
              </a:spcBef>
              <a:spcAft>
                <a:spcPts val="0"/>
              </a:spcAft>
              <a:buClrTx/>
              <a:buSzTx/>
              <a:buFont typeface="Arial"/>
              <a:buChar char="•"/>
              <a:tabLst>
                <a:tab pos="296545" algn="l"/>
              </a:tabLst>
              <a:defRPr/>
            </a:pPr>
            <a:r>
              <a:rPr kumimoji="0" lang="en-US" sz="2800" b="1" i="0" u="none" strike="noStrike" kern="1200" cap="none" spc="-10" normalizeH="0" baseline="0" noProof="0" dirty="0">
                <a:ln>
                  <a:noFill/>
                </a:ln>
                <a:solidFill>
                  <a:prstClr val="black"/>
                </a:solidFill>
                <a:effectLst/>
                <a:uLnTx/>
                <a:uFillTx/>
                <a:latin typeface="Calibri"/>
                <a:ea typeface="+mn-ea"/>
                <a:cs typeface="Calibri"/>
              </a:rPr>
              <a:t>ACHE reviewed projects and finalized distribution of funds on August 11</a:t>
            </a:r>
            <a:endParaRPr kumimoji="0" lang="en-US" sz="2800" b="0" i="0" u="none" strike="noStrike" kern="1200" cap="none" spc="0" normalizeH="0" baseline="0" noProof="0" dirty="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88AAF03A-7887-48DA-AE0B-4A06801EF561}"/>
              </a:ext>
            </a:extLst>
          </p:cNvPr>
          <p:cNvSpPr txBox="1"/>
          <p:nvPr/>
        </p:nvSpPr>
        <p:spPr>
          <a:xfrm>
            <a:off x="0" y="140784"/>
            <a:ext cx="12191999"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400" cap="none" spc="0" normalizeH="0" baseline="0" noProof="0" dirty="0">
                <a:ln>
                  <a:noFill/>
                </a:ln>
                <a:solidFill>
                  <a:srgbClr val="4472C4"/>
                </a:solidFill>
                <a:effectLst/>
                <a:uLnTx/>
                <a:uFillTx/>
                <a:latin typeface="Calibri" panose="020F0502020204030204"/>
                <a:ea typeface="+mn-ea"/>
                <a:cs typeface="+mn-cs"/>
              </a:rPr>
              <a:t>HBCU Deferred Maintenance Grant:  Overview</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81F41621-5985-4E9F-B331-922B335ADAFE}"/>
              </a:ext>
            </a:extLst>
          </p:cNvPr>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5429"/>
                    </a14:imgEffect>
                    <a14:imgEffect>
                      <a14:saturation sat="66000"/>
                    </a14:imgEffect>
                  </a14:imgLayer>
                </a14:imgProps>
              </a:ext>
            </a:extLst>
          </a:blip>
          <a:srcRect l="15729" t="1909"/>
          <a:stretch/>
        </p:blipFill>
        <p:spPr>
          <a:xfrm>
            <a:off x="7670556" y="1327638"/>
            <a:ext cx="3879097" cy="3657600"/>
          </a:xfrm>
          <a:prstGeom prst="rect">
            <a:avLst/>
          </a:prstGeom>
          <a:ln>
            <a:noFill/>
          </a:ln>
          <a:effectLst>
            <a:outerShdw blurRad="63500" sx="102000" sy="102000" algn="ctr" rotWithShape="0">
              <a:prstClr val="black">
                <a:alpha val="40000"/>
              </a:prstClr>
            </a:outerShdw>
          </a:effectLst>
        </p:spPr>
      </p:pic>
      <p:sp>
        <p:nvSpPr>
          <p:cNvPr id="8" name="TextBox 7">
            <a:extLst>
              <a:ext uri="{FF2B5EF4-FFF2-40B4-BE49-F238E27FC236}">
                <a16:creationId xmlns:a16="http://schemas.microsoft.com/office/drawing/2014/main" id="{C592B2D0-9BA0-4237-8BDF-B7467D47CF9C}"/>
              </a:ext>
            </a:extLst>
          </p:cNvPr>
          <p:cNvSpPr txBox="1"/>
          <p:nvPr/>
        </p:nvSpPr>
        <p:spPr>
          <a:xfrm>
            <a:off x="7346258" y="5078539"/>
            <a:ext cx="459105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HVAC repair project for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Dinkins Hall at Selma University</a:t>
            </a:r>
          </a:p>
        </p:txBody>
      </p:sp>
    </p:spTree>
    <p:extLst>
      <p:ext uri="{BB962C8B-B14F-4D97-AF65-F5344CB8AC3E}">
        <p14:creationId xmlns:p14="http://schemas.microsoft.com/office/powerpoint/2010/main" val="28213056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8AAF03A-7887-48DA-AE0B-4A06801EF561}"/>
              </a:ext>
            </a:extLst>
          </p:cNvPr>
          <p:cNvSpPr txBox="1"/>
          <p:nvPr/>
        </p:nvSpPr>
        <p:spPr>
          <a:xfrm>
            <a:off x="138914" y="107877"/>
            <a:ext cx="4862526"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400" cap="none" spc="0" normalizeH="0" baseline="0" noProof="0" dirty="0">
                <a:ln>
                  <a:noFill/>
                </a:ln>
                <a:solidFill>
                  <a:srgbClr val="4472C4"/>
                </a:solidFill>
                <a:effectLst/>
                <a:uLnTx/>
                <a:uFillTx/>
                <a:latin typeface="Calibri" panose="020F0502020204030204"/>
                <a:ea typeface="+mn-ea"/>
                <a:cs typeface="+mn-cs"/>
              </a:rPr>
              <a:t>HBCU Deferred Maintenance Grant:  Distribution of Funds</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F6F51E35-0F34-4262-A6CB-7D371D74802C}"/>
              </a:ext>
            </a:extLst>
          </p:cNvPr>
          <p:cNvPicPr>
            <a:picLocks noChangeAspect="1"/>
          </p:cNvPicPr>
          <p:nvPr/>
        </p:nvPicPr>
        <p:blipFill>
          <a:blip r:embed="rId3"/>
          <a:stretch>
            <a:fillRect/>
          </a:stretch>
        </p:blipFill>
        <p:spPr>
          <a:xfrm>
            <a:off x="5168536" y="91440"/>
            <a:ext cx="6931126" cy="6675120"/>
          </a:xfrm>
          <a:prstGeom prst="rect">
            <a:avLst/>
          </a:prstGeom>
        </p:spPr>
      </p:pic>
      <p:sp>
        <p:nvSpPr>
          <p:cNvPr id="11" name="Content Placeholder 10">
            <a:extLst>
              <a:ext uri="{FF2B5EF4-FFF2-40B4-BE49-F238E27FC236}">
                <a16:creationId xmlns:a16="http://schemas.microsoft.com/office/drawing/2014/main" id="{0423F4C7-4A49-4E65-8E0E-3554C5700BD8}"/>
              </a:ext>
            </a:extLst>
          </p:cNvPr>
          <p:cNvSpPr>
            <a:spLocks noGrp="1"/>
          </p:cNvSpPr>
          <p:nvPr>
            <p:ph idx="1"/>
          </p:nvPr>
        </p:nvSpPr>
        <p:spPr>
          <a:xfrm>
            <a:off x="167054" y="1813044"/>
            <a:ext cx="4966314" cy="4994031"/>
          </a:xfrm>
        </p:spPr>
        <p:txBody>
          <a:bodyPr>
            <a:noAutofit/>
          </a:bodyPr>
          <a:lstStyle/>
          <a:p>
            <a:pPr marL="0" indent="0">
              <a:buNone/>
            </a:pPr>
            <a:r>
              <a:rPr lang="en-US" sz="2200" b="1" dirty="0">
                <a:solidFill>
                  <a:schemeClr val="accent1"/>
                </a:solidFill>
              </a:rPr>
              <a:t>Public Universities</a:t>
            </a:r>
          </a:p>
          <a:p>
            <a:pPr marL="342900" lvl="1"/>
            <a:r>
              <a:rPr lang="en-US" sz="2200" b="1" dirty="0"/>
              <a:t>A&amp;M and ASU received $2 million cap </a:t>
            </a:r>
          </a:p>
          <a:p>
            <a:pPr marL="342900" lvl="1"/>
            <a:r>
              <a:rPr lang="en-US" sz="2200" b="1" dirty="0"/>
              <a:t>40% of total available funds</a:t>
            </a:r>
          </a:p>
          <a:p>
            <a:pPr marL="0" indent="0">
              <a:buNone/>
            </a:pPr>
            <a:r>
              <a:rPr lang="en-US" sz="2200" b="1" dirty="0">
                <a:solidFill>
                  <a:schemeClr val="accent1"/>
                </a:solidFill>
              </a:rPr>
              <a:t>Public Community Colleges</a:t>
            </a:r>
          </a:p>
          <a:p>
            <a:pPr marL="342900" lvl="1"/>
            <a:r>
              <a:rPr lang="en-US" sz="2200" b="1" dirty="0"/>
              <a:t>4* of 5 received 100% of requested funds</a:t>
            </a:r>
          </a:p>
          <a:p>
            <a:pPr marL="342900" lvl="1"/>
            <a:r>
              <a:rPr lang="en-US" sz="2200" b="1" dirty="0"/>
              <a:t>31% of total available funds</a:t>
            </a:r>
          </a:p>
          <a:p>
            <a:pPr marL="0" indent="0">
              <a:buNone/>
            </a:pPr>
            <a:r>
              <a:rPr lang="en-US" sz="2200" b="1" dirty="0">
                <a:solidFill>
                  <a:schemeClr val="accent1"/>
                </a:solidFill>
              </a:rPr>
              <a:t>Private Colleges &amp; Universities</a:t>
            </a:r>
          </a:p>
          <a:p>
            <a:pPr marL="342900" lvl="1"/>
            <a:r>
              <a:rPr lang="en-US" sz="2200" b="1" dirty="0"/>
              <a:t>3* of 6 received 100% of requested funds</a:t>
            </a:r>
          </a:p>
          <a:p>
            <a:pPr marL="342900" lvl="1"/>
            <a:r>
              <a:rPr lang="en-US" sz="2200" b="1" dirty="0"/>
              <a:t>Several received separate deferred maintenance appropriations</a:t>
            </a:r>
          </a:p>
          <a:p>
            <a:pPr marL="342900" lvl="1"/>
            <a:r>
              <a:rPr lang="en-US" sz="2200" b="1" dirty="0"/>
              <a:t>28.5% of total available funds</a:t>
            </a:r>
          </a:p>
        </p:txBody>
      </p:sp>
    </p:spTree>
    <p:extLst>
      <p:ext uri="{BB962C8B-B14F-4D97-AF65-F5344CB8AC3E}">
        <p14:creationId xmlns:p14="http://schemas.microsoft.com/office/powerpoint/2010/main" val="10138368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6C66BE-6B48-4209-AB28-B72E7EA54091}"/>
              </a:ext>
            </a:extLst>
          </p:cNvPr>
          <p:cNvSpPr txBox="1"/>
          <p:nvPr/>
        </p:nvSpPr>
        <p:spPr>
          <a:xfrm>
            <a:off x="228314" y="1066800"/>
            <a:ext cx="7157223" cy="5445080"/>
          </a:xfrm>
          <a:prstGeom prst="rect">
            <a:avLst/>
          </a:prstGeom>
          <a:noFill/>
        </p:spPr>
        <p:txBody>
          <a:bodyPr wrap="square" rtlCol="0">
            <a:spAutoFit/>
          </a:bodyPr>
          <a:lstStyle/>
          <a:p>
            <a:pPr marL="201295" marR="344170" lvl="0" indent="-189230" algn="l" defTabSz="914400" rtl="0" eaLnBrk="1" fontAlgn="auto" latinLnBrk="0" hangingPunct="1">
              <a:spcBef>
                <a:spcPts val="95"/>
              </a:spcBef>
              <a:spcAft>
                <a:spcPts val="0"/>
              </a:spcAft>
              <a:buClrTx/>
              <a:buSzTx/>
              <a:buFont typeface="Arial"/>
              <a:buChar char="•"/>
              <a:tabLst>
                <a:tab pos="201295" algn="l"/>
              </a:tabLst>
              <a:defRPr/>
            </a:pPr>
            <a:r>
              <a:rPr kumimoji="0" lang="en-US" sz="3000" b="1" i="0" u="none" strike="noStrike" kern="1200" cap="none" spc="0" normalizeH="0" baseline="0" noProof="0" dirty="0">
                <a:ln>
                  <a:noFill/>
                </a:ln>
                <a:solidFill>
                  <a:prstClr val="black"/>
                </a:solidFill>
                <a:effectLst/>
                <a:uLnTx/>
                <a:uFillTx/>
                <a:latin typeface="Calibri"/>
                <a:ea typeface="+mn-ea"/>
                <a:cs typeface="Calibri"/>
              </a:rPr>
              <a:t>August</a:t>
            </a:r>
            <a:r>
              <a:rPr kumimoji="0" lang="en-US" sz="3000" b="1" i="0" u="none" strike="noStrike" kern="1200" cap="none" spc="-25" normalizeH="0" baseline="0" noProof="0" dirty="0">
                <a:ln>
                  <a:noFill/>
                </a:ln>
                <a:solidFill>
                  <a:prstClr val="black"/>
                </a:solidFill>
                <a:effectLst/>
                <a:uLnTx/>
                <a:uFillTx/>
                <a:latin typeface="Calibri"/>
                <a:ea typeface="+mn-ea"/>
                <a:cs typeface="Calibri"/>
              </a:rPr>
              <a:t> </a:t>
            </a:r>
            <a:r>
              <a:rPr kumimoji="0" lang="en-US" sz="3000" b="1" i="0" u="none" strike="noStrike" kern="1200" cap="none" spc="0" normalizeH="0" baseline="0" noProof="0" dirty="0">
                <a:ln>
                  <a:noFill/>
                </a:ln>
                <a:solidFill>
                  <a:prstClr val="black"/>
                </a:solidFill>
                <a:effectLst/>
                <a:uLnTx/>
                <a:uFillTx/>
                <a:latin typeface="Calibri"/>
                <a:ea typeface="+mn-ea"/>
                <a:cs typeface="Calibri"/>
              </a:rPr>
              <a:t>18</a:t>
            </a:r>
            <a:r>
              <a:rPr kumimoji="0" lang="en-US" sz="3000" b="1" i="0" u="none" strike="noStrike" kern="1200" cap="none" spc="-10" normalizeH="0" baseline="0" noProof="0" dirty="0">
                <a:ln>
                  <a:noFill/>
                </a:ln>
                <a:solidFill>
                  <a:prstClr val="black"/>
                </a:solidFill>
                <a:effectLst/>
                <a:uLnTx/>
                <a:uFillTx/>
                <a:latin typeface="Calibri"/>
                <a:ea typeface="+mn-ea"/>
                <a:cs typeface="Calibri"/>
              </a:rPr>
              <a:t> </a:t>
            </a:r>
            <a:r>
              <a:rPr kumimoji="0" lang="en-US" sz="3000" b="1" i="0" u="none" strike="noStrike" kern="1200" cap="none" spc="0" normalizeH="0" baseline="0" noProof="0" dirty="0">
                <a:ln>
                  <a:noFill/>
                </a:ln>
                <a:solidFill>
                  <a:prstClr val="black"/>
                </a:solidFill>
                <a:effectLst/>
                <a:uLnTx/>
                <a:uFillTx/>
                <a:latin typeface="Calibri"/>
                <a:ea typeface="+mn-ea"/>
                <a:cs typeface="Calibri"/>
              </a:rPr>
              <a:t>–</a:t>
            </a:r>
            <a:r>
              <a:rPr kumimoji="0" lang="en-US" sz="3000" b="1" i="0" u="none" strike="noStrike" kern="1200" cap="none" spc="-25" normalizeH="0" baseline="0" noProof="0" dirty="0">
                <a:ln>
                  <a:noFill/>
                </a:ln>
                <a:solidFill>
                  <a:prstClr val="black"/>
                </a:solidFill>
                <a:effectLst/>
                <a:uLnTx/>
                <a:uFillTx/>
                <a:latin typeface="Calibri"/>
                <a:ea typeface="+mn-ea"/>
                <a:cs typeface="Calibri"/>
              </a:rPr>
              <a:t> </a:t>
            </a:r>
            <a:r>
              <a:rPr kumimoji="0" lang="en-US" sz="3000" b="1" i="0" u="none" strike="noStrike" kern="1200" cap="none" spc="0" normalizeH="0" baseline="0" noProof="0" dirty="0">
                <a:ln>
                  <a:noFill/>
                </a:ln>
                <a:solidFill>
                  <a:prstClr val="black"/>
                </a:solidFill>
                <a:effectLst/>
                <a:uLnTx/>
                <a:uFillTx/>
                <a:latin typeface="Calibri"/>
                <a:ea typeface="+mn-ea"/>
                <a:cs typeface="Calibri"/>
              </a:rPr>
              <a:t>Institutions</a:t>
            </a:r>
            <a:r>
              <a:rPr kumimoji="0" lang="en-US" sz="3000" b="1" i="0" u="none" strike="noStrike" kern="1200" cap="none" spc="-25" normalizeH="0" baseline="0" noProof="0" dirty="0">
                <a:ln>
                  <a:noFill/>
                </a:ln>
                <a:solidFill>
                  <a:prstClr val="black"/>
                </a:solidFill>
                <a:effectLst/>
                <a:uLnTx/>
                <a:uFillTx/>
                <a:latin typeface="Calibri"/>
                <a:ea typeface="+mn-ea"/>
                <a:cs typeface="Calibri"/>
              </a:rPr>
              <a:t> were</a:t>
            </a:r>
            <a:r>
              <a:rPr kumimoji="0" lang="en-US" sz="3000" b="1" i="0" u="none" strike="noStrike" kern="1200" cap="none" spc="-35" normalizeH="0" baseline="0" noProof="0" dirty="0">
                <a:ln>
                  <a:noFill/>
                </a:ln>
                <a:solidFill>
                  <a:prstClr val="black"/>
                </a:solidFill>
                <a:effectLst/>
                <a:uLnTx/>
                <a:uFillTx/>
                <a:latin typeface="Calibri"/>
                <a:ea typeface="+mn-ea"/>
                <a:cs typeface="Calibri"/>
              </a:rPr>
              <a:t> </a:t>
            </a:r>
            <a:r>
              <a:rPr kumimoji="0" lang="en-US" sz="3000" b="1" i="0" u="none" strike="noStrike" kern="1200" cap="none" spc="0" normalizeH="0" baseline="0" noProof="0" dirty="0">
                <a:ln>
                  <a:noFill/>
                </a:ln>
                <a:solidFill>
                  <a:prstClr val="black"/>
                </a:solidFill>
                <a:effectLst/>
                <a:uLnTx/>
                <a:uFillTx/>
                <a:latin typeface="Calibri"/>
                <a:ea typeface="+mn-ea"/>
                <a:cs typeface="Calibri"/>
              </a:rPr>
              <a:t>notified</a:t>
            </a:r>
            <a:r>
              <a:rPr kumimoji="0" lang="en-US" sz="3000" b="1" i="0" u="none" strike="noStrike" kern="1200" cap="none" spc="-40" normalizeH="0" baseline="0" noProof="0" dirty="0">
                <a:ln>
                  <a:noFill/>
                </a:ln>
                <a:solidFill>
                  <a:prstClr val="black"/>
                </a:solidFill>
                <a:effectLst/>
                <a:uLnTx/>
                <a:uFillTx/>
                <a:latin typeface="Calibri"/>
                <a:ea typeface="+mn-ea"/>
                <a:cs typeface="Calibri"/>
              </a:rPr>
              <a:t> </a:t>
            </a:r>
            <a:r>
              <a:rPr kumimoji="0" lang="en-US" sz="3000" b="1" i="0" u="none" strike="noStrike" kern="1200" cap="none" spc="-25" normalizeH="0" baseline="0" noProof="0" dirty="0">
                <a:ln>
                  <a:noFill/>
                </a:ln>
                <a:solidFill>
                  <a:prstClr val="black"/>
                </a:solidFill>
                <a:effectLst/>
                <a:uLnTx/>
                <a:uFillTx/>
                <a:latin typeface="Calibri"/>
                <a:ea typeface="+mn-ea"/>
                <a:cs typeface="Calibri"/>
              </a:rPr>
              <a:t>of </a:t>
            </a:r>
            <a:r>
              <a:rPr kumimoji="0" lang="en-US" sz="3000" b="1" i="0" u="none" strike="noStrike" kern="1200" cap="none" spc="0" normalizeH="0" baseline="0" noProof="0" dirty="0">
                <a:ln>
                  <a:noFill/>
                </a:ln>
                <a:solidFill>
                  <a:prstClr val="black"/>
                </a:solidFill>
                <a:effectLst/>
                <a:uLnTx/>
                <a:uFillTx/>
                <a:latin typeface="Calibri"/>
                <a:ea typeface="+mn-ea"/>
                <a:cs typeface="Calibri"/>
              </a:rPr>
              <a:t>their</a:t>
            </a:r>
            <a:r>
              <a:rPr kumimoji="0" lang="en-US" sz="3000" b="1" i="0" u="none" strike="noStrike" kern="1200" cap="none" spc="-20" normalizeH="0" baseline="0" noProof="0" dirty="0">
                <a:ln>
                  <a:noFill/>
                </a:ln>
                <a:solidFill>
                  <a:prstClr val="black"/>
                </a:solidFill>
                <a:effectLst/>
                <a:uLnTx/>
                <a:uFillTx/>
                <a:latin typeface="Calibri"/>
                <a:ea typeface="+mn-ea"/>
                <a:cs typeface="Calibri"/>
              </a:rPr>
              <a:t> </a:t>
            </a:r>
            <a:r>
              <a:rPr kumimoji="0" lang="en-US" sz="3000" b="1" i="0" u="none" strike="noStrike" kern="1200" cap="none" spc="0" normalizeH="0" baseline="0" noProof="0" dirty="0">
                <a:ln>
                  <a:noFill/>
                </a:ln>
                <a:solidFill>
                  <a:prstClr val="black"/>
                </a:solidFill>
                <a:effectLst/>
                <a:uLnTx/>
                <a:uFillTx/>
                <a:latin typeface="Calibri"/>
                <a:ea typeface="+mn-ea"/>
                <a:cs typeface="Calibri"/>
              </a:rPr>
              <a:t>selected</a:t>
            </a:r>
            <a:r>
              <a:rPr kumimoji="0" lang="en-US" sz="3000" b="1" i="0" u="none" strike="noStrike" kern="1200" cap="none" spc="-20" normalizeH="0" baseline="0" noProof="0" dirty="0">
                <a:ln>
                  <a:noFill/>
                </a:ln>
                <a:solidFill>
                  <a:prstClr val="black"/>
                </a:solidFill>
                <a:effectLst/>
                <a:uLnTx/>
                <a:uFillTx/>
                <a:latin typeface="Calibri"/>
                <a:ea typeface="+mn-ea"/>
                <a:cs typeface="Calibri"/>
              </a:rPr>
              <a:t> </a:t>
            </a:r>
            <a:r>
              <a:rPr kumimoji="0" lang="en-US" sz="3000" b="1" i="0" u="none" strike="noStrike" kern="1200" cap="none" spc="-10" normalizeH="0" baseline="0" noProof="0" dirty="0">
                <a:ln>
                  <a:noFill/>
                </a:ln>
                <a:solidFill>
                  <a:prstClr val="black"/>
                </a:solidFill>
                <a:effectLst/>
                <a:uLnTx/>
                <a:uFillTx/>
                <a:latin typeface="Calibri"/>
                <a:ea typeface="+mn-ea"/>
                <a:cs typeface="Calibri"/>
              </a:rPr>
              <a:t>projects</a:t>
            </a:r>
          </a:p>
          <a:p>
            <a:pPr marL="12065" marR="344170" lvl="0" algn="l" defTabSz="914400" rtl="0" eaLnBrk="1" fontAlgn="auto" latinLnBrk="0" hangingPunct="1">
              <a:spcAft>
                <a:spcPts val="0"/>
              </a:spcAft>
              <a:buClrTx/>
              <a:buSzTx/>
              <a:tabLst>
                <a:tab pos="201295" algn="l"/>
              </a:tabLst>
              <a:defRPr/>
            </a:pPr>
            <a:endParaRPr kumimoji="0" lang="en-US" sz="1600" b="1" i="0" u="none" strike="noStrike" kern="1200" cap="none" spc="0" normalizeH="0" baseline="0" noProof="0" dirty="0">
              <a:ln>
                <a:noFill/>
              </a:ln>
              <a:solidFill>
                <a:prstClr val="black"/>
              </a:solidFill>
              <a:effectLst/>
              <a:uLnTx/>
              <a:uFillTx/>
              <a:latin typeface="Calibri"/>
              <a:ea typeface="+mn-ea"/>
              <a:cs typeface="Calibri"/>
            </a:endParaRPr>
          </a:p>
          <a:p>
            <a:pPr marL="201295" marR="5080" lvl="0" indent="-189230" algn="l" defTabSz="914400" rtl="0" eaLnBrk="1" fontAlgn="auto" latinLnBrk="0" hangingPunct="1">
              <a:spcBef>
                <a:spcPts val="5"/>
              </a:spcBef>
              <a:spcAft>
                <a:spcPts val="0"/>
              </a:spcAft>
              <a:buClrTx/>
              <a:buSzTx/>
              <a:buFont typeface="Arial"/>
              <a:buChar char="•"/>
              <a:tabLst>
                <a:tab pos="201295" algn="l"/>
              </a:tabLst>
              <a:defRPr/>
            </a:pPr>
            <a:r>
              <a:rPr kumimoji="0" lang="en-US" sz="3000" b="1" i="0" u="none" strike="noStrike" kern="1200" cap="none" spc="0" normalizeH="0" baseline="0" noProof="0" dirty="0">
                <a:ln>
                  <a:noFill/>
                </a:ln>
                <a:solidFill>
                  <a:prstClr val="black"/>
                </a:solidFill>
                <a:effectLst/>
                <a:uLnTx/>
                <a:uFillTx/>
                <a:latin typeface="Calibri"/>
                <a:ea typeface="+mn-ea"/>
                <a:cs typeface="Calibri"/>
              </a:rPr>
              <a:t>August</a:t>
            </a:r>
            <a:r>
              <a:rPr kumimoji="0" lang="en-US" sz="3000" b="1" i="0" u="none" strike="noStrike" kern="1200" cap="none" spc="-10" normalizeH="0" baseline="0" noProof="0" dirty="0">
                <a:ln>
                  <a:noFill/>
                </a:ln>
                <a:solidFill>
                  <a:prstClr val="black"/>
                </a:solidFill>
                <a:effectLst/>
                <a:uLnTx/>
                <a:uFillTx/>
                <a:latin typeface="Calibri"/>
                <a:ea typeface="+mn-ea"/>
                <a:cs typeface="Calibri"/>
              </a:rPr>
              <a:t> </a:t>
            </a:r>
            <a:r>
              <a:rPr kumimoji="0" lang="en-US" sz="3000" b="1" i="0" u="none" strike="noStrike" kern="1200" cap="none" spc="0" normalizeH="0" baseline="0" noProof="0" dirty="0">
                <a:ln>
                  <a:noFill/>
                </a:ln>
                <a:solidFill>
                  <a:prstClr val="black"/>
                </a:solidFill>
                <a:effectLst/>
                <a:uLnTx/>
                <a:uFillTx/>
                <a:latin typeface="Calibri"/>
                <a:ea typeface="+mn-ea"/>
                <a:cs typeface="Calibri"/>
              </a:rPr>
              <a:t>25</a:t>
            </a:r>
            <a:r>
              <a:rPr kumimoji="0" lang="en-US" sz="3000" b="1" i="0" u="none" strike="noStrike" kern="1200" cap="none" spc="-5" normalizeH="0" baseline="0" noProof="0" dirty="0">
                <a:ln>
                  <a:noFill/>
                </a:ln>
                <a:solidFill>
                  <a:prstClr val="black"/>
                </a:solidFill>
                <a:effectLst/>
                <a:uLnTx/>
                <a:uFillTx/>
                <a:latin typeface="Calibri"/>
                <a:ea typeface="+mn-ea"/>
                <a:cs typeface="Calibri"/>
              </a:rPr>
              <a:t> </a:t>
            </a:r>
            <a:r>
              <a:rPr kumimoji="0" lang="en-US" sz="3000" b="1" i="0" u="none" strike="noStrike" kern="1200" cap="none" spc="0" normalizeH="0" baseline="0" noProof="0" dirty="0">
                <a:ln>
                  <a:noFill/>
                </a:ln>
                <a:solidFill>
                  <a:prstClr val="black"/>
                </a:solidFill>
                <a:effectLst/>
                <a:uLnTx/>
                <a:uFillTx/>
                <a:latin typeface="Calibri"/>
                <a:ea typeface="+mn-ea"/>
                <a:cs typeface="Calibri"/>
              </a:rPr>
              <a:t>–</a:t>
            </a:r>
            <a:r>
              <a:rPr kumimoji="0" lang="en-US" sz="3000" b="1" i="0" u="none" strike="noStrike" kern="1200" cap="none" spc="-20" normalizeH="0" baseline="0" noProof="0" dirty="0">
                <a:ln>
                  <a:noFill/>
                </a:ln>
                <a:solidFill>
                  <a:prstClr val="black"/>
                </a:solidFill>
                <a:effectLst/>
                <a:uLnTx/>
                <a:uFillTx/>
                <a:latin typeface="Calibri"/>
                <a:ea typeface="+mn-ea"/>
                <a:cs typeface="Calibri"/>
              </a:rPr>
              <a:t> </a:t>
            </a:r>
            <a:r>
              <a:rPr kumimoji="0" lang="en-US" sz="3000" b="1" i="1" u="none" strike="noStrike" kern="1200" cap="none" spc="-10" normalizeH="0" baseline="0" noProof="0" dirty="0">
                <a:ln>
                  <a:noFill/>
                </a:ln>
                <a:solidFill>
                  <a:prstClr val="black"/>
                </a:solidFill>
                <a:effectLst/>
                <a:uLnTx/>
                <a:uFillTx/>
                <a:latin typeface="Calibri"/>
                <a:ea typeface="+mn-ea"/>
                <a:cs typeface="Calibri"/>
              </a:rPr>
              <a:t>Verification</a:t>
            </a:r>
            <a:r>
              <a:rPr kumimoji="0" lang="en-US" sz="3000" b="1" i="1" u="none" strike="noStrike" kern="1200" cap="none" spc="-30" normalizeH="0" baseline="0" noProof="0" dirty="0">
                <a:ln>
                  <a:noFill/>
                </a:ln>
                <a:solidFill>
                  <a:prstClr val="black"/>
                </a:solidFill>
                <a:effectLst/>
                <a:uLnTx/>
                <a:uFillTx/>
                <a:latin typeface="Calibri"/>
                <a:ea typeface="+mn-ea"/>
                <a:cs typeface="Calibri"/>
              </a:rPr>
              <a:t> </a:t>
            </a:r>
            <a:r>
              <a:rPr kumimoji="0" lang="en-US" sz="3000" b="1" i="1" u="none" strike="noStrike" kern="1200" cap="none" spc="0" normalizeH="0" baseline="0" noProof="0" dirty="0">
                <a:ln>
                  <a:noFill/>
                </a:ln>
                <a:solidFill>
                  <a:prstClr val="black"/>
                </a:solidFill>
                <a:effectLst/>
                <a:uLnTx/>
                <a:uFillTx/>
                <a:latin typeface="Calibri"/>
                <a:ea typeface="+mn-ea"/>
                <a:cs typeface="Calibri"/>
              </a:rPr>
              <a:t>of</a:t>
            </a:r>
            <a:r>
              <a:rPr kumimoji="0" lang="en-US" sz="3000" b="1" i="1" u="none" strike="noStrike" kern="1200" cap="none" spc="-30" normalizeH="0" baseline="0" noProof="0" dirty="0">
                <a:ln>
                  <a:noFill/>
                </a:ln>
                <a:solidFill>
                  <a:prstClr val="black"/>
                </a:solidFill>
                <a:effectLst/>
                <a:uLnTx/>
                <a:uFillTx/>
                <a:latin typeface="Calibri"/>
                <a:ea typeface="+mn-ea"/>
                <a:cs typeface="Calibri"/>
              </a:rPr>
              <a:t> </a:t>
            </a:r>
            <a:r>
              <a:rPr kumimoji="0" lang="en-US" sz="3000" b="1" i="1" u="none" strike="noStrike" kern="1200" cap="none" spc="-10" normalizeH="0" baseline="0" noProof="0" dirty="0">
                <a:ln>
                  <a:noFill/>
                </a:ln>
                <a:solidFill>
                  <a:prstClr val="black"/>
                </a:solidFill>
                <a:effectLst/>
                <a:uLnTx/>
                <a:uFillTx/>
                <a:latin typeface="Calibri"/>
                <a:ea typeface="+mn-ea"/>
                <a:cs typeface="Calibri"/>
              </a:rPr>
              <a:t>Matching </a:t>
            </a:r>
            <a:r>
              <a:rPr kumimoji="0" lang="en-US" sz="3000" b="1" i="1" u="none" strike="noStrike" kern="1200" cap="none" spc="0" normalizeH="0" baseline="0" noProof="0" dirty="0">
                <a:ln>
                  <a:noFill/>
                </a:ln>
                <a:solidFill>
                  <a:prstClr val="black"/>
                </a:solidFill>
                <a:effectLst/>
                <a:uLnTx/>
                <a:uFillTx/>
                <a:latin typeface="Calibri"/>
                <a:ea typeface="+mn-ea"/>
                <a:cs typeface="Calibri"/>
              </a:rPr>
              <a:t>Funds</a:t>
            </a:r>
            <a:r>
              <a:rPr kumimoji="0" lang="en-US" sz="3000" b="1" i="1" u="none" strike="noStrike" kern="1200" cap="none" spc="-50" normalizeH="0" baseline="0" noProof="0" dirty="0">
                <a:ln>
                  <a:noFill/>
                </a:ln>
                <a:solidFill>
                  <a:prstClr val="black"/>
                </a:solidFill>
                <a:effectLst/>
                <a:uLnTx/>
                <a:uFillTx/>
                <a:latin typeface="Calibri"/>
                <a:ea typeface="+mn-ea"/>
                <a:cs typeface="Calibri"/>
              </a:rPr>
              <a:t> </a:t>
            </a:r>
            <a:r>
              <a:rPr kumimoji="0" lang="en-US" sz="3000" b="1" i="0" u="none" strike="noStrike" kern="1200" cap="none" spc="0" normalizeH="0" baseline="0" noProof="0" dirty="0">
                <a:ln>
                  <a:noFill/>
                </a:ln>
                <a:solidFill>
                  <a:prstClr val="black"/>
                </a:solidFill>
                <a:effectLst/>
                <a:uLnTx/>
                <a:uFillTx/>
                <a:latin typeface="Calibri"/>
                <a:ea typeface="+mn-ea"/>
                <a:cs typeface="Calibri"/>
              </a:rPr>
              <a:t>forms</a:t>
            </a:r>
            <a:r>
              <a:rPr kumimoji="0" lang="en-US" sz="3000" b="1" i="0" u="none" strike="noStrike" kern="1200" cap="none" spc="-40" normalizeH="0" baseline="0" noProof="0" dirty="0">
                <a:ln>
                  <a:noFill/>
                </a:ln>
                <a:solidFill>
                  <a:prstClr val="black"/>
                </a:solidFill>
                <a:effectLst/>
                <a:uLnTx/>
                <a:uFillTx/>
                <a:latin typeface="Calibri"/>
                <a:ea typeface="+mn-ea"/>
                <a:cs typeface="Calibri"/>
              </a:rPr>
              <a:t> were </a:t>
            </a:r>
            <a:r>
              <a:rPr kumimoji="0" lang="en-US" sz="3000" b="1" i="0" u="none" strike="noStrike" kern="1200" cap="none" spc="0" normalizeH="0" baseline="0" noProof="0" dirty="0">
                <a:ln>
                  <a:noFill/>
                </a:ln>
                <a:solidFill>
                  <a:prstClr val="black"/>
                </a:solidFill>
                <a:effectLst/>
                <a:uLnTx/>
                <a:uFillTx/>
                <a:latin typeface="Calibri"/>
                <a:ea typeface="+mn-ea"/>
                <a:cs typeface="Calibri"/>
              </a:rPr>
              <a:t>due</a:t>
            </a:r>
            <a:r>
              <a:rPr kumimoji="0" lang="en-US" sz="3000" b="1" i="0" u="none" strike="noStrike" kern="1200" cap="none" spc="-35" normalizeH="0" baseline="0" noProof="0" dirty="0">
                <a:ln>
                  <a:noFill/>
                </a:ln>
                <a:solidFill>
                  <a:prstClr val="black"/>
                </a:solidFill>
                <a:effectLst/>
                <a:uLnTx/>
                <a:uFillTx/>
                <a:latin typeface="Calibri"/>
                <a:ea typeface="+mn-ea"/>
                <a:cs typeface="Calibri"/>
              </a:rPr>
              <a:t> </a:t>
            </a:r>
            <a:r>
              <a:rPr kumimoji="0" lang="en-US" sz="3000" b="1" i="0" u="none" strike="noStrike" kern="1200" cap="none" spc="0" normalizeH="0" baseline="0" noProof="0" dirty="0">
                <a:ln>
                  <a:noFill/>
                </a:ln>
                <a:solidFill>
                  <a:prstClr val="black"/>
                </a:solidFill>
                <a:effectLst/>
                <a:uLnTx/>
                <a:uFillTx/>
                <a:latin typeface="Calibri"/>
                <a:ea typeface="+mn-ea"/>
                <a:cs typeface="Calibri"/>
              </a:rPr>
              <a:t>for</a:t>
            </a:r>
            <a:r>
              <a:rPr kumimoji="0" lang="en-US" sz="3000" b="1" i="0" u="none" strike="noStrike" kern="1200" cap="none" spc="-40" normalizeH="0" baseline="0" noProof="0" dirty="0">
                <a:ln>
                  <a:noFill/>
                </a:ln>
                <a:solidFill>
                  <a:prstClr val="black"/>
                </a:solidFill>
                <a:effectLst/>
                <a:uLnTx/>
                <a:uFillTx/>
                <a:latin typeface="Calibri"/>
                <a:ea typeface="+mn-ea"/>
                <a:cs typeface="Calibri"/>
              </a:rPr>
              <a:t> </a:t>
            </a:r>
            <a:r>
              <a:rPr kumimoji="0" lang="en-US" sz="3000" b="1" i="0" u="none" strike="noStrike" kern="1200" cap="none" spc="0" normalizeH="0" baseline="0" noProof="0" dirty="0">
                <a:ln>
                  <a:noFill/>
                </a:ln>
                <a:solidFill>
                  <a:prstClr val="black"/>
                </a:solidFill>
                <a:effectLst/>
                <a:uLnTx/>
                <a:uFillTx/>
                <a:latin typeface="Calibri"/>
                <a:ea typeface="+mn-ea"/>
                <a:cs typeface="Calibri"/>
              </a:rPr>
              <a:t>selected</a:t>
            </a:r>
            <a:r>
              <a:rPr kumimoji="0" lang="en-US" sz="3000" b="1" i="0" u="none" strike="noStrike" kern="1200" cap="none" spc="-35" normalizeH="0" baseline="0" noProof="0" dirty="0">
                <a:ln>
                  <a:noFill/>
                </a:ln>
                <a:solidFill>
                  <a:prstClr val="black"/>
                </a:solidFill>
                <a:effectLst/>
                <a:uLnTx/>
                <a:uFillTx/>
                <a:latin typeface="Calibri"/>
                <a:ea typeface="+mn-ea"/>
                <a:cs typeface="Calibri"/>
              </a:rPr>
              <a:t> </a:t>
            </a:r>
            <a:r>
              <a:rPr kumimoji="0" lang="en-US" sz="3000" b="1" i="0" u="none" strike="noStrike" kern="1200" cap="none" spc="-10" normalizeH="0" baseline="0" noProof="0" dirty="0">
                <a:ln>
                  <a:noFill/>
                </a:ln>
                <a:solidFill>
                  <a:prstClr val="black"/>
                </a:solidFill>
                <a:effectLst/>
                <a:uLnTx/>
                <a:uFillTx/>
                <a:latin typeface="Calibri"/>
                <a:ea typeface="+mn-ea"/>
                <a:cs typeface="Calibri"/>
              </a:rPr>
              <a:t>projects</a:t>
            </a:r>
          </a:p>
          <a:p>
            <a:pPr marL="12065" marR="5080" lvl="0" algn="l" defTabSz="914400" rtl="0" eaLnBrk="1" fontAlgn="auto" latinLnBrk="0" hangingPunct="1">
              <a:spcAft>
                <a:spcPts val="0"/>
              </a:spcAft>
              <a:buClrTx/>
              <a:buSzTx/>
              <a:tabLst>
                <a:tab pos="201295" algn="l"/>
              </a:tabLst>
              <a:defRPr/>
            </a:pPr>
            <a:endParaRPr kumimoji="0" lang="en-US" sz="1000" b="1" i="0" u="none" strike="noStrike" kern="1200" cap="none" spc="0" normalizeH="0" baseline="0" noProof="0" dirty="0">
              <a:ln>
                <a:noFill/>
              </a:ln>
              <a:solidFill>
                <a:prstClr val="black"/>
              </a:solidFill>
              <a:effectLst/>
              <a:uLnTx/>
              <a:uFillTx/>
              <a:latin typeface="Calibri"/>
              <a:ea typeface="+mn-ea"/>
              <a:cs typeface="Calibri"/>
            </a:endParaRPr>
          </a:p>
          <a:p>
            <a:pPr marL="201295" marR="192405" lvl="0" indent="-189230" algn="l" defTabSz="914400" rtl="0" eaLnBrk="1" fontAlgn="auto" latinLnBrk="0" hangingPunct="1">
              <a:spcBef>
                <a:spcPts val="990"/>
              </a:spcBef>
              <a:spcAft>
                <a:spcPts val="0"/>
              </a:spcAft>
              <a:buClrTx/>
              <a:buSzTx/>
              <a:buFont typeface="Arial"/>
              <a:buChar char="•"/>
              <a:tabLst>
                <a:tab pos="201295" algn="l"/>
              </a:tabLst>
              <a:defRPr/>
            </a:pPr>
            <a:r>
              <a:rPr kumimoji="0" lang="en-US" sz="3000" b="1" i="0" u="none" strike="noStrike" kern="1200" cap="none" spc="0" normalizeH="0" baseline="0" noProof="0" dirty="0">
                <a:ln>
                  <a:noFill/>
                </a:ln>
                <a:solidFill>
                  <a:prstClr val="black"/>
                </a:solidFill>
                <a:effectLst/>
                <a:uLnTx/>
                <a:uFillTx/>
                <a:latin typeface="Calibri"/>
                <a:ea typeface="+mn-ea"/>
                <a:cs typeface="Calibri"/>
              </a:rPr>
              <a:t>September</a:t>
            </a:r>
            <a:r>
              <a:rPr kumimoji="0" lang="en-US" sz="3000" b="1" i="0" u="none" strike="noStrike" kern="1200" cap="none" spc="-35" normalizeH="0" baseline="0" noProof="0" dirty="0">
                <a:ln>
                  <a:noFill/>
                </a:ln>
                <a:solidFill>
                  <a:prstClr val="black"/>
                </a:solidFill>
                <a:effectLst/>
                <a:uLnTx/>
                <a:uFillTx/>
                <a:latin typeface="Calibri"/>
                <a:ea typeface="+mn-ea"/>
                <a:cs typeface="Calibri"/>
              </a:rPr>
              <a:t> </a:t>
            </a:r>
            <a:r>
              <a:rPr kumimoji="0" lang="en-US" sz="3000" b="1" i="0" u="none" strike="noStrike" kern="1200" cap="none" spc="0" normalizeH="0" baseline="0" noProof="0" dirty="0">
                <a:ln>
                  <a:noFill/>
                </a:ln>
                <a:solidFill>
                  <a:prstClr val="black"/>
                </a:solidFill>
                <a:effectLst/>
                <a:uLnTx/>
                <a:uFillTx/>
                <a:latin typeface="Calibri"/>
                <a:ea typeface="+mn-ea"/>
                <a:cs typeface="Calibri"/>
              </a:rPr>
              <a:t>1</a:t>
            </a:r>
            <a:r>
              <a:rPr kumimoji="0" lang="en-US" sz="3000" b="1" i="0" u="none" strike="noStrike" kern="1200" cap="none" spc="-10" normalizeH="0" baseline="0" noProof="0" dirty="0">
                <a:ln>
                  <a:noFill/>
                </a:ln>
                <a:solidFill>
                  <a:prstClr val="black"/>
                </a:solidFill>
                <a:effectLst/>
                <a:uLnTx/>
                <a:uFillTx/>
                <a:latin typeface="Calibri"/>
                <a:ea typeface="+mn-ea"/>
                <a:cs typeface="Calibri"/>
              </a:rPr>
              <a:t> </a:t>
            </a:r>
            <a:r>
              <a:rPr kumimoji="0" lang="en-US" sz="3000" b="1" i="0" u="none" strike="noStrike" kern="1200" cap="none" spc="0" normalizeH="0" baseline="0" noProof="0" dirty="0">
                <a:ln>
                  <a:noFill/>
                </a:ln>
                <a:solidFill>
                  <a:prstClr val="black"/>
                </a:solidFill>
                <a:effectLst/>
                <a:uLnTx/>
                <a:uFillTx/>
                <a:latin typeface="Calibri"/>
                <a:ea typeface="+mn-ea"/>
                <a:cs typeface="Calibri"/>
              </a:rPr>
              <a:t>–</a:t>
            </a:r>
            <a:r>
              <a:rPr kumimoji="0" lang="en-US" sz="3000" b="1" i="0" u="none" strike="noStrike" kern="1200" cap="none" spc="-15" normalizeH="0" baseline="0" noProof="0" dirty="0">
                <a:ln>
                  <a:noFill/>
                </a:ln>
                <a:solidFill>
                  <a:prstClr val="black"/>
                </a:solidFill>
                <a:effectLst/>
                <a:uLnTx/>
                <a:uFillTx/>
                <a:latin typeface="Calibri"/>
                <a:ea typeface="+mn-ea"/>
                <a:cs typeface="Calibri"/>
              </a:rPr>
              <a:t> </a:t>
            </a:r>
            <a:r>
              <a:rPr kumimoji="0" lang="en-US" sz="3000" b="1" i="0" u="none" strike="noStrike" kern="1200" cap="none" spc="0" normalizeH="0" baseline="0" noProof="0" dirty="0">
                <a:ln>
                  <a:noFill/>
                </a:ln>
                <a:solidFill>
                  <a:prstClr val="black"/>
                </a:solidFill>
                <a:effectLst/>
                <a:uLnTx/>
                <a:uFillTx/>
                <a:latin typeface="Calibri"/>
                <a:ea typeface="+mn-ea"/>
                <a:cs typeface="Calibri"/>
              </a:rPr>
              <a:t>ACHE</a:t>
            </a:r>
            <a:r>
              <a:rPr kumimoji="0" lang="en-US" sz="3000" b="1" i="0" u="none" strike="noStrike" kern="1200" cap="none" spc="-15" normalizeH="0" baseline="0" noProof="0" dirty="0">
                <a:ln>
                  <a:noFill/>
                </a:ln>
                <a:solidFill>
                  <a:prstClr val="black"/>
                </a:solidFill>
                <a:effectLst/>
                <a:uLnTx/>
                <a:uFillTx/>
                <a:latin typeface="Calibri"/>
                <a:ea typeface="+mn-ea"/>
                <a:cs typeface="Calibri"/>
              </a:rPr>
              <a:t> </a:t>
            </a:r>
            <a:r>
              <a:rPr kumimoji="0" lang="en-US" sz="3000" b="1" i="0" u="none" strike="noStrike" kern="1200" cap="none" spc="0" normalizeH="0" baseline="0" noProof="0" dirty="0">
                <a:ln>
                  <a:noFill/>
                </a:ln>
                <a:solidFill>
                  <a:prstClr val="black"/>
                </a:solidFill>
                <a:effectLst/>
                <a:uLnTx/>
                <a:uFillTx/>
                <a:latin typeface="Calibri"/>
                <a:ea typeface="+mn-ea"/>
                <a:cs typeface="Calibri"/>
              </a:rPr>
              <a:t>begins</a:t>
            </a:r>
            <a:r>
              <a:rPr kumimoji="0" lang="en-US" sz="3000" b="1" i="0" u="none" strike="noStrike" kern="1200" cap="none" spc="-20" normalizeH="0" baseline="0" noProof="0" dirty="0">
                <a:ln>
                  <a:noFill/>
                </a:ln>
                <a:solidFill>
                  <a:prstClr val="black"/>
                </a:solidFill>
                <a:effectLst/>
                <a:uLnTx/>
                <a:uFillTx/>
                <a:latin typeface="Calibri"/>
                <a:ea typeface="+mn-ea"/>
                <a:cs typeface="Calibri"/>
              </a:rPr>
              <a:t> </a:t>
            </a:r>
            <a:r>
              <a:rPr kumimoji="0" lang="en-US" sz="3000" b="1" i="0" u="none" strike="noStrike" kern="1200" cap="none" spc="-10" normalizeH="0" baseline="0" noProof="0" dirty="0">
                <a:ln>
                  <a:noFill/>
                </a:ln>
                <a:solidFill>
                  <a:prstClr val="black"/>
                </a:solidFill>
                <a:effectLst/>
                <a:uLnTx/>
                <a:uFillTx/>
                <a:latin typeface="Calibri"/>
                <a:ea typeface="+mn-ea"/>
                <a:cs typeface="Calibri"/>
              </a:rPr>
              <a:t>distributing </a:t>
            </a:r>
            <a:r>
              <a:rPr kumimoji="0" lang="en-US" sz="3000" b="1" i="0" u="none" strike="noStrike" kern="1200" cap="none" spc="0" normalizeH="0" baseline="0" noProof="0" dirty="0">
                <a:ln>
                  <a:noFill/>
                </a:ln>
                <a:solidFill>
                  <a:prstClr val="black"/>
                </a:solidFill>
                <a:effectLst/>
                <a:uLnTx/>
                <a:uFillTx/>
                <a:latin typeface="Calibri"/>
                <a:ea typeface="+mn-ea"/>
                <a:cs typeface="Calibri"/>
              </a:rPr>
              <a:t>supplemental</a:t>
            </a:r>
            <a:r>
              <a:rPr kumimoji="0" lang="en-US" sz="3000" b="1" i="0" u="none" strike="noStrike" kern="1200" cap="none" spc="-35" normalizeH="0" baseline="0" noProof="0" dirty="0">
                <a:ln>
                  <a:noFill/>
                </a:ln>
                <a:solidFill>
                  <a:prstClr val="black"/>
                </a:solidFill>
                <a:effectLst/>
                <a:uLnTx/>
                <a:uFillTx/>
                <a:latin typeface="Calibri"/>
                <a:ea typeface="+mn-ea"/>
                <a:cs typeface="Calibri"/>
              </a:rPr>
              <a:t> </a:t>
            </a:r>
            <a:r>
              <a:rPr kumimoji="0" lang="en-US" sz="3000" b="1" i="0" u="none" strike="noStrike" kern="1200" cap="none" spc="0" normalizeH="0" baseline="0" noProof="0" dirty="0">
                <a:ln>
                  <a:noFill/>
                </a:ln>
                <a:solidFill>
                  <a:prstClr val="black"/>
                </a:solidFill>
                <a:effectLst/>
                <a:uLnTx/>
                <a:uFillTx/>
                <a:latin typeface="Calibri"/>
                <a:ea typeface="+mn-ea"/>
                <a:cs typeface="Calibri"/>
              </a:rPr>
              <a:t>funds</a:t>
            </a:r>
            <a:r>
              <a:rPr kumimoji="0" lang="en-US" sz="3000" b="1" i="0" u="none" strike="noStrike" kern="1200" cap="none" spc="-30" normalizeH="0" baseline="0" noProof="0" dirty="0">
                <a:ln>
                  <a:noFill/>
                </a:ln>
                <a:solidFill>
                  <a:prstClr val="black"/>
                </a:solidFill>
                <a:effectLst/>
                <a:uLnTx/>
                <a:uFillTx/>
                <a:latin typeface="Calibri"/>
                <a:ea typeface="+mn-ea"/>
                <a:cs typeface="Calibri"/>
              </a:rPr>
              <a:t> </a:t>
            </a:r>
            <a:r>
              <a:rPr kumimoji="0" lang="en-US" sz="3000" b="1" i="0" u="none" strike="noStrike" kern="1200" cap="none" spc="0" normalizeH="0" baseline="0" noProof="0" dirty="0">
                <a:ln>
                  <a:noFill/>
                </a:ln>
                <a:solidFill>
                  <a:prstClr val="black"/>
                </a:solidFill>
                <a:effectLst/>
                <a:uLnTx/>
                <a:uFillTx/>
                <a:latin typeface="Calibri"/>
                <a:ea typeface="+mn-ea"/>
                <a:cs typeface="Calibri"/>
              </a:rPr>
              <a:t>(first</a:t>
            </a:r>
            <a:r>
              <a:rPr kumimoji="0" lang="en-US" sz="3000" b="1" i="0" u="none" strike="noStrike" kern="1200" cap="none" spc="-40" normalizeH="0" baseline="0" noProof="0" dirty="0">
                <a:ln>
                  <a:noFill/>
                </a:ln>
                <a:solidFill>
                  <a:prstClr val="black"/>
                </a:solidFill>
                <a:effectLst/>
                <a:uLnTx/>
                <a:uFillTx/>
                <a:latin typeface="Calibri"/>
                <a:ea typeface="+mn-ea"/>
                <a:cs typeface="Calibri"/>
              </a:rPr>
              <a:t> </a:t>
            </a:r>
            <a:r>
              <a:rPr kumimoji="0" lang="en-US" sz="3000" b="1" i="0" u="none" strike="noStrike" kern="1200" cap="none" spc="0" normalizeH="0" baseline="0" noProof="0" dirty="0">
                <a:ln>
                  <a:noFill/>
                </a:ln>
                <a:solidFill>
                  <a:prstClr val="black"/>
                </a:solidFill>
                <a:effectLst/>
                <a:uLnTx/>
                <a:uFillTx/>
                <a:latin typeface="Calibri"/>
                <a:ea typeface="+mn-ea"/>
                <a:cs typeface="Calibri"/>
              </a:rPr>
              <a:t>50%</a:t>
            </a:r>
            <a:r>
              <a:rPr kumimoji="0" lang="en-US" sz="3000" b="1" i="0" u="none" strike="noStrike" kern="1200" cap="none" spc="-30" normalizeH="0" baseline="0" noProof="0" dirty="0">
                <a:ln>
                  <a:noFill/>
                </a:ln>
                <a:solidFill>
                  <a:prstClr val="black"/>
                </a:solidFill>
                <a:effectLst/>
                <a:uLnTx/>
                <a:uFillTx/>
                <a:latin typeface="Calibri"/>
                <a:ea typeface="+mn-ea"/>
                <a:cs typeface="Calibri"/>
              </a:rPr>
              <a:t> </a:t>
            </a:r>
            <a:r>
              <a:rPr kumimoji="0" lang="en-US" sz="3000" b="1" i="0" u="none" strike="noStrike" kern="1200" cap="none" spc="0" normalizeH="0" baseline="0" noProof="0" dirty="0">
                <a:ln>
                  <a:noFill/>
                </a:ln>
                <a:solidFill>
                  <a:prstClr val="black"/>
                </a:solidFill>
                <a:effectLst/>
                <a:uLnTx/>
                <a:uFillTx/>
                <a:latin typeface="Calibri"/>
                <a:ea typeface="+mn-ea"/>
                <a:cs typeface="Calibri"/>
              </a:rPr>
              <a:t>of</a:t>
            </a:r>
            <a:r>
              <a:rPr kumimoji="0" lang="en-US" sz="3000" b="1" i="0" u="none" strike="noStrike" kern="1200" cap="none" spc="-35" normalizeH="0" baseline="0" noProof="0" dirty="0">
                <a:ln>
                  <a:noFill/>
                </a:ln>
                <a:solidFill>
                  <a:prstClr val="black"/>
                </a:solidFill>
                <a:effectLst/>
                <a:uLnTx/>
                <a:uFillTx/>
                <a:latin typeface="Calibri"/>
                <a:ea typeface="+mn-ea"/>
                <a:cs typeface="Calibri"/>
              </a:rPr>
              <a:t> </a:t>
            </a:r>
            <a:r>
              <a:rPr kumimoji="0" lang="en-US" sz="3000" b="1" i="0" u="none" strike="noStrike" kern="1200" cap="none" spc="-10" normalizeH="0" baseline="0" noProof="0" dirty="0">
                <a:ln>
                  <a:noFill/>
                </a:ln>
                <a:solidFill>
                  <a:prstClr val="black"/>
                </a:solidFill>
                <a:effectLst/>
                <a:uLnTx/>
                <a:uFillTx/>
                <a:latin typeface="Calibri"/>
                <a:ea typeface="+mn-ea"/>
                <a:cs typeface="Calibri"/>
              </a:rPr>
              <a:t>funds)</a:t>
            </a:r>
          </a:p>
          <a:p>
            <a:pPr marL="12065" marR="192405" lvl="0" algn="l" defTabSz="914400" rtl="0" eaLnBrk="1" fontAlgn="auto" latinLnBrk="0" hangingPunct="1">
              <a:spcAft>
                <a:spcPts val="0"/>
              </a:spcAft>
              <a:buClrTx/>
              <a:buSzTx/>
              <a:tabLst>
                <a:tab pos="201295" algn="l"/>
              </a:tabLst>
              <a:defRPr/>
            </a:pPr>
            <a:endParaRPr kumimoji="0" lang="en-US" sz="1000" b="1" i="0" u="none" strike="noStrike" kern="1200" cap="none" spc="0" normalizeH="0" baseline="0" noProof="0" dirty="0">
              <a:ln>
                <a:noFill/>
              </a:ln>
              <a:solidFill>
                <a:prstClr val="black"/>
              </a:solidFill>
              <a:effectLst/>
              <a:uLnTx/>
              <a:uFillTx/>
              <a:latin typeface="Calibri"/>
              <a:ea typeface="+mn-ea"/>
              <a:cs typeface="Calibri"/>
            </a:endParaRPr>
          </a:p>
          <a:p>
            <a:pPr marL="201295" marR="499745" lvl="0" indent="-189230" algn="l" defTabSz="914400" rtl="0" eaLnBrk="1" fontAlgn="auto" latinLnBrk="0" hangingPunct="1">
              <a:spcBef>
                <a:spcPts val="990"/>
              </a:spcBef>
              <a:spcAft>
                <a:spcPts val="0"/>
              </a:spcAft>
              <a:buClrTx/>
              <a:buSzTx/>
              <a:buFont typeface="Arial"/>
              <a:buChar char="•"/>
              <a:tabLst>
                <a:tab pos="201295" algn="l"/>
              </a:tabLst>
              <a:defRPr/>
            </a:pPr>
            <a:r>
              <a:rPr kumimoji="0" lang="en-US" sz="3000" b="1" i="0" u="none" strike="noStrike" kern="1200" cap="none" spc="0" normalizeH="0" baseline="0" noProof="0" dirty="0">
                <a:ln>
                  <a:noFill/>
                </a:ln>
                <a:solidFill>
                  <a:prstClr val="black"/>
                </a:solidFill>
                <a:effectLst/>
                <a:uLnTx/>
                <a:uFillTx/>
                <a:latin typeface="Calibri"/>
                <a:ea typeface="+mn-ea"/>
                <a:cs typeface="Calibri"/>
              </a:rPr>
              <a:t>November</a:t>
            </a:r>
            <a:r>
              <a:rPr kumimoji="0" lang="en-US" sz="3000" b="1" i="0" u="none" strike="noStrike" kern="1200" cap="none" spc="-25" normalizeH="0" baseline="0" noProof="0" dirty="0">
                <a:ln>
                  <a:noFill/>
                </a:ln>
                <a:solidFill>
                  <a:prstClr val="black"/>
                </a:solidFill>
                <a:effectLst/>
                <a:uLnTx/>
                <a:uFillTx/>
                <a:latin typeface="Calibri"/>
                <a:ea typeface="+mn-ea"/>
                <a:cs typeface="Calibri"/>
              </a:rPr>
              <a:t> </a:t>
            </a:r>
            <a:r>
              <a:rPr kumimoji="0" lang="en-US" sz="3000" b="1" i="0" u="none" strike="noStrike" kern="1200" cap="none" spc="0" normalizeH="0" baseline="0" noProof="0" dirty="0">
                <a:ln>
                  <a:noFill/>
                </a:ln>
                <a:solidFill>
                  <a:prstClr val="black"/>
                </a:solidFill>
                <a:effectLst/>
                <a:uLnTx/>
                <a:uFillTx/>
                <a:latin typeface="Calibri"/>
                <a:ea typeface="+mn-ea"/>
                <a:cs typeface="Calibri"/>
              </a:rPr>
              <a:t>1</a:t>
            </a:r>
            <a:r>
              <a:rPr kumimoji="0" lang="en-US" sz="3000" b="1" i="0" u="none" strike="noStrike" kern="1200" cap="none" spc="-10" normalizeH="0" baseline="0" noProof="0" dirty="0">
                <a:ln>
                  <a:noFill/>
                </a:ln>
                <a:solidFill>
                  <a:prstClr val="black"/>
                </a:solidFill>
                <a:effectLst/>
                <a:uLnTx/>
                <a:uFillTx/>
                <a:latin typeface="Calibri"/>
                <a:ea typeface="+mn-ea"/>
                <a:cs typeface="Calibri"/>
              </a:rPr>
              <a:t> </a:t>
            </a:r>
            <a:r>
              <a:rPr kumimoji="0" lang="en-US" sz="3000" b="1" i="0" u="none" strike="noStrike" kern="1200" cap="none" spc="0" normalizeH="0" baseline="0" noProof="0" dirty="0">
                <a:ln>
                  <a:noFill/>
                </a:ln>
                <a:solidFill>
                  <a:prstClr val="black"/>
                </a:solidFill>
                <a:effectLst/>
                <a:uLnTx/>
                <a:uFillTx/>
                <a:latin typeface="Calibri"/>
                <a:ea typeface="+mn-ea"/>
                <a:cs typeface="Calibri"/>
              </a:rPr>
              <a:t>– ACHE</a:t>
            </a:r>
            <a:r>
              <a:rPr kumimoji="0" lang="en-US" sz="3000" b="1" i="0" u="none" strike="noStrike" kern="1200" cap="none" spc="-15" normalizeH="0" baseline="0" noProof="0" dirty="0">
                <a:ln>
                  <a:noFill/>
                </a:ln>
                <a:solidFill>
                  <a:prstClr val="black"/>
                </a:solidFill>
                <a:effectLst/>
                <a:uLnTx/>
                <a:uFillTx/>
                <a:latin typeface="Calibri"/>
                <a:ea typeface="+mn-ea"/>
                <a:cs typeface="Calibri"/>
              </a:rPr>
              <a:t> </a:t>
            </a:r>
            <a:r>
              <a:rPr kumimoji="0" lang="en-US" sz="3000" b="1" i="0" u="none" strike="noStrike" kern="1200" cap="none" spc="0" normalizeH="0" baseline="0" noProof="0" dirty="0">
                <a:ln>
                  <a:noFill/>
                </a:ln>
                <a:solidFill>
                  <a:prstClr val="black"/>
                </a:solidFill>
                <a:effectLst/>
                <a:uLnTx/>
                <a:uFillTx/>
                <a:latin typeface="Calibri"/>
                <a:ea typeface="+mn-ea"/>
                <a:cs typeface="Calibri"/>
              </a:rPr>
              <a:t>begins</a:t>
            </a:r>
            <a:r>
              <a:rPr kumimoji="0" lang="en-US" sz="3000" b="1" i="0" u="none" strike="noStrike" kern="1200" cap="none" spc="-15" normalizeH="0" baseline="0" noProof="0" dirty="0">
                <a:ln>
                  <a:noFill/>
                </a:ln>
                <a:solidFill>
                  <a:prstClr val="black"/>
                </a:solidFill>
                <a:effectLst/>
                <a:uLnTx/>
                <a:uFillTx/>
                <a:latin typeface="Calibri"/>
                <a:ea typeface="+mn-ea"/>
                <a:cs typeface="Calibri"/>
              </a:rPr>
              <a:t> </a:t>
            </a:r>
            <a:r>
              <a:rPr kumimoji="0" lang="en-US" sz="3000" b="1" i="0" u="none" strike="noStrike" kern="1200" cap="none" spc="-10" normalizeH="0" baseline="0" noProof="0" dirty="0">
                <a:ln>
                  <a:noFill/>
                </a:ln>
                <a:solidFill>
                  <a:prstClr val="black"/>
                </a:solidFill>
                <a:effectLst/>
                <a:uLnTx/>
                <a:uFillTx/>
                <a:latin typeface="Calibri"/>
                <a:ea typeface="+mn-ea"/>
                <a:cs typeface="Calibri"/>
              </a:rPr>
              <a:t>quarterly </a:t>
            </a:r>
            <a:r>
              <a:rPr kumimoji="0" lang="en-US" sz="3000" b="1" i="0" u="none" strike="noStrike" kern="1200" cap="none" spc="0" normalizeH="0" baseline="0" noProof="0" dirty="0">
                <a:ln>
                  <a:noFill/>
                </a:ln>
                <a:solidFill>
                  <a:prstClr val="black"/>
                </a:solidFill>
                <a:effectLst/>
                <a:uLnTx/>
                <a:uFillTx/>
                <a:latin typeface="Calibri"/>
                <a:ea typeface="+mn-ea"/>
                <a:cs typeface="Calibri"/>
              </a:rPr>
              <a:t>payments</a:t>
            </a:r>
            <a:r>
              <a:rPr kumimoji="0" lang="en-US" sz="3000" b="1" i="0" u="none" strike="noStrike" kern="1200" cap="none" spc="-70" normalizeH="0" baseline="0" noProof="0" dirty="0">
                <a:ln>
                  <a:noFill/>
                </a:ln>
                <a:solidFill>
                  <a:prstClr val="black"/>
                </a:solidFill>
                <a:effectLst/>
                <a:uLnTx/>
                <a:uFillTx/>
                <a:latin typeface="Calibri"/>
                <a:ea typeface="+mn-ea"/>
                <a:cs typeface="Calibri"/>
              </a:rPr>
              <a:t> </a:t>
            </a:r>
            <a:r>
              <a:rPr kumimoji="0" lang="en-US" sz="3000" b="1" i="0" u="none" strike="noStrike" kern="1200" cap="none" spc="0" normalizeH="0" baseline="0" noProof="0" dirty="0">
                <a:ln>
                  <a:noFill/>
                </a:ln>
                <a:solidFill>
                  <a:prstClr val="black"/>
                </a:solidFill>
                <a:effectLst/>
                <a:uLnTx/>
                <a:uFillTx/>
                <a:latin typeface="Calibri"/>
                <a:ea typeface="+mn-ea"/>
                <a:cs typeface="Calibri"/>
              </a:rPr>
              <a:t>from</a:t>
            </a:r>
            <a:r>
              <a:rPr kumimoji="0" lang="en-US" sz="3000" b="1" i="0" u="none" strike="noStrike" kern="1200" cap="none" spc="-65" normalizeH="0" baseline="0" noProof="0" dirty="0">
                <a:ln>
                  <a:noFill/>
                </a:ln>
                <a:solidFill>
                  <a:prstClr val="black"/>
                </a:solidFill>
                <a:effectLst/>
                <a:uLnTx/>
                <a:uFillTx/>
                <a:latin typeface="Calibri"/>
                <a:ea typeface="+mn-ea"/>
                <a:cs typeface="Calibri"/>
              </a:rPr>
              <a:t> </a:t>
            </a:r>
            <a:r>
              <a:rPr kumimoji="0" lang="en-US" sz="3000" b="1" i="0" u="none" strike="noStrike" kern="1200" cap="none" spc="0" normalizeH="0" baseline="0" noProof="0" dirty="0">
                <a:ln>
                  <a:noFill/>
                </a:ln>
                <a:solidFill>
                  <a:prstClr val="black"/>
                </a:solidFill>
                <a:effectLst/>
                <a:uLnTx/>
                <a:uFillTx/>
                <a:latin typeface="Calibri"/>
                <a:ea typeface="+mn-ea"/>
                <a:cs typeface="Calibri"/>
              </a:rPr>
              <a:t>regular </a:t>
            </a:r>
            <a:r>
              <a:rPr kumimoji="0" lang="en-US" sz="3000" b="1" i="0" u="none" strike="noStrike" kern="1200" cap="none" spc="-10" normalizeH="0" baseline="0" noProof="0" dirty="0">
                <a:ln>
                  <a:noFill/>
                </a:ln>
                <a:solidFill>
                  <a:prstClr val="black"/>
                </a:solidFill>
                <a:effectLst/>
                <a:uLnTx/>
                <a:uFillTx/>
                <a:latin typeface="Calibri"/>
                <a:ea typeface="+mn-ea"/>
                <a:cs typeface="Calibri"/>
              </a:rPr>
              <a:t>appropriation </a:t>
            </a:r>
            <a:r>
              <a:rPr kumimoji="0" lang="en-US" sz="3000" b="1" i="0" u="none" strike="noStrike" kern="1200" cap="none" spc="0" normalizeH="0" baseline="0" noProof="0" dirty="0">
                <a:ln>
                  <a:noFill/>
                </a:ln>
                <a:solidFill>
                  <a:prstClr val="black"/>
                </a:solidFill>
                <a:effectLst/>
                <a:uLnTx/>
                <a:uFillTx/>
                <a:latin typeface="Calibri"/>
                <a:ea typeface="+mn-ea"/>
                <a:cs typeface="Calibri"/>
              </a:rPr>
              <a:t>(remaining</a:t>
            </a:r>
            <a:r>
              <a:rPr kumimoji="0" lang="en-US" sz="3000" b="1" i="0" u="none" strike="noStrike" kern="1200" cap="none" spc="-25" normalizeH="0" baseline="0" noProof="0" dirty="0">
                <a:ln>
                  <a:noFill/>
                </a:ln>
                <a:solidFill>
                  <a:prstClr val="black"/>
                </a:solidFill>
                <a:effectLst/>
                <a:uLnTx/>
                <a:uFillTx/>
                <a:latin typeface="Calibri"/>
                <a:ea typeface="+mn-ea"/>
                <a:cs typeface="Calibri"/>
              </a:rPr>
              <a:t> </a:t>
            </a:r>
            <a:r>
              <a:rPr kumimoji="0" lang="en-US" sz="3000" b="1" i="0" u="none" strike="noStrike" kern="1200" cap="none" spc="0" normalizeH="0" baseline="0" noProof="0" dirty="0">
                <a:ln>
                  <a:noFill/>
                </a:ln>
                <a:solidFill>
                  <a:prstClr val="black"/>
                </a:solidFill>
                <a:effectLst/>
                <a:uLnTx/>
                <a:uFillTx/>
                <a:latin typeface="Calibri"/>
                <a:ea typeface="+mn-ea"/>
                <a:cs typeface="Calibri"/>
              </a:rPr>
              <a:t>50% of</a:t>
            </a:r>
            <a:r>
              <a:rPr kumimoji="0" lang="en-US" sz="3000" b="1" i="0" u="none" strike="noStrike" kern="1200" cap="none" spc="-25" normalizeH="0" baseline="0" noProof="0" dirty="0">
                <a:ln>
                  <a:noFill/>
                </a:ln>
                <a:solidFill>
                  <a:prstClr val="black"/>
                </a:solidFill>
                <a:effectLst/>
                <a:uLnTx/>
                <a:uFillTx/>
                <a:latin typeface="Calibri"/>
                <a:ea typeface="+mn-ea"/>
                <a:cs typeface="Calibri"/>
              </a:rPr>
              <a:t> </a:t>
            </a:r>
            <a:r>
              <a:rPr kumimoji="0" lang="en-US" sz="3000" b="1" i="0" u="none" strike="noStrike" kern="1200" cap="none" spc="-10" normalizeH="0" baseline="0" noProof="0" dirty="0">
                <a:ln>
                  <a:noFill/>
                </a:ln>
                <a:solidFill>
                  <a:prstClr val="black"/>
                </a:solidFill>
                <a:effectLst/>
                <a:uLnTx/>
                <a:uFillTx/>
                <a:latin typeface="Calibri"/>
                <a:ea typeface="+mn-ea"/>
                <a:cs typeface="Calibri"/>
              </a:rPr>
              <a:t>funds)</a:t>
            </a:r>
            <a:endParaRPr kumimoji="0" lang="en-US" sz="3000" b="1" i="0" u="none" strike="noStrike" kern="1200" cap="none" spc="0" normalizeH="0" baseline="0" noProof="0" dirty="0">
              <a:ln>
                <a:noFill/>
              </a:ln>
              <a:solidFill>
                <a:prstClr val="black"/>
              </a:solidFill>
              <a:effectLst/>
              <a:uLnTx/>
              <a:uFillTx/>
              <a:latin typeface="Calibri"/>
              <a:ea typeface="+mn-ea"/>
              <a:cs typeface="Calibri"/>
            </a:endParaRPr>
          </a:p>
          <a:p>
            <a:pPr marL="0" marR="0" lvl="0" indent="0" algn="l" defTabSz="914400" rtl="0" eaLnBrk="1" fontAlgn="auto" latinLnBrk="0" hangingPunct="1">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88AAF03A-7887-48DA-AE0B-4A06801EF561}"/>
              </a:ext>
            </a:extLst>
          </p:cNvPr>
          <p:cNvSpPr txBox="1"/>
          <p:nvPr/>
        </p:nvSpPr>
        <p:spPr>
          <a:xfrm>
            <a:off x="0" y="140784"/>
            <a:ext cx="12191999"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400" cap="none" spc="0" normalizeH="0" baseline="0" noProof="0" dirty="0">
                <a:ln>
                  <a:noFill/>
                </a:ln>
                <a:solidFill>
                  <a:srgbClr val="4472C4"/>
                </a:solidFill>
                <a:effectLst/>
                <a:uLnTx/>
                <a:uFillTx/>
                <a:latin typeface="Calibri" panose="020F0502020204030204"/>
                <a:ea typeface="+mn-ea"/>
                <a:cs typeface="+mn-cs"/>
              </a:rPr>
              <a:t>HBCU Deferred Maintenance Grant:  Current Timeline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A7DE7A87-304D-4BC1-88FC-25462FD4B9CD}"/>
              </a:ext>
            </a:extLst>
          </p:cNvPr>
          <p:cNvPicPr>
            <a:picLocks noChangeAspect="1"/>
          </p:cNvPicPr>
          <p:nvPr/>
        </p:nvPicPr>
        <p:blipFill rotWithShape="1">
          <a:blip r:embed="rId3"/>
          <a:srcRect t="10600" b="10033"/>
          <a:stretch/>
        </p:blipFill>
        <p:spPr>
          <a:xfrm>
            <a:off x="7451443" y="1460023"/>
            <a:ext cx="4104198" cy="3657600"/>
          </a:xfrm>
          <a:prstGeom prst="rect">
            <a:avLst/>
          </a:prstGeom>
          <a:ln>
            <a:noFill/>
          </a:ln>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1BB145D4-3AE4-4E9D-94C7-55282CA3F1EA}"/>
              </a:ext>
            </a:extLst>
          </p:cNvPr>
          <p:cNvSpPr txBox="1"/>
          <p:nvPr/>
        </p:nvSpPr>
        <p:spPr>
          <a:xfrm>
            <a:off x="7215112" y="5128811"/>
            <a:ext cx="4576859"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Roof renovation for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Adult Education Building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Lawson State Community College</a:t>
            </a:r>
          </a:p>
        </p:txBody>
      </p:sp>
    </p:spTree>
    <p:extLst>
      <p:ext uri="{BB962C8B-B14F-4D97-AF65-F5344CB8AC3E}">
        <p14:creationId xmlns:p14="http://schemas.microsoft.com/office/powerpoint/2010/main" val="35096625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A8A57-BCD3-4E1D-A641-3F05BA1F70A7}"/>
              </a:ext>
            </a:extLst>
          </p:cNvPr>
          <p:cNvSpPr>
            <a:spLocks noGrp="1"/>
          </p:cNvSpPr>
          <p:nvPr>
            <p:ph type="title"/>
          </p:nvPr>
        </p:nvSpPr>
        <p:spPr>
          <a:xfrm>
            <a:off x="697149" y="272375"/>
            <a:ext cx="10972800" cy="1323814"/>
          </a:xfrm>
        </p:spPr>
        <p:txBody>
          <a:bodyPr>
            <a:normAutofit/>
          </a:bodyPr>
          <a:lstStyle/>
          <a:p>
            <a:r>
              <a:rPr lang="en-US" sz="4200" b="1" kern="1400" dirty="0">
                <a:solidFill>
                  <a:srgbClr val="4472C4"/>
                </a:solidFill>
              </a:rPr>
              <a:t>Students’ Right-to-Know Website</a:t>
            </a:r>
            <a:endParaRPr lang="en-US" sz="4200" dirty="0"/>
          </a:p>
        </p:txBody>
      </p:sp>
      <p:pic>
        <p:nvPicPr>
          <p:cNvPr id="2050" name="Picture 2" descr="Parent's Guide: Helping Your Student Apply to Medical School | Students &amp;  Residents">
            <a:extLst>
              <a:ext uri="{FF2B5EF4-FFF2-40B4-BE49-F238E27FC236}">
                <a16:creationId xmlns:a16="http://schemas.microsoft.com/office/drawing/2014/main" id="{7C29E7BA-2B74-4F2D-AC00-BC7CD63DD3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8092" y="1755588"/>
            <a:ext cx="8950913" cy="3878729"/>
          </a:xfrm>
          <a:prstGeom prst="round2DiagRect">
            <a:avLst>
              <a:gd name="adj1" fmla="val 24525"/>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58267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6C66BE-6B48-4209-AB28-B72E7EA54091}"/>
              </a:ext>
            </a:extLst>
          </p:cNvPr>
          <p:cNvSpPr txBox="1"/>
          <p:nvPr/>
        </p:nvSpPr>
        <p:spPr>
          <a:xfrm>
            <a:off x="602542" y="1012599"/>
            <a:ext cx="5128786" cy="55784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96545" marR="252729" lvl="0" indent="-284480" algn="l" defTabSz="914400" rtl="0" eaLnBrk="1" fontAlgn="auto" latinLnBrk="0" hangingPunct="1">
              <a:lnSpc>
                <a:spcPct val="100400"/>
              </a:lnSpc>
              <a:spcBef>
                <a:spcPts val="95"/>
              </a:spcBef>
              <a:spcAft>
                <a:spcPts val="0"/>
              </a:spcAft>
              <a:buClrTx/>
              <a:buSzTx/>
              <a:buFont typeface="Arial"/>
              <a:buChar char="•"/>
              <a:tabLst>
                <a:tab pos="296545" algn="l"/>
              </a:tabLst>
              <a:defRPr/>
            </a:pPr>
            <a:r>
              <a:rPr kumimoji="0" lang="en-US" sz="2800" b="1" i="0" u="none" strike="noStrike" kern="1200" cap="none" spc="0" normalizeH="0" baseline="0" noProof="0" dirty="0">
                <a:ln>
                  <a:noFill/>
                </a:ln>
                <a:solidFill>
                  <a:prstClr val="black"/>
                </a:solidFill>
                <a:effectLst/>
                <a:uLnTx/>
                <a:uFillTx/>
                <a:latin typeface="Calibri"/>
                <a:ea typeface="+mn-ea"/>
                <a:cs typeface="Calibri"/>
              </a:rPr>
              <a:t>Lawmakers</a:t>
            </a:r>
            <a:r>
              <a:rPr kumimoji="0" lang="en-US" sz="2800" b="1" i="0" u="none" strike="noStrike" kern="1200" cap="none" spc="-5"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passed</a:t>
            </a:r>
            <a:r>
              <a:rPr kumimoji="0" lang="en-US" sz="2800" b="1" i="0" u="none" strike="noStrike" kern="1200" cap="none" spc="-25" normalizeH="0" baseline="0" noProof="0" dirty="0">
                <a:ln>
                  <a:noFill/>
                </a:ln>
                <a:solidFill>
                  <a:prstClr val="black"/>
                </a:solidFill>
                <a:effectLst/>
                <a:uLnTx/>
                <a:uFillTx/>
                <a:latin typeface="Calibri"/>
                <a:ea typeface="+mn-ea"/>
                <a:cs typeface="Calibri"/>
              </a:rPr>
              <a:t> A</a:t>
            </a:r>
            <a:r>
              <a:rPr kumimoji="0" lang="en-US" sz="2800" b="1" i="0" u="none" strike="noStrike" kern="1200" cap="none" spc="0" normalizeH="0" baseline="0" noProof="0" dirty="0">
                <a:ln>
                  <a:noFill/>
                </a:ln>
                <a:solidFill>
                  <a:prstClr val="black"/>
                </a:solidFill>
                <a:effectLst/>
                <a:uLnTx/>
                <a:uFillTx/>
                <a:latin typeface="Calibri"/>
                <a:ea typeface="+mn-ea"/>
                <a:cs typeface="Calibri"/>
              </a:rPr>
              <a:t>ct</a:t>
            </a:r>
            <a:r>
              <a:rPr kumimoji="0" lang="en-US" sz="2800" b="1" i="0" u="none" strike="noStrike" kern="1200" cap="none" spc="-15"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in</a:t>
            </a:r>
            <a:r>
              <a:rPr kumimoji="0" lang="en-US" sz="2800" b="1" i="0" u="none" strike="noStrike" kern="1200" cap="none" spc="-25"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2023-556 (SB176) that created the Students’ Right to Know Act of 2023</a:t>
            </a:r>
          </a:p>
          <a:p>
            <a:pPr marL="12065" marR="252729" lvl="0" indent="0" algn="l" defTabSz="914400" rtl="0" eaLnBrk="1" fontAlgn="auto" latinLnBrk="0" hangingPunct="1">
              <a:lnSpc>
                <a:spcPct val="100400"/>
              </a:lnSpc>
              <a:spcBef>
                <a:spcPts val="95"/>
              </a:spcBef>
              <a:spcAft>
                <a:spcPts val="0"/>
              </a:spcAft>
              <a:buClrTx/>
              <a:buSzTx/>
              <a:buFontTx/>
              <a:buNone/>
              <a:tabLst>
                <a:tab pos="296545" algn="l"/>
              </a:tabLst>
              <a:defRPr/>
            </a:pPr>
            <a:endParaRPr kumimoji="0" lang="en-US" sz="1500" b="1" i="0" u="none" strike="noStrike" kern="1200" cap="none" spc="0" normalizeH="0" baseline="0" noProof="0" dirty="0">
              <a:ln>
                <a:noFill/>
              </a:ln>
              <a:solidFill>
                <a:prstClr val="black"/>
              </a:solidFill>
              <a:effectLst/>
              <a:uLnTx/>
              <a:uFillTx/>
              <a:latin typeface="Calibri"/>
              <a:ea typeface="+mn-ea"/>
              <a:cs typeface="Calibri"/>
            </a:endParaRPr>
          </a:p>
          <a:p>
            <a:pPr marL="296545" marR="252729" lvl="0" indent="-284480" algn="l" defTabSz="914400" rtl="0" eaLnBrk="1" fontAlgn="auto" latinLnBrk="0" hangingPunct="1">
              <a:lnSpc>
                <a:spcPct val="100400"/>
              </a:lnSpc>
              <a:spcBef>
                <a:spcPts val="95"/>
              </a:spcBef>
              <a:spcAft>
                <a:spcPts val="0"/>
              </a:spcAft>
              <a:buClrTx/>
              <a:buSzTx/>
              <a:buFont typeface="Arial"/>
              <a:buChar char="•"/>
              <a:tabLst>
                <a:tab pos="296545" algn="l"/>
              </a:tabLst>
              <a:defRPr/>
            </a:pPr>
            <a:r>
              <a:rPr kumimoji="0" lang="en-US" sz="2800" b="1" i="0" u="none" strike="noStrike" kern="1200" cap="none" spc="0" normalizeH="0" baseline="0" noProof="0" dirty="0">
                <a:ln>
                  <a:noFill/>
                </a:ln>
                <a:solidFill>
                  <a:prstClr val="black"/>
                </a:solidFill>
                <a:effectLst/>
                <a:uLnTx/>
                <a:uFillTx/>
                <a:latin typeface="Calibri"/>
                <a:ea typeface="+mn-ea"/>
                <a:cs typeface="Calibri"/>
              </a:rPr>
              <a:t>ACHE required to collect necessary data and create an interactive data tool for students and parents </a:t>
            </a:r>
          </a:p>
          <a:p>
            <a:pPr marL="12065" marR="252729" lvl="0" indent="0" algn="l" defTabSz="914400" rtl="0" eaLnBrk="1" fontAlgn="auto" latinLnBrk="0" hangingPunct="1">
              <a:lnSpc>
                <a:spcPct val="100400"/>
              </a:lnSpc>
              <a:spcBef>
                <a:spcPts val="95"/>
              </a:spcBef>
              <a:spcAft>
                <a:spcPts val="0"/>
              </a:spcAft>
              <a:buClrTx/>
              <a:buSzTx/>
              <a:buFontTx/>
              <a:buNone/>
              <a:tabLst>
                <a:tab pos="296545" algn="l"/>
              </a:tabLst>
              <a:defRPr/>
            </a:pPr>
            <a:r>
              <a:rPr kumimoji="0" lang="en-US" sz="2800" b="1" i="0" u="none" strike="noStrike" kern="1200" cap="none" spc="0" normalizeH="0" baseline="0" noProof="0" dirty="0">
                <a:ln>
                  <a:noFill/>
                </a:ln>
                <a:solidFill>
                  <a:prstClr val="black"/>
                </a:solidFill>
                <a:effectLst/>
                <a:uLnTx/>
                <a:uFillTx/>
                <a:latin typeface="Calibri"/>
                <a:ea typeface="+mn-ea"/>
                <a:cs typeface="Calibri"/>
              </a:rPr>
              <a:t>	– </a:t>
            </a:r>
            <a:r>
              <a:rPr kumimoji="0" lang="en-US" sz="2800" b="1" i="0" u="none" strike="noStrike" kern="1200" cap="none" spc="0" normalizeH="0" baseline="0" noProof="0" dirty="0">
                <a:ln>
                  <a:noFill/>
                </a:ln>
                <a:solidFill>
                  <a:srgbClr val="4472C4"/>
                </a:solidFill>
                <a:effectLst/>
                <a:uLnTx/>
                <a:uFillTx/>
                <a:latin typeface="Calibri"/>
                <a:ea typeface="+mn-ea"/>
                <a:cs typeface="Calibri"/>
              </a:rPr>
              <a:t>to facilitate informed 	decision-making related to 	education and professions</a:t>
            </a:r>
          </a:p>
        </p:txBody>
      </p:sp>
      <p:sp>
        <p:nvSpPr>
          <p:cNvPr id="3" name="TextBox 2">
            <a:extLst>
              <a:ext uri="{FF2B5EF4-FFF2-40B4-BE49-F238E27FC236}">
                <a16:creationId xmlns:a16="http://schemas.microsoft.com/office/drawing/2014/main" id="{88AAF03A-7887-48DA-AE0B-4A06801EF561}"/>
              </a:ext>
            </a:extLst>
          </p:cNvPr>
          <p:cNvSpPr txBox="1"/>
          <p:nvPr/>
        </p:nvSpPr>
        <p:spPr>
          <a:xfrm>
            <a:off x="0" y="159684"/>
            <a:ext cx="12191999"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400" cap="none" spc="0" normalizeH="0" baseline="0" noProof="0" dirty="0">
                <a:ln>
                  <a:noFill/>
                </a:ln>
                <a:solidFill>
                  <a:srgbClr val="4472C4"/>
                </a:solidFill>
                <a:effectLst/>
                <a:uLnTx/>
                <a:uFillTx/>
                <a:latin typeface="Calibri" panose="020F0502020204030204"/>
                <a:ea typeface="+mn-ea"/>
                <a:cs typeface="+mn-cs"/>
              </a:rPr>
              <a:t>Students’ Right-to-Know Website: Overview</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122" name="Picture 2" descr="Choose Your Path Carefully | What Will Matter">
            <a:extLst>
              <a:ext uri="{FF2B5EF4-FFF2-40B4-BE49-F238E27FC236}">
                <a16:creationId xmlns:a16="http://schemas.microsoft.com/office/drawing/2014/main" id="{DC3BA869-601B-4DD2-B6A0-67CFC00CCFF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1247"/>
          <a:stretch/>
        </p:blipFill>
        <p:spPr bwMode="auto">
          <a:xfrm>
            <a:off x="5969338" y="1617868"/>
            <a:ext cx="5807477" cy="394302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71950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6C66BE-6B48-4209-AB28-B72E7EA54091}"/>
              </a:ext>
            </a:extLst>
          </p:cNvPr>
          <p:cNvSpPr txBox="1"/>
          <p:nvPr/>
        </p:nvSpPr>
        <p:spPr>
          <a:xfrm>
            <a:off x="587696" y="1245345"/>
            <a:ext cx="6139902" cy="5098832"/>
          </a:xfrm>
          <a:prstGeom prst="rect">
            <a:avLst/>
          </a:prstGeom>
          <a:noFill/>
        </p:spPr>
        <p:txBody>
          <a:bodyPr wrap="square" rtlCol="0">
            <a:spAutoFit/>
          </a:bodyPr>
          <a:lstStyle/>
          <a:p>
            <a:pPr marL="296545" marR="252729" lvl="0" indent="-284480" algn="l" defTabSz="914400" rtl="0" eaLnBrk="1" fontAlgn="auto" latinLnBrk="0" hangingPunct="1">
              <a:lnSpc>
                <a:spcPct val="100400"/>
              </a:lnSpc>
              <a:spcBef>
                <a:spcPts val="95"/>
              </a:spcBef>
              <a:spcAft>
                <a:spcPts val="0"/>
              </a:spcAft>
              <a:buClrTx/>
              <a:buSzTx/>
              <a:buFont typeface="Arial"/>
              <a:buChar char="•"/>
              <a:tabLst>
                <a:tab pos="296545" algn="l"/>
              </a:tabLst>
              <a:defRPr/>
            </a:pPr>
            <a:r>
              <a:rPr kumimoji="0" lang="en-US" sz="2800" b="1" i="0" u="none" strike="noStrike" kern="1200" cap="none" spc="0" normalizeH="0" baseline="0" noProof="0" dirty="0">
                <a:ln>
                  <a:noFill/>
                </a:ln>
                <a:solidFill>
                  <a:prstClr val="black"/>
                </a:solidFill>
                <a:effectLst/>
                <a:uLnTx/>
                <a:uFillTx/>
                <a:latin typeface="Calibri"/>
                <a:ea typeface="+mn-ea"/>
                <a:cs typeface="Calibri"/>
              </a:rPr>
              <a:t>Requirements include Commission and Department of Commerce sharing data and information as necessary to comply with the requirements outlined in the Act</a:t>
            </a:r>
          </a:p>
          <a:p>
            <a:pPr marL="12065" marR="252729" lvl="0" indent="0" algn="l" defTabSz="914400" rtl="0" eaLnBrk="1" fontAlgn="auto" latinLnBrk="0" hangingPunct="1">
              <a:lnSpc>
                <a:spcPct val="100400"/>
              </a:lnSpc>
              <a:spcBef>
                <a:spcPts val="95"/>
              </a:spcBef>
              <a:spcAft>
                <a:spcPts val="0"/>
              </a:spcAft>
              <a:buClrTx/>
              <a:buSzTx/>
              <a:buFontTx/>
              <a:buNone/>
              <a:tabLst>
                <a:tab pos="296545" algn="l"/>
              </a:tabLst>
              <a:defRPr/>
            </a:pPr>
            <a:endParaRPr kumimoji="0" lang="en-US" sz="1600" b="1" i="0" u="none" strike="noStrike" kern="1200" cap="none" spc="0" normalizeH="0" baseline="0" noProof="0" dirty="0">
              <a:ln>
                <a:noFill/>
              </a:ln>
              <a:solidFill>
                <a:prstClr val="black"/>
              </a:solidFill>
              <a:effectLst/>
              <a:uLnTx/>
              <a:uFillTx/>
              <a:latin typeface="Calibri"/>
              <a:ea typeface="+mn-ea"/>
              <a:cs typeface="Calibri"/>
            </a:endParaRPr>
          </a:p>
          <a:p>
            <a:pPr marL="296545" marR="252729" lvl="0" indent="-284480" algn="l" defTabSz="914400" rtl="0" eaLnBrk="1" fontAlgn="auto" latinLnBrk="0" hangingPunct="1">
              <a:lnSpc>
                <a:spcPct val="100400"/>
              </a:lnSpc>
              <a:spcBef>
                <a:spcPts val="95"/>
              </a:spcBef>
              <a:spcAft>
                <a:spcPts val="0"/>
              </a:spcAft>
              <a:buClrTx/>
              <a:buSzTx/>
              <a:buFont typeface="Arial"/>
              <a:buChar char="•"/>
              <a:tabLst>
                <a:tab pos="296545" algn="l"/>
              </a:tabLst>
              <a:defRPr/>
            </a:pPr>
            <a:r>
              <a:rPr kumimoji="0" lang="en-US" sz="2800" b="1" i="0" u="none" strike="noStrike" kern="1200" cap="none" spc="0" normalizeH="0" baseline="0" noProof="0" dirty="0">
                <a:ln>
                  <a:noFill/>
                </a:ln>
                <a:solidFill>
                  <a:prstClr val="black"/>
                </a:solidFill>
                <a:effectLst/>
                <a:uLnTx/>
                <a:uFillTx/>
                <a:latin typeface="Calibri"/>
                <a:ea typeface="+mn-ea"/>
                <a:cs typeface="Calibri"/>
              </a:rPr>
              <a:t>ACHE is responding to the Act</a:t>
            </a:r>
          </a:p>
          <a:p>
            <a:pPr marL="12065" marR="252729" lvl="0" indent="0" algn="l" defTabSz="914400" rtl="0" eaLnBrk="1" fontAlgn="auto" latinLnBrk="0" hangingPunct="1">
              <a:lnSpc>
                <a:spcPct val="100400"/>
              </a:lnSpc>
              <a:spcBef>
                <a:spcPts val="95"/>
              </a:spcBef>
              <a:spcAft>
                <a:spcPts val="0"/>
              </a:spcAft>
              <a:buClrTx/>
              <a:buSzTx/>
              <a:buFontTx/>
              <a:buNone/>
              <a:tabLst>
                <a:tab pos="296545" algn="l"/>
              </a:tabLst>
              <a:defRPr/>
            </a:pPr>
            <a:r>
              <a:rPr kumimoji="0" lang="en-US" sz="2800" b="1" i="0" u="none" strike="noStrike" kern="1200" cap="none" spc="0" normalizeH="0" baseline="0" noProof="0" dirty="0">
                <a:ln>
                  <a:noFill/>
                </a:ln>
                <a:solidFill>
                  <a:prstClr val="black"/>
                </a:solidFill>
                <a:effectLst/>
                <a:uLnTx/>
                <a:uFillTx/>
                <a:latin typeface="Calibri"/>
                <a:ea typeface="+mn-ea"/>
                <a:cs typeface="Calibri"/>
              </a:rPr>
              <a:t>	-- by enhancing its </a:t>
            </a:r>
            <a:r>
              <a:rPr kumimoji="0" lang="en-US" sz="2800" b="1" i="0" u="none" strike="noStrike" kern="1200" cap="none" spc="0" normalizeH="0" baseline="0" noProof="0" dirty="0">
                <a:ln>
                  <a:noFill/>
                </a:ln>
                <a:solidFill>
                  <a:srgbClr val="4472C4"/>
                </a:solidFill>
                <a:effectLst/>
                <a:uLnTx/>
                <a:uFillTx/>
                <a:latin typeface="Calibri"/>
                <a:ea typeface="+mn-ea"/>
                <a:cs typeface="Calibri"/>
              </a:rPr>
              <a:t>Institutional 			Profiles </a:t>
            </a:r>
            <a:r>
              <a:rPr kumimoji="0" lang="en-US" sz="2800" b="1" i="0" u="none" strike="noStrike" kern="1200" cap="none" spc="0" normalizeH="0" baseline="0" noProof="0" dirty="0">
                <a:ln>
                  <a:noFill/>
                </a:ln>
                <a:solidFill>
                  <a:prstClr val="black"/>
                </a:solidFill>
                <a:effectLst/>
                <a:uLnTx/>
                <a:uFillTx/>
                <a:latin typeface="Calibri"/>
                <a:ea typeface="+mn-ea"/>
                <a:cs typeface="Calibri"/>
              </a:rPr>
              <a:t>and</a:t>
            </a:r>
          </a:p>
          <a:p>
            <a:pPr marL="12065" marR="252729" lvl="0" indent="0" algn="l" defTabSz="914400" rtl="0" eaLnBrk="1" fontAlgn="auto" latinLnBrk="0" hangingPunct="1">
              <a:lnSpc>
                <a:spcPct val="100400"/>
              </a:lnSpc>
              <a:spcBef>
                <a:spcPts val="95"/>
              </a:spcBef>
              <a:spcAft>
                <a:spcPts val="0"/>
              </a:spcAft>
              <a:buClrTx/>
              <a:buSzTx/>
              <a:buFontTx/>
              <a:buNone/>
              <a:tabLst>
                <a:tab pos="296545" algn="l"/>
              </a:tabLst>
              <a:defRPr/>
            </a:pPr>
            <a:r>
              <a:rPr kumimoji="0" lang="en-US" sz="2800" b="1" i="0" u="none" strike="noStrike" kern="1200" cap="none" spc="0" normalizeH="0" baseline="0" noProof="0" dirty="0">
                <a:ln>
                  <a:noFill/>
                </a:ln>
                <a:solidFill>
                  <a:prstClr val="black"/>
                </a:solidFill>
                <a:effectLst/>
                <a:uLnTx/>
                <a:uFillTx/>
                <a:latin typeface="Calibri"/>
                <a:ea typeface="+mn-ea"/>
                <a:cs typeface="Calibri"/>
              </a:rPr>
              <a:t>	-- by developing an interactive 			</a:t>
            </a:r>
            <a:r>
              <a:rPr kumimoji="0" lang="en-US" sz="2800" b="1" i="0" u="none" strike="noStrike" kern="1200" cap="none" spc="0" normalizeH="0" baseline="0" noProof="0" dirty="0">
                <a:ln>
                  <a:noFill/>
                </a:ln>
                <a:solidFill>
                  <a:srgbClr val="4472C4"/>
                </a:solidFill>
                <a:effectLst/>
                <a:uLnTx/>
                <a:uFillTx/>
                <a:latin typeface="Calibri"/>
                <a:ea typeface="+mn-ea"/>
                <a:cs typeface="Calibri"/>
              </a:rPr>
              <a:t>Student Horizon Database </a:t>
            </a:r>
            <a:r>
              <a:rPr kumimoji="0" lang="en-US" sz="2800" b="1" i="0" u="none" strike="noStrike" kern="1200" cap="none" spc="0" normalizeH="0" baseline="0" noProof="0" dirty="0">
                <a:ln>
                  <a:noFill/>
                </a:ln>
                <a:solidFill>
                  <a:prstClr val="black"/>
                </a:solidFill>
                <a:effectLst/>
                <a:uLnTx/>
                <a:uFillTx/>
                <a:latin typeface="Calibri"/>
                <a:ea typeface="+mn-ea"/>
                <a:cs typeface="Calibri"/>
              </a:rPr>
              <a:t>for 			students and parents</a:t>
            </a:r>
            <a:endParaRPr kumimoji="0" lang="en-US" sz="2800" b="1"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endParaRPr>
          </a:p>
        </p:txBody>
      </p:sp>
      <p:pic>
        <p:nvPicPr>
          <p:cNvPr id="6146" name="Picture 2" descr="How to Choose the Right Path in Life (Hint: It's Left) – John Patrick  Morgan | Philosopher &amp; Creating Founder">
            <a:extLst>
              <a:ext uri="{FF2B5EF4-FFF2-40B4-BE49-F238E27FC236}">
                <a16:creationId xmlns:a16="http://schemas.microsoft.com/office/drawing/2014/main" id="{C843BBF2-4E27-4018-82C7-0A1F5C7569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802" r="17209"/>
          <a:stretch/>
        </p:blipFill>
        <p:spPr bwMode="auto">
          <a:xfrm>
            <a:off x="7017405" y="1365886"/>
            <a:ext cx="4466492" cy="4857750"/>
          </a:xfrm>
          <a:prstGeom prst="roundRect">
            <a:avLst>
              <a:gd name="adj" fmla="val 9484"/>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9EB2C0A-787D-4F74-9036-F8AF71400E6C}"/>
              </a:ext>
            </a:extLst>
          </p:cNvPr>
          <p:cNvSpPr txBox="1"/>
          <p:nvPr/>
        </p:nvSpPr>
        <p:spPr>
          <a:xfrm>
            <a:off x="0" y="159684"/>
            <a:ext cx="12191999"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400" cap="none" spc="0" normalizeH="0" baseline="0" noProof="0" dirty="0">
                <a:ln>
                  <a:noFill/>
                </a:ln>
                <a:solidFill>
                  <a:srgbClr val="4472C4"/>
                </a:solidFill>
                <a:effectLst/>
                <a:uLnTx/>
                <a:uFillTx/>
                <a:latin typeface="Calibri" panose="020F0502020204030204"/>
                <a:ea typeface="+mn-ea"/>
                <a:cs typeface="+mn-cs"/>
              </a:rPr>
              <a:t>Students’ Right-to-Know Website: Under Construction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23261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6C66BE-6B48-4209-AB28-B72E7EA54091}"/>
              </a:ext>
            </a:extLst>
          </p:cNvPr>
          <p:cNvSpPr txBox="1"/>
          <p:nvPr/>
        </p:nvSpPr>
        <p:spPr>
          <a:xfrm>
            <a:off x="577421" y="1082935"/>
            <a:ext cx="1063350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3338FE1A-A30A-4291-B61D-E3ED83724077}"/>
              </a:ext>
            </a:extLst>
          </p:cNvPr>
          <p:cNvPicPr>
            <a:picLocks noChangeAspect="1"/>
          </p:cNvPicPr>
          <p:nvPr/>
        </p:nvPicPr>
        <p:blipFill>
          <a:blip r:embed="rId3"/>
          <a:stretch>
            <a:fillRect/>
          </a:stretch>
        </p:blipFill>
        <p:spPr>
          <a:xfrm>
            <a:off x="2816444" y="0"/>
            <a:ext cx="9375556" cy="6858000"/>
          </a:xfrm>
          <a:prstGeom prst="rect">
            <a:avLst/>
          </a:prstGeom>
        </p:spPr>
      </p:pic>
      <p:sp>
        <p:nvSpPr>
          <p:cNvPr id="6" name="Rectangle 5">
            <a:extLst>
              <a:ext uri="{FF2B5EF4-FFF2-40B4-BE49-F238E27FC236}">
                <a16:creationId xmlns:a16="http://schemas.microsoft.com/office/drawing/2014/main" id="{344C599C-98FA-4F08-9BA7-7B3472201B65}"/>
              </a:ext>
            </a:extLst>
          </p:cNvPr>
          <p:cNvSpPr/>
          <p:nvPr/>
        </p:nvSpPr>
        <p:spPr>
          <a:xfrm>
            <a:off x="8343900" y="571500"/>
            <a:ext cx="3666392" cy="511435"/>
          </a:xfrm>
          <a:prstGeom prst="rect">
            <a:avLst/>
          </a:prstGeom>
          <a:solidFill>
            <a:srgbClr val="FFD966">
              <a:alpha val="4784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BB1DFDF0-8913-4593-9571-DA8A625F4DA1}"/>
              </a:ext>
            </a:extLst>
          </p:cNvPr>
          <p:cNvSpPr/>
          <p:nvPr/>
        </p:nvSpPr>
        <p:spPr>
          <a:xfrm>
            <a:off x="2816444" y="940832"/>
            <a:ext cx="9375556" cy="2875030"/>
          </a:xfrm>
          <a:prstGeom prst="rect">
            <a:avLst/>
          </a:prstGeom>
          <a:solidFill>
            <a:srgbClr val="FFD966">
              <a:alpha val="4784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242E9F2E-0CDC-4431-807C-D4F086C516C1}"/>
              </a:ext>
            </a:extLst>
          </p:cNvPr>
          <p:cNvSpPr/>
          <p:nvPr/>
        </p:nvSpPr>
        <p:spPr>
          <a:xfrm>
            <a:off x="2810582" y="4018058"/>
            <a:ext cx="1084410" cy="1899109"/>
          </a:xfrm>
          <a:prstGeom prst="rect">
            <a:avLst/>
          </a:prstGeom>
          <a:solidFill>
            <a:srgbClr val="FFD966">
              <a:alpha val="4784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A86E7435-AF5D-4881-AA19-E14C91ABFD94}"/>
              </a:ext>
            </a:extLst>
          </p:cNvPr>
          <p:cNvSpPr/>
          <p:nvPr/>
        </p:nvSpPr>
        <p:spPr>
          <a:xfrm>
            <a:off x="7124701" y="4018058"/>
            <a:ext cx="3443653" cy="2839942"/>
          </a:xfrm>
          <a:prstGeom prst="rect">
            <a:avLst/>
          </a:prstGeom>
          <a:solidFill>
            <a:srgbClr val="FFD966">
              <a:alpha val="4784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9D89E907-91FE-4118-A92B-ED14F78DCE60}"/>
              </a:ext>
            </a:extLst>
          </p:cNvPr>
          <p:cNvSpPr/>
          <p:nvPr/>
        </p:nvSpPr>
        <p:spPr>
          <a:xfrm>
            <a:off x="10711935" y="5292996"/>
            <a:ext cx="1427283" cy="773696"/>
          </a:xfrm>
          <a:prstGeom prst="rect">
            <a:avLst/>
          </a:prstGeom>
          <a:solidFill>
            <a:srgbClr val="FFD966">
              <a:alpha val="4784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8A9C4938-CD96-4091-8E82-DF6EFA8209C0}"/>
              </a:ext>
            </a:extLst>
          </p:cNvPr>
          <p:cNvSpPr/>
          <p:nvPr/>
        </p:nvSpPr>
        <p:spPr>
          <a:xfrm>
            <a:off x="10706073" y="3982998"/>
            <a:ext cx="1427283" cy="1309998"/>
          </a:xfrm>
          <a:prstGeom prst="rect">
            <a:avLst/>
          </a:prstGeom>
          <a:solidFill>
            <a:srgbClr val="FFD966">
              <a:alpha val="4784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ontent Placeholder 12">
            <a:extLst>
              <a:ext uri="{FF2B5EF4-FFF2-40B4-BE49-F238E27FC236}">
                <a16:creationId xmlns:a16="http://schemas.microsoft.com/office/drawing/2014/main" id="{FC6DCB0D-4FCA-4696-A23D-2B2833EA700F}"/>
              </a:ext>
            </a:extLst>
          </p:cNvPr>
          <p:cNvSpPr>
            <a:spLocks noGrp="1"/>
          </p:cNvSpPr>
          <p:nvPr>
            <p:ph idx="1"/>
          </p:nvPr>
        </p:nvSpPr>
        <p:spPr>
          <a:xfrm>
            <a:off x="189736" y="1540190"/>
            <a:ext cx="2321143" cy="5229887"/>
          </a:xfrm>
        </p:spPr>
        <p:txBody>
          <a:bodyPr>
            <a:normAutofit fontScale="92500" lnSpcReduction="20000"/>
          </a:bodyPr>
          <a:lstStyle/>
          <a:p>
            <a:r>
              <a:rPr lang="en-US" dirty="0"/>
              <a:t>Social Media Icons</a:t>
            </a:r>
          </a:p>
          <a:p>
            <a:r>
              <a:rPr lang="en-US" dirty="0"/>
              <a:t>Full Page Institutional Video</a:t>
            </a:r>
          </a:p>
          <a:p>
            <a:r>
              <a:rPr lang="en-US" dirty="0"/>
              <a:t>Links to Institutional Pages</a:t>
            </a:r>
          </a:p>
          <a:p>
            <a:r>
              <a:rPr lang="en-US" dirty="0"/>
              <a:t>Unique Institutional “Brag” Facts</a:t>
            </a:r>
          </a:p>
          <a:p>
            <a:r>
              <a:rPr lang="en-US" dirty="0"/>
              <a:t>Federal and State Data</a:t>
            </a:r>
          </a:p>
          <a:p>
            <a:r>
              <a:rPr lang="en-US" dirty="0"/>
              <a:t>Horizon Student Database</a:t>
            </a:r>
          </a:p>
        </p:txBody>
      </p:sp>
      <p:sp>
        <p:nvSpPr>
          <p:cNvPr id="14" name="TextBox 13">
            <a:extLst>
              <a:ext uri="{FF2B5EF4-FFF2-40B4-BE49-F238E27FC236}">
                <a16:creationId xmlns:a16="http://schemas.microsoft.com/office/drawing/2014/main" id="{0F0A364E-5059-47CF-9B1F-426CB21A0BC6}"/>
              </a:ext>
            </a:extLst>
          </p:cNvPr>
          <p:cNvSpPr txBox="1"/>
          <p:nvPr/>
        </p:nvSpPr>
        <p:spPr>
          <a:xfrm>
            <a:off x="189736" y="144423"/>
            <a:ext cx="2461845" cy="1395767"/>
          </a:xfrm>
          <a:prstGeom prst="rect">
            <a:avLst/>
          </a:prstGeom>
          <a:noFill/>
        </p:spPr>
        <p:txBody>
          <a:bodyPr wrap="square"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500" b="1" i="0" u="none" strike="noStrike" kern="1400" cap="none" spc="0" normalizeH="0" baseline="0" noProof="0" dirty="0">
                <a:ln>
                  <a:noFill/>
                </a:ln>
                <a:solidFill>
                  <a:srgbClr val="4472C4"/>
                </a:solidFill>
                <a:effectLst/>
                <a:uLnTx/>
                <a:uFillTx/>
                <a:latin typeface="Calibri" panose="020F0502020204030204"/>
                <a:ea typeface="+mn-ea"/>
                <a:cs typeface="+mn-cs"/>
              </a:rPr>
              <a:t>Institutional Profile Example</a:t>
            </a:r>
            <a:endParaRPr kumimoji="0" lang="en-US" sz="3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2354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7"/>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9"/>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10"/>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70671F8-D64C-40D7-92D0-226108E355EF}"/>
              </a:ext>
            </a:extLst>
          </p:cNvPr>
          <p:cNvPicPr>
            <a:picLocks noChangeAspect="1"/>
          </p:cNvPicPr>
          <p:nvPr/>
        </p:nvPicPr>
        <p:blipFill>
          <a:blip r:embed="rId3"/>
          <a:stretch>
            <a:fillRect/>
          </a:stretch>
        </p:blipFill>
        <p:spPr>
          <a:xfrm>
            <a:off x="4224863" y="0"/>
            <a:ext cx="3403232" cy="1272931"/>
          </a:xfrm>
          <a:prstGeom prst="rect">
            <a:avLst/>
          </a:prstGeom>
        </p:spPr>
      </p:pic>
      <p:sp>
        <p:nvSpPr>
          <p:cNvPr id="6" name="TextBox 5">
            <a:extLst>
              <a:ext uri="{FF2B5EF4-FFF2-40B4-BE49-F238E27FC236}">
                <a16:creationId xmlns:a16="http://schemas.microsoft.com/office/drawing/2014/main" id="{958B76F1-5A96-40A7-A567-6F75DDEE06A9}"/>
              </a:ext>
            </a:extLst>
          </p:cNvPr>
          <p:cNvSpPr txBox="1"/>
          <p:nvPr/>
        </p:nvSpPr>
        <p:spPr>
          <a:xfrm>
            <a:off x="593559" y="519592"/>
            <a:ext cx="11004883"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400" cap="none" spc="0" normalizeH="0" baseline="0" noProof="0" dirty="0">
                <a:ln>
                  <a:noFill/>
                </a:ln>
                <a:solidFill>
                  <a:srgbClr val="4472C4"/>
                </a:solidFill>
                <a:effectLst/>
                <a:uLnTx/>
                <a:uFillTx/>
                <a:latin typeface="Calibri" panose="020F0502020204030204"/>
                <a:ea typeface="+mn-ea"/>
                <a:cs typeface="+mn-cs"/>
              </a:rPr>
              <a:t>Student                             Database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Content Placeholder 7">
            <a:extLst>
              <a:ext uri="{FF2B5EF4-FFF2-40B4-BE49-F238E27FC236}">
                <a16:creationId xmlns:a16="http://schemas.microsoft.com/office/drawing/2014/main" id="{3F83B514-81C1-47FE-B1B0-5E7C51C3B2B9}"/>
              </a:ext>
            </a:extLst>
          </p:cNvPr>
          <p:cNvSpPr>
            <a:spLocks noGrp="1"/>
          </p:cNvSpPr>
          <p:nvPr>
            <p:ph idx="1"/>
          </p:nvPr>
        </p:nvSpPr>
        <p:spPr>
          <a:xfrm>
            <a:off x="401052" y="1572125"/>
            <a:ext cx="10952748" cy="5037221"/>
          </a:xfrm>
        </p:spPr>
        <p:txBody>
          <a:bodyPr>
            <a:normAutofit lnSpcReduction="10000"/>
          </a:bodyPr>
          <a:lstStyle/>
          <a:p>
            <a:r>
              <a:rPr lang="en-US" b="1" dirty="0"/>
              <a:t>Provides </a:t>
            </a:r>
            <a:r>
              <a:rPr lang="en-US" b="1" dirty="0">
                <a:solidFill>
                  <a:schemeClr val="accent1"/>
                </a:solidFill>
              </a:rPr>
              <a:t>Interactive</a:t>
            </a:r>
            <a:r>
              <a:rPr lang="en-US" b="1" dirty="0"/>
              <a:t> and </a:t>
            </a:r>
            <a:r>
              <a:rPr lang="en-US" b="1" dirty="0">
                <a:solidFill>
                  <a:schemeClr val="accent1"/>
                </a:solidFill>
              </a:rPr>
              <a:t>Comparative </a:t>
            </a:r>
            <a:r>
              <a:rPr lang="en-US" b="1" dirty="0"/>
              <a:t>Metrics for Students and Parents</a:t>
            </a:r>
          </a:p>
          <a:p>
            <a:r>
              <a:rPr lang="en-US" b="1" dirty="0"/>
              <a:t>Metrics will include the following categories:</a:t>
            </a:r>
          </a:p>
          <a:p>
            <a:endParaRPr lang="en-US" b="1" dirty="0"/>
          </a:p>
          <a:p>
            <a:endParaRPr lang="en-US" b="1" dirty="0"/>
          </a:p>
          <a:p>
            <a:endParaRPr lang="en-US" b="1" dirty="0"/>
          </a:p>
          <a:p>
            <a:endParaRPr lang="en-US" b="1" dirty="0"/>
          </a:p>
          <a:p>
            <a:pPr marL="0" indent="0">
              <a:buNone/>
            </a:pPr>
            <a:endParaRPr lang="en-US" b="1" dirty="0"/>
          </a:p>
          <a:p>
            <a:pPr marL="0" indent="0">
              <a:buNone/>
            </a:pPr>
            <a:r>
              <a:rPr lang="en-US" sz="3200" b="1" dirty="0"/>
              <a:t>Next Steps:</a:t>
            </a:r>
          </a:p>
          <a:p>
            <a:r>
              <a:rPr lang="en-US" b="1" dirty="0"/>
              <a:t>Wrap-up drafts of institutional profiles and Horizon database</a:t>
            </a:r>
          </a:p>
          <a:p>
            <a:r>
              <a:rPr lang="en-US" b="1" dirty="0"/>
              <a:t>Convene meetings with institutional stakeholders for feedback</a:t>
            </a:r>
          </a:p>
        </p:txBody>
      </p:sp>
      <p:graphicFrame>
        <p:nvGraphicFramePr>
          <p:cNvPr id="9" name="Table 9">
            <a:extLst>
              <a:ext uri="{FF2B5EF4-FFF2-40B4-BE49-F238E27FC236}">
                <a16:creationId xmlns:a16="http://schemas.microsoft.com/office/drawing/2014/main" id="{36D71E3A-DD7B-4B96-BD22-6C880B2E0C97}"/>
              </a:ext>
            </a:extLst>
          </p:cNvPr>
          <p:cNvGraphicFramePr>
            <a:graphicFrameLocks noGrp="1"/>
          </p:cNvGraphicFramePr>
          <p:nvPr/>
        </p:nvGraphicFramePr>
        <p:xfrm>
          <a:off x="739940" y="2773722"/>
          <a:ext cx="10613860" cy="1759734"/>
        </p:xfrm>
        <a:graphic>
          <a:graphicData uri="http://schemas.openxmlformats.org/drawingml/2006/table">
            <a:tbl>
              <a:tblPr firstRow="1" bandRow="1">
                <a:tableStyleId>{BC89EF96-8CEA-46FF-86C4-4CE0E7609802}</a:tableStyleId>
              </a:tblPr>
              <a:tblGrid>
                <a:gridCol w="5834533">
                  <a:extLst>
                    <a:ext uri="{9D8B030D-6E8A-4147-A177-3AD203B41FA5}">
                      <a16:colId xmlns:a16="http://schemas.microsoft.com/office/drawing/2014/main" val="1287672511"/>
                    </a:ext>
                  </a:extLst>
                </a:gridCol>
                <a:gridCol w="4779327">
                  <a:extLst>
                    <a:ext uri="{9D8B030D-6E8A-4147-A177-3AD203B41FA5}">
                      <a16:colId xmlns:a16="http://schemas.microsoft.com/office/drawing/2014/main" val="2818745374"/>
                    </a:ext>
                  </a:extLst>
                </a:gridCol>
              </a:tblGrid>
              <a:tr h="586578">
                <a:tc>
                  <a:txBody>
                    <a:bodyPr/>
                    <a:lstStyle/>
                    <a:p>
                      <a:r>
                        <a:rPr lang="en-US" sz="3000" b="1" dirty="0"/>
                        <a:t>Student Costs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3000" b="1" dirty="0"/>
                        <a:t>Degrees &amp; Degree Programs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35999509"/>
                  </a:ext>
                </a:extLst>
              </a:tr>
              <a:tr h="586578">
                <a:tc>
                  <a:txBody>
                    <a:bodyPr/>
                    <a:lstStyle/>
                    <a:p>
                      <a:r>
                        <a:rPr lang="en-US" sz="3000" b="1" dirty="0"/>
                        <a:t>Financial Aid and Debt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3000" b="1" dirty="0"/>
                        <a:t>Student Enrollment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92417784"/>
                  </a:ext>
                </a:extLst>
              </a:tr>
              <a:tr h="586578">
                <a:tc>
                  <a:txBody>
                    <a:bodyPr/>
                    <a:lstStyle/>
                    <a:p>
                      <a:r>
                        <a:rPr lang="en-US" sz="3000" b="1" dirty="0"/>
                        <a:t>Retention &amp; Graduation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3000" b="1" dirty="0"/>
                        <a:t>Workforce &amp; Income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56407070"/>
                  </a:ext>
                </a:extLst>
              </a:tr>
            </a:tbl>
          </a:graphicData>
        </a:graphic>
      </p:graphicFrame>
      <p:pic>
        <p:nvPicPr>
          <p:cNvPr id="7" name="Picture 6">
            <a:extLst>
              <a:ext uri="{FF2B5EF4-FFF2-40B4-BE49-F238E27FC236}">
                <a16:creationId xmlns:a16="http://schemas.microsoft.com/office/drawing/2014/main" id="{323727A4-01C2-40A2-9EE0-B6F6ED9BB6D0}"/>
              </a:ext>
            </a:extLst>
          </p:cNvPr>
          <p:cNvPicPr>
            <a:picLocks noChangeAspect="1"/>
          </p:cNvPicPr>
          <p:nvPr/>
        </p:nvPicPr>
        <p:blipFill>
          <a:blip r:embed="rId3"/>
          <a:stretch>
            <a:fillRect/>
          </a:stretch>
        </p:blipFill>
        <p:spPr>
          <a:xfrm>
            <a:off x="4224863" y="-85411"/>
            <a:ext cx="3403232" cy="1272931"/>
          </a:xfrm>
          <a:prstGeom prst="rect">
            <a:avLst/>
          </a:prstGeom>
        </p:spPr>
      </p:pic>
      <p:sp>
        <p:nvSpPr>
          <p:cNvPr id="10" name="TextBox 9">
            <a:extLst>
              <a:ext uri="{FF2B5EF4-FFF2-40B4-BE49-F238E27FC236}">
                <a16:creationId xmlns:a16="http://schemas.microsoft.com/office/drawing/2014/main" id="{5772329A-FF49-4B9D-8953-8DDDE652AB45}"/>
              </a:ext>
            </a:extLst>
          </p:cNvPr>
          <p:cNvSpPr txBox="1"/>
          <p:nvPr/>
        </p:nvSpPr>
        <p:spPr>
          <a:xfrm>
            <a:off x="593559" y="434181"/>
            <a:ext cx="11004883"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400" cap="none" spc="0" normalizeH="0" baseline="0" noProof="0" dirty="0">
                <a:ln>
                  <a:noFill/>
                </a:ln>
                <a:solidFill>
                  <a:srgbClr val="4472C4"/>
                </a:solidFill>
                <a:effectLst/>
                <a:uLnTx/>
                <a:uFillTx/>
                <a:latin typeface="Calibri" panose="020F0502020204030204"/>
                <a:ea typeface="+mn-ea"/>
                <a:cs typeface="+mn-cs"/>
              </a:rPr>
              <a:t>Student                             Database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09401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A8A57-BCD3-4E1D-A641-3F05BA1F70A7}"/>
              </a:ext>
            </a:extLst>
          </p:cNvPr>
          <p:cNvSpPr>
            <a:spLocks noGrp="1"/>
          </p:cNvSpPr>
          <p:nvPr>
            <p:ph type="title"/>
          </p:nvPr>
        </p:nvSpPr>
        <p:spPr>
          <a:xfrm>
            <a:off x="697149" y="236416"/>
            <a:ext cx="10972800" cy="1323814"/>
          </a:xfrm>
        </p:spPr>
        <p:txBody>
          <a:bodyPr>
            <a:normAutofit/>
          </a:bodyPr>
          <a:lstStyle/>
          <a:p>
            <a:r>
              <a:rPr lang="en-US" sz="4200" b="1" kern="1400" dirty="0">
                <a:solidFill>
                  <a:srgbClr val="4472C4"/>
                </a:solidFill>
              </a:rPr>
              <a:t>Outcomes-Based Funding</a:t>
            </a:r>
            <a:endParaRPr lang="en-US" sz="4200" dirty="0"/>
          </a:p>
        </p:txBody>
      </p:sp>
      <p:pic>
        <p:nvPicPr>
          <p:cNvPr id="4098" name="Picture 2" descr="How to Enable Greater Budget Forecasting - Clinical Trials Arena">
            <a:extLst>
              <a:ext uri="{FF2B5EF4-FFF2-40B4-BE49-F238E27FC236}">
                <a16:creationId xmlns:a16="http://schemas.microsoft.com/office/drawing/2014/main" id="{59AD5913-3001-4198-97F2-2B328648064B}"/>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8851"/>
          <a:stretch/>
        </p:blipFill>
        <p:spPr bwMode="auto">
          <a:xfrm>
            <a:off x="2504090" y="1596189"/>
            <a:ext cx="7358917" cy="447379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23903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6C66BE-6B48-4209-AB28-B72E7EA54091}"/>
              </a:ext>
            </a:extLst>
          </p:cNvPr>
          <p:cNvSpPr txBox="1"/>
          <p:nvPr/>
        </p:nvSpPr>
        <p:spPr>
          <a:xfrm>
            <a:off x="409664" y="1124302"/>
            <a:ext cx="6359710" cy="5178341"/>
          </a:xfrm>
          <a:prstGeom prst="rect">
            <a:avLst/>
          </a:prstGeom>
          <a:noFill/>
        </p:spPr>
        <p:txBody>
          <a:bodyPr wrap="square" rtlCol="0">
            <a:spAutoFit/>
          </a:bodyPr>
          <a:lstStyle/>
          <a:p>
            <a:pPr marL="296545" marR="252729" lvl="0" indent="-284480" algn="l" defTabSz="914400" rtl="0" eaLnBrk="1" fontAlgn="auto" latinLnBrk="0" hangingPunct="1">
              <a:lnSpc>
                <a:spcPct val="100400"/>
              </a:lnSpc>
              <a:spcBef>
                <a:spcPts val="95"/>
              </a:spcBef>
              <a:spcAft>
                <a:spcPts val="0"/>
              </a:spcAft>
              <a:buClrTx/>
              <a:buSzTx/>
              <a:buFont typeface="Arial"/>
              <a:buChar char="•"/>
              <a:tabLst>
                <a:tab pos="296545" algn="l"/>
              </a:tabLst>
              <a:defRPr/>
            </a:pPr>
            <a:r>
              <a:rPr kumimoji="0" lang="en-US" sz="2800" b="1" i="0" u="none" strike="noStrike" kern="1200" cap="none" spc="0" normalizeH="0" baseline="0" noProof="0" dirty="0">
                <a:ln>
                  <a:noFill/>
                </a:ln>
                <a:solidFill>
                  <a:prstClr val="black"/>
                </a:solidFill>
                <a:effectLst/>
                <a:uLnTx/>
                <a:uFillTx/>
                <a:latin typeface="Calibri"/>
                <a:ea typeface="+mn-ea"/>
                <a:cs typeface="Calibri"/>
              </a:rPr>
              <a:t>Lawmakers</a:t>
            </a:r>
            <a:r>
              <a:rPr kumimoji="0" lang="en-US" sz="2800" b="1" i="0" u="none" strike="noStrike" kern="1200" cap="none" spc="-5"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passed</a:t>
            </a:r>
            <a:r>
              <a:rPr kumimoji="0" lang="en-US" sz="2800" b="1" i="0" u="none" strike="noStrike" kern="1200" cap="none" spc="-25" normalizeH="0" baseline="0" noProof="0" dirty="0">
                <a:ln>
                  <a:noFill/>
                </a:ln>
                <a:solidFill>
                  <a:prstClr val="black"/>
                </a:solidFill>
                <a:effectLst/>
                <a:uLnTx/>
                <a:uFillTx/>
                <a:latin typeface="Calibri"/>
                <a:ea typeface="+mn-ea"/>
                <a:cs typeface="Calibri"/>
              </a:rPr>
              <a:t> A</a:t>
            </a:r>
            <a:r>
              <a:rPr kumimoji="0" lang="en-US" sz="2800" b="1" i="0" u="none" strike="noStrike" kern="1200" cap="none" spc="0" normalizeH="0" baseline="0" noProof="0" dirty="0">
                <a:ln>
                  <a:noFill/>
                </a:ln>
                <a:solidFill>
                  <a:prstClr val="black"/>
                </a:solidFill>
                <a:effectLst/>
                <a:uLnTx/>
                <a:uFillTx/>
                <a:latin typeface="Calibri"/>
                <a:ea typeface="+mn-ea"/>
                <a:cs typeface="Calibri"/>
              </a:rPr>
              <a:t>ct</a:t>
            </a:r>
            <a:r>
              <a:rPr kumimoji="0" lang="en-US" sz="2800" b="1" i="0" u="none" strike="noStrike" kern="1200" cap="none" spc="-15"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in</a:t>
            </a:r>
            <a:r>
              <a:rPr kumimoji="0" lang="en-US" sz="2800" b="1" i="0" u="none" strike="noStrike" kern="1200" cap="none" spc="-25" normalizeH="0" baseline="0" noProof="0" dirty="0">
                <a:ln>
                  <a:noFill/>
                </a:ln>
                <a:solidFill>
                  <a:prstClr val="black"/>
                </a:solidFill>
                <a:effectLst/>
                <a:uLnTx/>
                <a:uFillTx/>
                <a:latin typeface="Calibri"/>
                <a:ea typeface="+mn-ea"/>
                <a:cs typeface="Calibri"/>
              </a:rPr>
              <a:t> </a:t>
            </a:r>
            <a:r>
              <a:rPr kumimoji="0" lang="en-US" sz="2800" b="1" i="0" u="none" strike="noStrike" kern="1200" cap="none" spc="0" normalizeH="0" baseline="0" noProof="0" dirty="0">
                <a:ln>
                  <a:noFill/>
                </a:ln>
                <a:solidFill>
                  <a:prstClr val="black"/>
                </a:solidFill>
                <a:effectLst/>
                <a:uLnTx/>
                <a:uFillTx/>
                <a:latin typeface="Calibri"/>
                <a:ea typeface="+mn-ea"/>
                <a:cs typeface="Calibri"/>
              </a:rPr>
              <a:t>2023-378 (SB87) that provided </a:t>
            </a:r>
            <a:r>
              <a:rPr kumimoji="0" lang="en-US" sz="2800" b="1" i="0" u="none" strike="noStrike" kern="1200" cap="none" spc="-25" normalizeH="0" baseline="0" noProof="0" dirty="0">
                <a:ln>
                  <a:noFill/>
                </a:ln>
                <a:solidFill>
                  <a:schemeClr val="accent6">
                    <a:lumMod val="75000"/>
                  </a:schemeClr>
                </a:solidFill>
                <a:uLnTx/>
                <a:uFillTx/>
                <a:latin typeface="Calibri"/>
                <a:ea typeface="+mn-ea"/>
                <a:cs typeface="Calibri"/>
              </a:rPr>
              <a:t>$15 </a:t>
            </a:r>
            <a:r>
              <a:rPr kumimoji="0" lang="en-US" sz="2800" b="1" i="0" u="none" strike="noStrike" kern="1200" cap="none" spc="0" normalizeH="0" baseline="0" noProof="0" dirty="0">
                <a:ln>
                  <a:noFill/>
                </a:ln>
                <a:solidFill>
                  <a:schemeClr val="accent6">
                    <a:lumMod val="75000"/>
                  </a:schemeClr>
                </a:solidFill>
                <a:uLnTx/>
                <a:uFillTx/>
                <a:latin typeface="Calibri"/>
                <a:ea typeface="+mn-ea"/>
                <a:cs typeface="Calibri"/>
              </a:rPr>
              <a:t>million </a:t>
            </a:r>
            <a:r>
              <a:rPr kumimoji="0" lang="en-US" sz="2800" b="1" i="0" u="none" strike="noStrike" kern="1200" cap="none" spc="0" normalizeH="0" baseline="0" noProof="0" dirty="0">
                <a:ln>
                  <a:noFill/>
                </a:ln>
                <a:solidFill>
                  <a:prstClr val="black"/>
                </a:solidFill>
                <a:effectLst/>
                <a:uLnTx/>
                <a:uFillTx/>
                <a:latin typeface="Calibri"/>
                <a:ea typeface="+mn-ea"/>
                <a:cs typeface="Calibri"/>
              </a:rPr>
              <a:t>in outcomes-based </a:t>
            </a:r>
            <a:r>
              <a:rPr kumimoji="0" lang="en-US" sz="2800" b="1" i="0" u="none" strike="noStrike" kern="1200" cap="none" spc="-10" normalizeH="0" baseline="0" noProof="0" dirty="0">
                <a:ln>
                  <a:noFill/>
                </a:ln>
                <a:solidFill>
                  <a:prstClr val="black"/>
                </a:solidFill>
                <a:effectLst/>
                <a:uLnTx/>
                <a:uFillTx/>
                <a:latin typeface="Calibri"/>
                <a:ea typeface="+mn-ea"/>
                <a:cs typeface="Calibri"/>
              </a:rPr>
              <a:t>funding for public universities </a:t>
            </a:r>
          </a:p>
          <a:p>
            <a:pPr marL="12065" marR="252729" lvl="0" algn="l" defTabSz="914400" rtl="0" eaLnBrk="1" fontAlgn="auto" latinLnBrk="0" hangingPunct="1">
              <a:lnSpc>
                <a:spcPct val="100400"/>
              </a:lnSpc>
              <a:spcBef>
                <a:spcPts val="95"/>
              </a:spcBef>
              <a:spcAft>
                <a:spcPts val="0"/>
              </a:spcAft>
              <a:buClrTx/>
              <a:buSzTx/>
              <a:tabLst>
                <a:tab pos="296545" algn="l"/>
              </a:tabLst>
              <a:defRPr/>
            </a:pPr>
            <a:endParaRPr kumimoji="0" lang="en-US" sz="1000" b="1" i="0" u="none" strike="noStrike" kern="1200" cap="none" spc="-10" normalizeH="0" baseline="0" noProof="0" dirty="0">
              <a:ln>
                <a:noFill/>
              </a:ln>
              <a:solidFill>
                <a:prstClr val="black"/>
              </a:solidFill>
              <a:effectLst/>
              <a:uLnTx/>
              <a:uFillTx/>
              <a:latin typeface="Calibri"/>
              <a:ea typeface="+mn-ea"/>
              <a:cs typeface="Calibri"/>
            </a:endParaRPr>
          </a:p>
          <a:p>
            <a:pPr marL="296545" marR="252729" lvl="0" indent="-284480" algn="l" defTabSz="914400" rtl="0" eaLnBrk="1" fontAlgn="auto" latinLnBrk="0" hangingPunct="1">
              <a:lnSpc>
                <a:spcPct val="100400"/>
              </a:lnSpc>
              <a:spcBef>
                <a:spcPts val="95"/>
              </a:spcBef>
              <a:spcAft>
                <a:spcPts val="0"/>
              </a:spcAft>
              <a:buClrTx/>
              <a:buSzTx/>
              <a:buFont typeface="Arial"/>
              <a:buChar char="•"/>
              <a:tabLst>
                <a:tab pos="296545" algn="l"/>
              </a:tabLst>
              <a:defRPr/>
            </a:pPr>
            <a:r>
              <a:rPr kumimoji="0" lang="en-US" sz="2800" b="1" i="0" u="none" strike="noStrike" kern="1200" cap="none" spc="-10" normalizeH="0" baseline="0" noProof="0" dirty="0">
                <a:ln>
                  <a:noFill/>
                </a:ln>
                <a:solidFill>
                  <a:prstClr val="black"/>
                </a:solidFill>
                <a:effectLst/>
                <a:uLnTx/>
                <a:uFillTx/>
                <a:latin typeface="Calibri"/>
                <a:ea typeface="+mn-ea"/>
                <a:cs typeface="Calibri"/>
              </a:rPr>
              <a:t>Funds included as part of the supplemental appropriation</a:t>
            </a:r>
          </a:p>
          <a:p>
            <a:pPr marL="12065" marR="252729" lvl="0" indent="0" algn="l" defTabSz="914400" rtl="0" eaLnBrk="1" fontAlgn="auto" latinLnBrk="0" hangingPunct="1">
              <a:lnSpc>
                <a:spcPct val="100400"/>
              </a:lnSpc>
              <a:spcBef>
                <a:spcPts val="95"/>
              </a:spcBef>
              <a:spcAft>
                <a:spcPts val="0"/>
              </a:spcAft>
              <a:buClrTx/>
              <a:buSzTx/>
              <a:buFontTx/>
              <a:buNone/>
              <a:tabLst>
                <a:tab pos="296545" algn="l"/>
              </a:tabLst>
              <a:defRPr/>
            </a:pPr>
            <a:endParaRPr kumimoji="0" lang="en-US" sz="1000" b="1" i="0" u="none" strike="noStrike" kern="1200" cap="none" spc="-10" normalizeH="0" baseline="0" noProof="0" dirty="0">
              <a:ln>
                <a:noFill/>
              </a:ln>
              <a:solidFill>
                <a:prstClr val="black"/>
              </a:solidFill>
              <a:effectLst/>
              <a:uLnTx/>
              <a:uFillTx/>
              <a:latin typeface="Calibri"/>
              <a:ea typeface="+mn-ea"/>
              <a:cs typeface="Calibri"/>
            </a:endParaRPr>
          </a:p>
          <a:p>
            <a:pPr marL="344488" marR="0" lvl="0" indent="-344488"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Legislative language prescribes allocating the funds </a:t>
            </a:r>
            <a:r>
              <a:rPr kumimoji="0" lang="en-US" sz="2800" b="1" i="1" u="none" strike="noStrike" kern="1200" cap="none" spc="0" normalizeH="0" baseline="0" noProof="0" dirty="0">
                <a:ln>
                  <a:noFill/>
                </a:ln>
                <a:solidFill>
                  <a:srgbClr val="4472C4"/>
                </a:solidFill>
                <a:effectLst/>
                <a:uLnTx/>
                <a:uFillTx/>
                <a:latin typeface="Calibri" panose="020F0502020204030204"/>
                <a:ea typeface="+mn-ea"/>
                <a:cs typeface="+mn-cs"/>
              </a:rPr>
              <a:t>based on the February 2021 report from the Alabama Workgroup on Outcomes-Based Funding</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88AAF03A-7887-48DA-AE0B-4A06801EF561}"/>
              </a:ext>
            </a:extLst>
          </p:cNvPr>
          <p:cNvSpPr txBox="1"/>
          <p:nvPr/>
        </p:nvSpPr>
        <p:spPr>
          <a:xfrm>
            <a:off x="1" y="110144"/>
            <a:ext cx="12191999" cy="707886"/>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n-ea"/>
                <a:cs typeface="+mn-cs"/>
              </a:rPr>
              <a:t>Outcomes-Based Funding*: Overview</a:t>
            </a:r>
            <a:endParaRPr kumimoji="0" lang="en-US" sz="1100" b="1" i="1" u="none" strike="noStrike" kern="1200" cap="none" spc="0" normalizeH="0" baseline="0" noProof="0" dirty="0">
              <a:ln>
                <a:noFill/>
              </a:ln>
              <a:solidFill>
                <a:srgbClr val="4472C4"/>
              </a:solidFill>
              <a:effectLst/>
              <a:uLnTx/>
              <a:uFillTx/>
              <a:latin typeface="Calibri" panose="020F0502020204030204"/>
              <a:ea typeface="+mn-ea"/>
              <a:cs typeface="+mn-cs"/>
            </a:endParaRPr>
          </a:p>
        </p:txBody>
      </p:sp>
      <p:pic>
        <p:nvPicPr>
          <p:cNvPr id="1028" name="Picture 4" descr="The Difference Between Business Forecasting and Budgeting">
            <a:extLst>
              <a:ext uri="{FF2B5EF4-FFF2-40B4-BE49-F238E27FC236}">
                <a16:creationId xmlns:a16="http://schemas.microsoft.com/office/drawing/2014/main" id="{6A2F8F5D-C6F8-437D-85BD-78F3BAB5D08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22" t="5377" r="2333" b="4205"/>
          <a:stretch/>
        </p:blipFill>
        <p:spPr bwMode="auto">
          <a:xfrm>
            <a:off x="6478453" y="1192975"/>
            <a:ext cx="5303883" cy="358726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EAE852F-703D-4D3A-AFC7-C015E5C8E918}"/>
              </a:ext>
            </a:extLst>
          </p:cNvPr>
          <p:cNvSpPr txBox="1"/>
          <p:nvPr/>
        </p:nvSpPr>
        <p:spPr>
          <a:xfrm>
            <a:off x="7066191" y="4848911"/>
            <a:ext cx="4128406"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*Legislation references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“Outcomes-Based Funding”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commonly known as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“Performance-Based funding”.</a:t>
            </a:r>
          </a:p>
        </p:txBody>
      </p:sp>
    </p:spTree>
    <p:extLst>
      <p:ext uri="{BB962C8B-B14F-4D97-AF65-F5344CB8AC3E}">
        <p14:creationId xmlns:p14="http://schemas.microsoft.com/office/powerpoint/2010/main" val="16641439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6C66BE-6B48-4209-AB28-B72E7EA54091}"/>
              </a:ext>
            </a:extLst>
          </p:cNvPr>
          <p:cNvSpPr txBox="1"/>
          <p:nvPr/>
        </p:nvSpPr>
        <p:spPr>
          <a:xfrm>
            <a:off x="360065" y="683546"/>
            <a:ext cx="8231275" cy="3898503"/>
          </a:xfrm>
          <a:prstGeom prst="rect">
            <a:avLst/>
          </a:prstGeom>
          <a:noFill/>
        </p:spPr>
        <p:txBody>
          <a:bodyPr wrap="square" rtlCol="0">
            <a:spAutoFit/>
          </a:bodyPr>
          <a:lstStyle/>
          <a:p>
            <a:pPr marL="296545" marR="252729" lvl="0" indent="-284480" algn="l" defTabSz="914400" rtl="0" eaLnBrk="1" fontAlgn="auto" latinLnBrk="0" hangingPunct="1">
              <a:lnSpc>
                <a:spcPct val="100400"/>
              </a:lnSpc>
              <a:spcBef>
                <a:spcPts val="95"/>
              </a:spcBef>
              <a:spcAft>
                <a:spcPts val="0"/>
              </a:spcAft>
              <a:buClrTx/>
              <a:buSzTx/>
              <a:buFont typeface="Arial"/>
              <a:buChar char="•"/>
              <a:tabLst>
                <a:tab pos="296545" algn="l"/>
              </a:tabLst>
              <a:defRPr/>
            </a:pPr>
            <a:r>
              <a:rPr lang="en-US" sz="2600" b="1" dirty="0">
                <a:latin typeface="Calibri" panose="020F0502020204030204"/>
              </a:rPr>
              <a:t>In 2020, the legislature encouraged</a:t>
            </a:r>
            <a:r>
              <a:rPr kumimoji="0" lang="en-US" sz="2600" b="1" i="0" u="none" strike="noStrike" kern="1200" cap="none" spc="0" normalizeH="0" baseline="0" noProof="0" dirty="0">
                <a:ln>
                  <a:noFill/>
                </a:ln>
                <a:effectLst/>
                <a:uLnTx/>
                <a:uFillTx/>
                <a:latin typeface="Calibri" panose="020F0502020204030204"/>
                <a:ea typeface="+mn-ea"/>
                <a:cs typeface="+mn-cs"/>
              </a:rPr>
              <a:t> university leaders to develop a performance funding model</a:t>
            </a:r>
            <a:r>
              <a:rPr kumimoji="0" lang="en-US" sz="2600" b="1" i="0" u="none" strike="noStrike" kern="1200" cap="none" spc="0" normalizeH="0" baseline="0" noProof="0" dirty="0">
                <a:ln>
                  <a:noFill/>
                </a:ln>
                <a:solidFill>
                  <a:prstClr val="black"/>
                </a:solidFill>
                <a:effectLst/>
                <a:uLnTx/>
                <a:uFillTx/>
                <a:latin typeface="Calibri" panose="020F0502020204030204"/>
                <a:ea typeface="+mn-ea"/>
                <a:cs typeface="+mn-cs"/>
              </a:rPr>
              <a:t>. ACCS </a:t>
            </a:r>
            <a:r>
              <a:rPr lang="en-US" sz="2600" b="1" dirty="0">
                <a:solidFill>
                  <a:prstClr val="black"/>
                </a:solidFill>
                <a:latin typeface="Calibri" panose="020F0502020204030204"/>
              </a:rPr>
              <a:t>had developed a performance funding specific to their institutions in the prior year. </a:t>
            </a:r>
          </a:p>
          <a:p>
            <a:pPr marL="12065" marR="252729" lvl="0" algn="l" defTabSz="914400" rtl="0" eaLnBrk="1" fontAlgn="auto" latinLnBrk="0" hangingPunct="1">
              <a:lnSpc>
                <a:spcPct val="100400"/>
              </a:lnSpc>
              <a:spcBef>
                <a:spcPts val="95"/>
              </a:spcBef>
              <a:spcAft>
                <a:spcPts val="0"/>
              </a:spcAft>
              <a:buClrTx/>
              <a:buSzTx/>
              <a:tabLst>
                <a:tab pos="296545" algn="l"/>
              </a:tabLst>
              <a:defRPr/>
            </a:pPr>
            <a:endParaRPr kumimoji="0" lang="en-US" sz="5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96545" marR="252729" indent="-284480" defTabSz="914400">
              <a:lnSpc>
                <a:spcPct val="100400"/>
              </a:lnSpc>
              <a:spcBef>
                <a:spcPts val="95"/>
              </a:spcBef>
              <a:buFont typeface="Arial"/>
              <a:buChar char="•"/>
              <a:tabLst>
                <a:tab pos="296545" algn="l"/>
              </a:tabLst>
              <a:defRPr/>
            </a:pPr>
            <a:r>
              <a:rPr lang="en-US" sz="2600" b="1" dirty="0">
                <a:solidFill>
                  <a:prstClr val="black"/>
                </a:solidFill>
              </a:rPr>
              <a:t>University leaders identified metrics that primarily focused on student progression, degree completion, and research expenditures.</a:t>
            </a:r>
          </a:p>
          <a:p>
            <a:pPr marL="12065" marR="252729" defTabSz="914400">
              <a:lnSpc>
                <a:spcPct val="100400"/>
              </a:lnSpc>
              <a:spcBef>
                <a:spcPts val="95"/>
              </a:spcBef>
              <a:tabLst>
                <a:tab pos="296545" algn="l"/>
              </a:tabLst>
              <a:defRPr/>
            </a:pPr>
            <a:endParaRPr lang="en-US" sz="500" b="1" dirty="0">
              <a:solidFill>
                <a:prstClr val="black"/>
              </a:solidFill>
            </a:endParaRPr>
          </a:p>
          <a:p>
            <a:pPr marL="296545" marR="252729" lvl="0" indent="-284480" algn="l" defTabSz="914400" rtl="0" eaLnBrk="1" fontAlgn="auto" latinLnBrk="0" hangingPunct="1">
              <a:lnSpc>
                <a:spcPct val="100400"/>
              </a:lnSpc>
              <a:spcBef>
                <a:spcPts val="95"/>
              </a:spcBef>
              <a:spcAft>
                <a:spcPts val="0"/>
              </a:spcAft>
              <a:buClrTx/>
              <a:buSzTx/>
              <a:buFont typeface="Arial"/>
              <a:buChar char="•"/>
              <a:tabLst>
                <a:tab pos="296545" algn="l"/>
              </a:tabLst>
              <a:defRPr/>
            </a:pPr>
            <a:r>
              <a:rPr kumimoji="0" lang="en-US" sz="2600" b="1" i="0" u="none" strike="noStrike" kern="1200" cap="none" spc="0" normalizeH="0" baseline="0" noProof="0" dirty="0">
                <a:ln>
                  <a:noFill/>
                </a:ln>
                <a:solidFill>
                  <a:prstClr val="black"/>
                </a:solidFill>
                <a:effectLst/>
                <a:uLnTx/>
                <a:uFillTx/>
                <a:latin typeface="Calibri" panose="020F0502020204030204"/>
                <a:ea typeface="+mn-ea"/>
                <a:cs typeface="+mn-cs"/>
              </a:rPr>
              <a:t>ACHE and HCM Strategists served as a resource for the university leaders.</a:t>
            </a:r>
          </a:p>
        </p:txBody>
      </p:sp>
      <p:pic>
        <p:nvPicPr>
          <p:cNvPr id="7" name="Picture 6">
            <a:extLst>
              <a:ext uri="{FF2B5EF4-FFF2-40B4-BE49-F238E27FC236}">
                <a16:creationId xmlns:a16="http://schemas.microsoft.com/office/drawing/2014/main" id="{BBC1E80F-DEB5-4A47-8EA6-9041D31D2CD5}"/>
              </a:ext>
            </a:extLst>
          </p:cNvPr>
          <p:cNvPicPr>
            <a:picLocks noChangeAspect="1"/>
          </p:cNvPicPr>
          <p:nvPr/>
        </p:nvPicPr>
        <p:blipFill>
          <a:blip r:embed="rId3"/>
          <a:stretch>
            <a:fillRect/>
          </a:stretch>
        </p:blipFill>
        <p:spPr>
          <a:xfrm>
            <a:off x="6094914" y="3427347"/>
            <a:ext cx="2172" cy="3306"/>
          </a:xfrm>
          <a:prstGeom prst="rect">
            <a:avLst/>
          </a:prstGeom>
        </p:spPr>
      </p:pic>
      <p:pic>
        <p:nvPicPr>
          <p:cNvPr id="6" name="Picture 4" descr="Annual Operations Planning (AOP) and Budgeting">
            <a:extLst>
              <a:ext uri="{FF2B5EF4-FFF2-40B4-BE49-F238E27FC236}">
                <a16:creationId xmlns:a16="http://schemas.microsoft.com/office/drawing/2014/main" id="{A6BB6F7F-5540-47C8-BB95-60531DFB8549}"/>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31564" b="19191"/>
          <a:stretch/>
        </p:blipFill>
        <p:spPr bwMode="auto">
          <a:xfrm>
            <a:off x="8407242" y="1256082"/>
            <a:ext cx="3424693" cy="3177347"/>
          </a:xfrm>
          <a:prstGeom prst="snip2DiagRect">
            <a:avLst>
              <a:gd name="adj1" fmla="val 4958"/>
              <a:gd name="adj2" fmla="val 5372"/>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8" name="TextBox 7">
            <a:extLst>
              <a:ext uri="{FF2B5EF4-FFF2-40B4-BE49-F238E27FC236}">
                <a16:creationId xmlns:a16="http://schemas.microsoft.com/office/drawing/2014/main" id="{78E70BE1-27FA-4EE5-8ABD-9038D50FB737}"/>
              </a:ext>
            </a:extLst>
          </p:cNvPr>
          <p:cNvSpPr txBox="1"/>
          <p:nvPr/>
        </p:nvSpPr>
        <p:spPr>
          <a:xfrm>
            <a:off x="360065" y="4530467"/>
            <a:ext cx="11831935" cy="2698175"/>
          </a:xfrm>
          <a:prstGeom prst="rect">
            <a:avLst/>
          </a:prstGeom>
          <a:noFill/>
        </p:spPr>
        <p:txBody>
          <a:bodyPr wrap="square" rtlCol="0">
            <a:spAutoFit/>
          </a:bodyPr>
          <a:lstStyle/>
          <a:p>
            <a:pPr marL="296545" marR="252729" lvl="0" indent="-284480" algn="l" defTabSz="914400" rtl="0" eaLnBrk="1" fontAlgn="auto" latinLnBrk="0" hangingPunct="1">
              <a:lnSpc>
                <a:spcPct val="100400"/>
              </a:lnSpc>
              <a:spcBef>
                <a:spcPts val="95"/>
              </a:spcBef>
              <a:spcAft>
                <a:spcPts val="0"/>
              </a:spcAft>
              <a:buClrTx/>
              <a:buSzTx/>
              <a:buFont typeface="Arial"/>
              <a:buChar char="•"/>
              <a:tabLst>
                <a:tab pos="296545" algn="l"/>
              </a:tabLst>
              <a:defRPr/>
            </a:pPr>
            <a:r>
              <a:rPr kumimoji="0" lang="en-US" sz="2600" b="1" i="0" u="none" strike="noStrike" kern="1200" cap="none" spc="0" normalizeH="0" baseline="0" noProof="0" dirty="0">
                <a:ln>
                  <a:noFill/>
                </a:ln>
                <a:solidFill>
                  <a:prstClr val="black"/>
                </a:solidFill>
                <a:effectLst/>
                <a:uLnTx/>
                <a:uFillTx/>
                <a:latin typeface="Calibri" panose="020F0502020204030204"/>
                <a:ea typeface="+mn-ea"/>
                <a:cs typeface="+mn-cs"/>
              </a:rPr>
              <a:t>Implementation was paused due to Covid.</a:t>
            </a:r>
          </a:p>
          <a:p>
            <a:pPr marL="12065" marR="252729" lvl="0" algn="l" defTabSz="914400" rtl="0" eaLnBrk="1" fontAlgn="auto" latinLnBrk="0" hangingPunct="1">
              <a:lnSpc>
                <a:spcPct val="100400"/>
              </a:lnSpc>
              <a:spcBef>
                <a:spcPts val="95"/>
              </a:spcBef>
              <a:spcAft>
                <a:spcPts val="0"/>
              </a:spcAft>
              <a:buClrTx/>
              <a:buSzTx/>
              <a:tabLst>
                <a:tab pos="296545" algn="l"/>
              </a:tabLst>
              <a:defRPr/>
            </a:pPr>
            <a:endParaRPr kumimoji="0" lang="en-US" sz="5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96545" marR="252729" lvl="0" indent="-284480" algn="l" defTabSz="914400" rtl="0" eaLnBrk="1" fontAlgn="auto" latinLnBrk="0" hangingPunct="1">
              <a:lnSpc>
                <a:spcPct val="100400"/>
              </a:lnSpc>
              <a:spcBef>
                <a:spcPts val="95"/>
              </a:spcBef>
              <a:spcAft>
                <a:spcPts val="0"/>
              </a:spcAft>
              <a:buClrTx/>
              <a:buSzTx/>
              <a:buFont typeface="Arial"/>
              <a:buChar char="•"/>
              <a:tabLst>
                <a:tab pos="296545" algn="l"/>
              </a:tabLst>
              <a:defRPr/>
            </a:pPr>
            <a:r>
              <a:rPr lang="en-US" sz="2600" b="1" dirty="0">
                <a:solidFill>
                  <a:prstClr val="black"/>
                </a:solidFill>
                <a:latin typeface="Calibri" panose="020F0502020204030204"/>
              </a:rPr>
              <a:t>In 2023, the supplemental budget allocated $15 million for the </a:t>
            </a:r>
            <a:r>
              <a:rPr kumimoji="0" lang="en-US" sz="2600" b="1" i="0" u="none" strike="noStrike" kern="1200" cap="none" spc="0" normalizeH="0" baseline="0" noProof="0" dirty="0">
                <a:ln>
                  <a:noFill/>
                </a:ln>
                <a:solidFill>
                  <a:prstClr val="black"/>
                </a:solidFill>
                <a:effectLst/>
                <a:uLnTx/>
                <a:uFillTx/>
                <a:latin typeface="Calibri" panose="020F0502020204030204"/>
                <a:ea typeface="+mn-ea"/>
                <a:cs typeface="+mn-cs"/>
              </a:rPr>
              <a:t>implementation of an outcome-based funding formula for the universities.</a:t>
            </a:r>
          </a:p>
          <a:p>
            <a:pPr marL="12065" marR="252729" lvl="0" algn="l" defTabSz="914400" rtl="0" eaLnBrk="1" fontAlgn="auto" latinLnBrk="0" hangingPunct="1">
              <a:lnSpc>
                <a:spcPct val="100400"/>
              </a:lnSpc>
              <a:spcBef>
                <a:spcPts val="95"/>
              </a:spcBef>
              <a:spcAft>
                <a:spcPts val="0"/>
              </a:spcAft>
              <a:buClrTx/>
              <a:buSzTx/>
              <a:tabLst>
                <a:tab pos="296545" algn="l"/>
              </a:tabLst>
              <a:defRPr/>
            </a:pPr>
            <a:endParaRPr lang="en-US" sz="500" b="1" dirty="0">
              <a:solidFill>
                <a:prstClr val="black"/>
              </a:solidFill>
              <a:latin typeface="Calibri" panose="020F0502020204030204"/>
            </a:endParaRPr>
          </a:p>
          <a:p>
            <a:pPr marL="296545" marR="252729" lvl="0" indent="-284480" algn="l" defTabSz="914400" rtl="0" eaLnBrk="1" fontAlgn="auto" latinLnBrk="0" hangingPunct="1">
              <a:lnSpc>
                <a:spcPct val="100400"/>
              </a:lnSpc>
              <a:spcBef>
                <a:spcPts val="95"/>
              </a:spcBef>
              <a:spcAft>
                <a:spcPts val="0"/>
              </a:spcAft>
              <a:buClrTx/>
              <a:buSzTx/>
              <a:buFont typeface="Arial"/>
              <a:buChar char="•"/>
              <a:tabLst>
                <a:tab pos="296545" algn="l"/>
              </a:tabLst>
              <a:defRPr/>
            </a:pPr>
            <a:r>
              <a:rPr lang="en-US" sz="2600" b="1" dirty="0">
                <a:solidFill>
                  <a:prstClr val="black"/>
                </a:solidFill>
                <a:latin typeface="Calibri" panose="020F0502020204030204"/>
              </a:rPr>
              <a:t>Conversations have begun to finalize implementation of outcomes-based funding for the universities.</a:t>
            </a:r>
            <a:endParaRPr kumimoji="0" lang="en-US" sz="2600" b="1"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sz="2600" dirty="0"/>
          </a:p>
        </p:txBody>
      </p:sp>
      <p:sp>
        <p:nvSpPr>
          <p:cNvPr id="9" name="TextBox 8">
            <a:extLst>
              <a:ext uri="{FF2B5EF4-FFF2-40B4-BE49-F238E27FC236}">
                <a16:creationId xmlns:a16="http://schemas.microsoft.com/office/drawing/2014/main" id="{DB0A8357-5320-4AE2-A80D-C28CB101EFA1}"/>
              </a:ext>
            </a:extLst>
          </p:cNvPr>
          <p:cNvSpPr txBox="1"/>
          <p:nvPr/>
        </p:nvSpPr>
        <p:spPr>
          <a:xfrm>
            <a:off x="1" y="110144"/>
            <a:ext cx="12191999" cy="707886"/>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n-ea"/>
                <a:cs typeface="+mn-cs"/>
              </a:rPr>
              <a:t>Outcomes-Based Funding: Overview</a:t>
            </a:r>
            <a:endParaRPr kumimoji="0" lang="en-US" sz="1100" b="1" i="1"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77715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CC723-C434-42E8-B839-51B7677557C7}"/>
              </a:ext>
            </a:extLst>
          </p:cNvPr>
          <p:cNvSpPr>
            <a:spLocks noGrp="1"/>
          </p:cNvSpPr>
          <p:nvPr>
            <p:ph type="ctrTitle"/>
          </p:nvPr>
        </p:nvSpPr>
        <p:spPr>
          <a:xfrm>
            <a:off x="0" y="414868"/>
            <a:ext cx="12192000" cy="1684866"/>
          </a:xfrm>
        </p:spPr>
        <p:txBody>
          <a:bodyPr>
            <a:noAutofit/>
          </a:bodyPr>
          <a:lstStyle/>
          <a:p>
            <a:pPr>
              <a:lnSpc>
                <a:spcPct val="100000"/>
              </a:lnSpc>
            </a:pPr>
            <a:r>
              <a:rPr lang="en-US" sz="3200" b="1" dirty="0">
                <a:solidFill>
                  <a:srgbClr val="FF0000"/>
                </a:solidFill>
                <a:latin typeface="+mn-lt"/>
                <a:cs typeface="Arial" panose="020B0604020202020204" pitchFamily="34" charset="0"/>
              </a:rPr>
              <a:t>UPDATE</a:t>
            </a:r>
            <a:r>
              <a:rPr lang="en-US" sz="2800" b="1" dirty="0">
                <a:solidFill>
                  <a:srgbClr val="FF0000"/>
                </a:solidFill>
                <a:latin typeface="+mn-lt"/>
                <a:cs typeface="Arial" panose="020B0604020202020204" pitchFamily="34" charset="0"/>
              </a:rPr>
              <a:t> </a:t>
            </a:r>
            <a:br>
              <a:rPr lang="en-US" sz="2800" b="1" dirty="0">
                <a:solidFill>
                  <a:srgbClr val="4472C4"/>
                </a:solidFill>
                <a:latin typeface="+mn-lt"/>
                <a:cs typeface="Arial" panose="020B0604020202020204" pitchFamily="34" charset="0"/>
              </a:rPr>
            </a:br>
            <a:r>
              <a:rPr lang="en-US" sz="3200" b="1" dirty="0">
                <a:solidFill>
                  <a:srgbClr val="4472C4"/>
                </a:solidFill>
                <a:latin typeface="+mn-lt"/>
                <a:cs typeface="Arial" panose="020B0604020202020204" pitchFamily="34" charset="0"/>
              </a:rPr>
              <a:t>Timeline Status of the </a:t>
            </a:r>
            <a:br>
              <a:rPr lang="en-US" sz="3200" b="1" dirty="0">
                <a:solidFill>
                  <a:srgbClr val="4472C4"/>
                </a:solidFill>
                <a:latin typeface="+mn-lt"/>
                <a:cs typeface="Arial" panose="020B0604020202020204" pitchFamily="34" charset="0"/>
              </a:rPr>
            </a:br>
            <a:r>
              <a:rPr lang="en-US" sz="3200" b="1" dirty="0">
                <a:solidFill>
                  <a:srgbClr val="4472C4"/>
                </a:solidFill>
                <a:latin typeface="+mn-lt"/>
                <a:cs typeface="Arial" panose="020B0604020202020204" pitchFamily="34" charset="0"/>
              </a:rPr>
              <a:t>Alabama National Guard Education Assistance Program (ANGEAP)</a:t>
            </a:r>
            <a:br>
              <a:rPr lang="en-US" sz="3200" b="1" dirty="0">
                <a:solidFill>
                  <a:srgbClr val="4472C4"/>
                </a:solidFill>
                <a:latin typeface="+mn-lt"/>
                <a:cs typeface="Arial" panose="020B0604020202020204" pitchFamily="34" charset="0"/>
              </a:rPr>
            </a:br>
            <a:r>
              <a:rPr lang="en-US" sz="3200" b="1" dirty="0">
                <a:solidFill>
                  <a:srgbClr val="4472C4"/>
                </a:solidFill>
                <a:latin typeface="+mn-lt"/>
                <a:cs typeface="Arial" panose="020B0604020202020204" pitchFamily="34" charset="0"/>
              </a:rPr>
              <a:t>Administrative Procedures Code Changes</a:t>
            </a:r>
            <a:endParaRPr lang="en-US" sz="2800" dirty="0">
              <a:solidFill>
                <a:srgbClr val="4472C4"/>
              </a:solidFill>
              <a:latin typeface="+mn-lt"/>
              <a:cs typeface="Arial" panose="020B0604020202020204" pitchFamily="34" charset="0"/>
            </a:endParaRPr>
          </a:p>
        </p:txBody>
      </p:sp>
      <p:sp>
        <p:nvSpPr>
          <p:cNvPr id="3" name="Subtitle 2">
            <a:extLst>
              <a:ext uri="{FF2B5EF4-FFF2-40B4-BE49-F238E27FC236}">
                <a16:creationId xmlns:a16="http://schemas.microsoft.com/office/drawing/2014/main" id="{84C190D7-0396-4305-8535-FC2A9AD1C21D}"/>
              </a:ext>
            </a:extLst>
          </p:cNvPr>
          <p:cNvSpPr>
            <a:spLocks noGrp="1"/>
          </p:cNvSpPr>
          <p:nvPr>
            <p:ph type="subTitle" idx="1"/>
          </p:nvPr>
        </p:nvSpPr>
        <p:spPr>
          <a:xfrm>
            <a:off x="1524000" y="2099734"/>
            <a:ext cx="9144000" cy="1109458"/>
          </a:xfrm>
        </p:spPr>
        <p:txBody>
          <a:bodyPr anchor="ctr">
            <a:normAutofit lnSpcReduction="10000"/>
          </a:bodyPr>
          <a:lstStyle/>
          <a:p>
            <a:endParaRPr lang="en-US" sz="1000" i="1" dirty="0">
              <a:solidFill>
                <a:srgbClr val="4472C4"/>
              </a:solidFill>
              <a:cs typeface="Arial" panose="020B0604020202020204" pitchFamily="34" charset="0"/>
            </a:endParaRPr>
          </a:p>
          <a:p>
            <a:endParaRPr lang="en-US" sz="1400" i="1" dirty="0">
              <a:solidFill>
                <a:srgbClr val="4472C4"/>
              </a:solidFill>
              <a:cs typeface="Arial" panose="020B0604020202020204" pitchFamily="34" charset="0"/>
            </a:endParaRPr>
          </a:p>
          <a:p>
            <a:r>
              <a:rPr lang="en-US" sz="3200" i="1" dirty="0">
                <a:solidFill>
                  <a:srgbClr val="4472C4"/>
                </a:solidFill>
                <a:cs typeface="Arial" panose="020B0604020202020204" pitchFamily="34" charset="0"/>
              </a:rPr>
              <a:t>Staff</a:t>
            </a:r>
            <a:r>
              <a:rPr lang="en-US" sz="3200" i="1" dirty="0">
                <a:solidFill>
                  <a:srgbClr val="4472C4"/>
                </a:solidFill>
                <a:latin typeface="+mj-lt"/>
                <a:cs typeface="Arial" panose="020B0604020202020204" pitchFamily="34" charset="0"/>
              </a:rPr>
              <a:t> </a:t>
            </a:r>
            <a:r>
              <a:rPr lang="en-US" sz="3200" i="1" dirty="0">
                <a:solidFill>
                  <a:srgbClr val="4472C4"/>
                </a:solidFill>
                <a:latin typeface="Calibri" panose="020F0502020204030204" pitchFamily="34" charset="0"/>
                <a:ea typeface="Calibri" panose="020F0502020204030204" pitchFamily="34" charset="0"/>
                <a:cs typeface="Calibri" panose="020F0502020204030204" pitchFamily="34" charset="0"/>
              </a:rPr>
              <a:t>Presenter:  Mrs. Artcola Pettway</a:t>
            </a:r>
            <a:endParaRPr lang="en-US" sz="3200" i="1" dirty="0">
              <a:solidFill>
                <a:schemeClr val="accent1"/>
              </a:solidFill>
              <a:latin typeface="Calibri" panose="020F0502020204030204" pitchFamily="34" charset="0"/>
              <a:ea typeface="Calibri" panose="020F0502020204030204" pitchFamily="34" charset="0"/>
              <a:cs typeface="Calibri" panose="020F0502020204030204" pitchFamily="34" charset="0"/>
            </a:endParaRPr>
          </a:p>
          <a:p>
            <a:endParaRPr lang="en-US" sz="3200" i="1" dirty="0">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A75D467F-AECF-4D9F-9625-2393BB333638}"/>
              </a:ext>
            </a:extLst>
          </p:cNvPr>
          <p:cNvPicPr>
            <a:picLocks noChangeAspect="1"/>
          </p:cNvPicPr>
          <p:nvPr/>
        </p:nvPicPr>
        <p:blipFill>
          <a:blip r:embed="rId2"/>
          <a:stretch>
            <a:fillRect/>
          </a:stretch>
        </p:blipFill>
        <p:spPr>
          <a:xfrm>
            <a:off x="4248150" y="3054291"/>
            <a:ext cx="3695700" cy="3513667"/>
          </a:xfrm>
          <a:prstGeom prst="rect">
            <a:avLst/>
          </a:prstGeom>
        </p:spPr>
      </p:pic>
    </p:spTree>
    <p:extLst>
      <p:ext uri="{BB962C8B-B14F-4D97-AF65-F5344CB8AC3E}">
        <p14:creationId xmlns:p14="http://schemas.microsoft.com/office/powerpoint/2010/main" val="42451794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CB769-2EC3-41CA-9645-635F93824722}"/>
              </a:ext>
            </a:extLst>
          </p:cNvPr>
          <p:cNvSpPr>
            <a:spLocks noGrp="1"/>
          </p:cNvSpPr>
          <p:nvPr>
            <p:ph type="title"/>
          </p:nvPr>
        </p:nvSpPr>
        <p:spPr>
          <a:xfrm>
            <a:off x="620881" y="140442"/>
            <a:ext cx="7649813" cy="822960"/>
          </a:xfrm>
        </p:spPr>
        <p:txBody>
          <a:bodyPr>
            <a:noAutofit/>
          </a:bodyPr>
          <a:lstStyle/>
          <a:p>
            <a:r>
              <a:rPr lang="en-US" b="1" dirty="0">
                <a:solidFill>
                  <a:srgbClr val="4472C4"/>
                </a:solidFill>
                <a:latin typeface="+mn-lt"/>
                <a:cs typeface="Arial" panose="020B0604020202020204" pitchFamily="34" charset="0"/>
              </a:rPr>
              <a:t>Timeline of ANGEAP Approval</a:t>
            </a:r>
            <a:endParaRPr lang="en-US" dirty="0">
              <a:solidFill>
                <a:srgbClr val="4472C4"/>
              </a:solidFill>
            </a:endParaRPr>
          </a:p>
        </p:txBody>
      </p:sp>
      <p:sp>
        <p:nvSpPr>
          <p:cNvPr id="3" name="Content Placeholder 2">
            <a:extLst>
              <a:ext uri="{FF2B5EF4-FFF2-40B4-BE49-F238E27FC236}">
                <a16:creationId xmlns:a16="http://schemas.microsoft.com/office/drawing/2014/main" id="{CA9E4D50-10FD-4871-9AFB-2257FA8681F0}"/>
              </a:ext>
            </a:extLst>
          </p:cNvPr>
          <p:cNvSpPr>
            <a:spLocks noGrp="1"/>
          </p:cNvSpPr>
          <p:nvPr>
            <p:ph idx="1"/>
          </p:nvPr>
        </p:nvSpPr>
        <p:spPr>
          <a:xfrm>
            <a:off x="233474" y="837347"/>
            <a:ext cx="11958525" cy="5057251"/>
          </a:xfrm>
        </p:spPr>
        <p:txBody>
          <a:bodyPr>
            <a:noAutofit/>
          </a:bodyPr>
          <a:lstStyle/>
          <a:p>
            <a:pPr>
              <a:lnSpc>
                <a:spcPct val="110000"/>
              </a:lnSpc>
              <a:spcBef>
                <a:spcPts val="0"/>
              </a:spcBef>
            </a:pPr>
            <a:r>
              <a:rPr lang="en-US" sz="2600" dirty="0"/>
              <a:t>Preliminarily approval of the proposed amendments was granted by the Commission during a Special Commission meeting held on Monday, </a:t>
            </a:r>
            <a:r>
              <a:rPr lang="en-US" sz="2600" b="1" dirty="0"/>
              <a:t>August 14, 2023, </a:t>
            </a:r>
            <a:r>
              <a:rPr lang="en-US" sz="2600" dirty="0"/>
              <a:t>to stay within the LSA timeline for Fall 2023 awards to be granted.</a:t>
            </a:r>
          </a:p>
          <a:p>
            <a:pPr marL="0" indent="0">
              <a:lnSpc>
                <a:spcPct val="110000"/>
              </a:lnSpc>
              <a:spcBef>
                <a:spcPts val="0"/>
              </a:spcBef>
              <a:buNone/>
            </a:pPr>
            <a:endParaRPr lang="en-US" sz="800" dirty="0"/>
          </a:p>
          <a:p>
            <a:pPr>
              <a:lnSpc>
                <a:spcPct val="110000"/>
              </a:lnSpc>
              <a:spcBef>
                <a:spcPts val="0"/>
              </a:spcBef>
            </a:pPr>
            <a:r>
              <a:rPr lang="en-US" sz="2600" dirty="0"/>
              <a:t>The proposed changes were filed with the Legislative Services Agency on </a:t>
            </a:r>
            <a:r>
              <a:rPr lang="en-US" sz="2600" b="1" dirty="0"/>
              <a:t>August 17, 2023, </a:t>
            </a:r>
            <a:r>
              <a:rPr lang="en-US" sz="2600" dirty="0"/>
              <a:t>and</a:t>
            </a:r>
            <a:r>
              <a:rPr lang="en-US" sz="2600" b="1" dirty="0"/>
              <a:t> </a:t>
            </a:r>
            <a:r>
              <a:rPr lang="en-US" sz="2600" dirty="0"/>
              <a:t>published in the </a:t>
            </a:r>
            <a:r>
              <a:rPr lang="en-US" sz="2600" b="1" i="1" dirty="0"/>
              <a:t>Alabama Administrative Monthly </a:t>
            </a:r>
            <a:r>
              <a:rPr lang="en-US" sz="2600" dirty="0"/>
              <a:t>on </a:t>
            </a:r>
            <a:r>
              <a:rPr lang="en-US" sz="2600" b="1" dirty="0"/>
              <a:t>August 31, 2023.</a:t>
            </a:r>
            <a:r>
              <a:rPr lang="en-US" sz="2600" dirty="0"/>
              <a:t> Interested parties have until </a:t>
            </a:r>
            <a:r>
              <a:rPr lang="en-US" sz="2600" b="1" dirty="0"/>
              <a:t>October 5, 2023</a:t>
            </a:r>
            <a:r>
              <a:rPr lang="en-US" sz="2600" dirty="0"/>
              <a:t>, to make comments.</a:t>
            </a:r>
          </a:p>
          <a:p>
            <a:pPr marL="0" indent="0">
              <a:lnSpc>
                <a:spcPct val="110000"/>
              </a:lnSpc>
              <a:spcBef>
                <a:spcPts val="0"/>
              </a:spcBef>
              <a:buNone/>
            </a:pPr>
            <a:endParaRPr lang="en-US" sz="900" dirty="0"/>
          </a:p>
          <a:p>
            <a:pPr>
              <a:lnSpc>
                <a:spcPct val="110000"/>
              </a:lnSpc>
              <a:spcBef>
                <a:spcPts val="0"/>
              </a:spcBef>
            </a:pPr>
            <a:r>
              <a:rPr lang="en-US" sz="2600" dirty="0"/>
              <a:t>A second Special Commission meeting is scheduled to be held Wednesday, </a:t>
            </a:r>
            <a:r>
              <a:rPr lang="en-US" sz="2600" b="1" dirty="0"/>
              <a:t>October 11, 2023. </a:t>
            </a:r>
            <a:r>
              <a:rPr lang="en-US" sz="2600" dirty="0"/>
              <a:t>Proposed Amendments will be brought to the Commission to grant final approval to the proposed changes.</a:t>
            </a:r>
          </a:p>
          <a:p>
            <a:pPr>
              <a:lnSpc>
                <a:spcPct val="110000"/>
              </a:lnSpc>
            </a:pPr>
            <a:r>
              <a:rPr lang="en-US" sz="2600" dirty="0"/>
              <a:t>Should the Commission grant final approval to the proposed amendments, the certified changes will be filed with the Alabama Procedures Office and will go into effect a minimum of 45 days after the publication of the certification notice.</a:t>
            </a:r>
          </a:p>
          <a:p>
            <a:endParaRPr lang="en-US" sz="2600" dirty="0"/>
          </a:p>
        </p:txBody>
      </p:sp>
      <p:pic>
        <p:nvPicPr>
          <p:cNvPr id="8" name="Picture 7">
            <a:extLst>
              <a:ext uri="{FF2B5EF4-FFF2-40B4-BE49-F238E27FC236}">
                <a16:creationId xmlns:a16="http://schemas.microsoft.com/office/drawing/2014/main" id="{31AC81F1-665B-4932-A876-393EE17E0632}"/>
              </a:ext>
            </a:extLst>
          </p:cNvPr>
          <p:cNvPicPr>
            <a:picLocks noChangeAspect="1"/>
          </p:cNvPicPr>
          <p:nvPr/>
        </p:nvPicPr>
        <p:blipFill>
          <a:blip r:embed="rId2"/>
          <a:stretch>
            <a:fillRect/>
          </a:stretch>
        </p:blipFill>
        <p:spPr>
          <a:xfrm>
            <a:off x="7962027" y="214575"/>
            <a:ext cx="3706437" cy="54864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3529494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22A27D-5791-48AC-8DC8-2DEDA36607F2}"/>
              </a:ext>
            </a:extLst>
          </p:cNvPr>
          <p:cNvSpPr txBox="1"/>
          <p:nvPr/>
        </p:nvSpPr>
        <p:spPr>
          <a:xfrm>
            <a:off x="835771" y="152925"/>
            <a:ext cx="10520459"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4472C4"/>
                </a:solidFill>
                <a:effectLst/>
                <a:uLnTx/>
                <a:uFillTx/>
                <a:latin typeface="Calibri" panose="020F0502020204030204"/>
                <a:ea typeface="+mn-ea"/>
                <a:cs typeface="+mn-cs"/>
              </a:rPr>
              <a:t>(Re)Engage Alabama Community of Practice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pic>
        <p:nvPicPr>
          <p:cNvPr id="3076" name="Picture 4" descr="Third Sector Capital Partners">
            <a:extLst>
              <a:ext uri="{FF2B5EF4-FFF2-40B4-BE49-F238E27FC236}">
                <a16:creationId xmlns:a16="http://schemas.microsoft.com/office/drawing/2014/main" id="{A4C079A9-3F37-426F-BF5F-2488F62537C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95" y="3851844"/>
            <a:ext cx="1805680" cy="51889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Alabama Possible - GuideStar Profile">
            <a:extLst>
              <a:ext uri="{FF2B5EF4-FFF2-40B4-BE49-F238E27FC236}">
                <a16:creationId xmlns:a16="http://schemas.microsoft.com/office/drawing/2014/main" id="{0F7BB7A8-CE0C-4B37-A2AC-EC6D73CF09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200" y="2252424"/>
            <a:ext cx="1805680" cy="1261963"/>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B9F32C8E-8C9E-4875-A2CE-2091342DD776}"/>
              </a:ext>
            </a:extLst>
          </p:cNvPr>
          <p:cNvGrpSpPr/>
          <p:nvPr/>
        </p:nvGrpSpPr>
        <p:grpSpPr>
          <a:xfrm>
            <a:off x="2767695" y="1150785"/>
            <a:ext cx="5577840" cy="4663440"/>
            <a:chOff x="2628262" y="992352"/>
            <a:chExt cx="6132588" cy="5363998"/>
          </a:xfrm>
        </p:grpSpPr>
        <p:pic>
          <p:nvPicPr>
            <p:cNvPr id="5" name="Picture 4">
              <a:hlinkClick r:id="rId4"/>
              <a:extLst>
                <a:ext uri="{FF2B5EF4-FFF2-40B4-BE49-F238E27FC236}">
                  <a16:creationId xmlns:a16="http://schemas.microsoft.com/office/drawing/2014/main" id="{EDEF65C2-6992-45C6-AC06-0BB9C2E1080F}"/>
                </a:ext>
              </a:extLst>
            </p:cNvPr>
            <p:cNvPicPr>
              <a:picLocks noChangeAspect="1"/>
            </p:cNvPicPr>
            <p:nvPr/>
          </p:nvPicPr>
          <p:blipFill rotWithShape="1">
            <a:blip r:embed="rId5"/>
            <a:srcRect t="17521"/>
            <a:stretch/>
          </p:blipFill>
          <p:spPr>
            <a:xfrm>
              <a:off x="2628262" y="992352"/>
              <a:ext cx="6132588" cy="5363998"/>
            </a:xfrm>
            <a:prstGeom prst="rect">
              <a:avLst/>
            </a:prstGeom>
            <a:ln>
              <a:noFill/>
            </a:ln>
            <a:effectLst>
              <a:outerShdw blurRad="190500" algn="tl" rotWithShape="0">
                <a:srgbClr val="000000">
                  <a:alpha val="70000"/>
                </a:srgbClr>
              </a:outerShdw>
            </a:effectLst>
          </p:spPr>
        </p:pic>
        <p:pic>
          <p:nvPicPr>
            <p:cNvPr id="3080" name="Picture 8" descr="Michigan – Map Outline, Printable State, Shape, Stencil, Pattern – DIY  Projects, Patterns, Monograms, Designs, Templates">
              <a:extLst>
                <a:ext uri="{FF2B5EF4-FFF2-40B4-BE49-F238E27FC236}">
                  <a16:creationId xmlns:a16="http://schemas.microsoft.com/office/drawing/2014/main" id="{9B0AE92F-2FAB-4CC6-94CE-F6B38ED2645B}"/>
                </a:ext>
              </a:extLst>
            </p:cNvPr>
            <p:cNvPicPr>
              <a:picLocks noChangeAspect="1" noChangeArrowheads="1"/>
            </p:cNvPicPr>
            <p:nvPr/>
          </p:nvPicPr>
          <p:blipFill>
            <a:blip r:embed="rId6"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368259" y="2101415"/>
              <a:ext cx="649431" cy="616032"/>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1,947 Rhode Island Map Stock Photos, Pictures &amp; Royalty-Free Images - iStock">
              <a:extLst>
                <a:ext uri="{FF2B5EF4-FFF2-40B4-BE49-F238E27FC236}">
                  <a16:creationId xmlns:a16="http://schemas.microsoft.com/office/drawing/2014/main" id="{540B39FC-C244-471C-99D8-CBE8CC1C5575}"/>
                </a:ext>
              </a:extLst>
            </p:cNvPr>
            <p:cNvPicPr>
              <a:picLocks noChangeAspect="1" noChangeArrowheads="1"/>
            </p:cNvPicPr>
            <p:nvPr/>
          </p:nvPicPr>
          <p:blipFill rotWithShape="1">
            <a:blip r:embed="rId7" cstate="print">
              <a:duotone>
                <a:schemeClr val="accent2">
                  <a:shade val="45000"/>
                  <a:satMod val="135000"/>
                </a:schemeClr>
                <a:prstClr val="white"/>
              </a:duotone>
              <a:extLst>
                <a:ext uri="{28A0092B-C50C-407E-A947-70E740481C1C}">
                  <a14:useLocalDpi xmlns:a14="http://schemas.microsoft.com/office/drawing/2010/main" val="0"/>
                </a:ext>
              </a:extLst>
            </a:blip>
            <a:srcRect r="-3116" b="14213"/>
            <a:stretch/>
          </p:blipFill>
          <p:spPr bwMode="auto">
            <a:xfrm>
              <a:off x="5878379" y="2204280"/>
              <a:ext cx="409505" cy="46489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406A9AE3-EBCC-4DA0-A9D5-F615213D6FF4}"/>
                </a:ext>
              </a:extLst>
            </p:cNvPr>
            <p:cNvPicPr>
              <a:picLocks noChangeAspect="1"/>
            </p:cNvPicPr>
            <p:nvPr/>
          </p:nvPicPr>
          <p:blipFill>
            <a:blip r:embed="rId8"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256988" y="2128713"/>
              <a:ext cx="387469" cy="616032"/>
            </a:xfrm>
            <a:prstGeom prst="rect">
              <a:avLst/>
            </a:prstGeom>
          </p:spPr>
        </p:pic>
      </p:grpSp>
      <p:pic>
        <p:nvPicPr>
          <p:cNvPr id="18" name="Picture 17">
            <a:extLst>
              <a:ext uri="{FF2B5EF4-FFF2-40B4-BE49-F238E27FC236}">
                <a16:creationId xmlns:a16="http://schemas.microsoft.com/office/drawing/2014/main" id="{D6D4004C-DDDA-4289-9D0F-70F81950CDD8}"/>
              </a:ext>
            </a:extLst>
          </p:cNvPr>
          <p:cNvPicPr>
            <a:picLocks noChangeAspect="1"/>
          </p:cNvPicPr>
          <p:nvPr/>
        </p:nvPicPr>
        <p:blipFill rotWithShape="1">
          <a:blip r:embed="rId9"/>
          <a:srcRect t="15765"/>
          <a:stretch/>
        </p:blipFill>
        <p:spPr>
          <a:xfrm>
            <a:off x="4779077" y="2209141"/>
            <a:ext cx="4114800" cy="428084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3" name="Picture 12">
            <a:extLst>
              <a:ext uri="{FF2B5EF4-FFF2-40B4-BE49-F238E27FC236}">
                <a16:creationId xmlns:a16="http://schemas.microsoft.com/office/drawing/2014/main" id="{E17B0D01-6AE7-4A5E-80D4-25AAF1F3388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46028" y="906318"/>
            <a:ext cx="1229189" cy="1224388"/>
          </a:xfrm>
          <a:prstGeom prst="rect">
            <a:avLst/>
          </a:prstGeom>
        </p:spPr>
      </p:pic>
      <p:pic>
        <p:nvPicPr>
          <p:cNvPr id="19" name="Picture 2" descr="C:\Users\Kevin Whitaker\Desktop\Marsh Presentation\JSU-Logo-for-website-1.png">
            <a:extLst>
              <a:ext uri="{FF2B5EF4-FFF2-40B4-BE49-F238E27FC236}">
                <a16:creationId xmlns:a16="http://schemas.microsoft.com/office/drawing/2014/main" id="{FECF74E6-473A-4CFB-99D3-F98115140399}"/>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0578005" y="1936305"/>
            <a:ext cx="1189658" cy="68955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https://cws.auburn.edu/asim/Content/Images/Schools/Athens%20State.png">
            <a:extLst>
              <a:ext uri="{FF2B5EF4-FFF2-40B4-BE49-F238E27FC236}">
                <a16:creationId xmlns:a16="http://schemas.microsoft.com/office/drawing/2014/main" id="{22F0D856-015A-4EFE-8224-A9785BAD61E7}"/>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896380" y="906318"/>
            <a:ext cx="1312794" cy="106102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https://cws.auburn.edu/asim/Content/Images/Schools/Alabama%20State.png">
            <a:extLst>
              <a:ext uri="{FF2B5EF4-FFF2-40B4-BE49-F238E27FC236}">
                <a16:creationId xmlns:a16="http://schemas.microsoft.com/office/drawing/2014/main" id="{7C2DC967-4C00-497A-AABC-95103109354A}"/>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0413920" y="774499"/>
            <a:ext cx="1555816" cy="1181445"/>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2" descr="https://cws.auburn.edu/asim/Content/Images/Schools/Troy.png">
            <a:extLst>
              <a:ext uri="{FF2B5EF4-FFF2-40B4-BE49-F238E27FC236}">
                <a16:creationId xmlns:a16="http://schemas.microsoft.com/office/drawing/2014/main" id="{7B2BB74F-1DBA-4D86-93FA-7F98413C1CF6}"/>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292004" y="2155145"/>
            <a:ext cx="1135534" cy="1118004"/>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8" descr="https://cws.auburn.edu/asim/Content/Images/Schools/Alabama%20Birmingham.png">
            <a:extLst>
              <a:ext uri="{FF2B5EF4-FFF2-40B4-BE49-F238E27FC236}">
                <a16:creationId xmlns:a16="http://schemas.microsoft.com/office/drawing/2014/main" id="{3D793843-45E1-4B9E-8B8C-047828D4F3D8}"/>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0619132" y="2772482"/>
            <a:ext cx="1220078" cy="1118004"/>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0" descr="https://cws.auburn.edu/asim/Content/Images/Schools/Montevallo.png">
            <a:extLst>
              <a:ext uri="{FF2B5EF4-FFF2-40B4-BE49-F238E27FC236}">
                <a16:creationId xmlns:a16="http://schemas.microsoft.com/office/drawing/2014/main" id="{5A64E743-1190-47F7-89BB-2F4F665F0308}"/>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9350405" y="3440901"/>
            <a:ext cx="1078658" cy="90747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6">
            <a:extLst>
              <a:ext uri="{FF2B5EF4-FFF2-40B4-BE49-F238E27FC236}">
                <a16:creationId xmlns:a16="http://schemas.microsoft.com/office/drawing/2014/main" id="{04A63347-F85B-4788-ADDD-BBE804BC0D6E}"/>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l="6672" r="5871"/>
          <a:stretch/>
        </p:blipFill>
        <p:spPr>
          <a:xfrm>
            <a:off x="9225240" y="4791096"/>
            <a:ext cx="1451373" cy="962948"/>
          </a:xfrm>
          <a:prstGeom prst="rect">
            <a:avLst/>
          </a:prstGeom>
        </p:spPr>
      </p:pic>
      <p:pic>
        <p:nvPicPr>
          <p:cNvPr id="11" name="Picture 2" descr="University of North Alabama - Official Logos">
            <a:extLst>
              <a:ext uri="{FF2B5EF4-FFF2-40B4-BE49-F238E27FC236}">
                <a16:creationId xmlns:a16="http://schemas.microsoft.com/office/drawing/2014/main" id="{4577E348-265F-44F4-9F9F-6994CFA378AD}"/>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0669668" y="3890486"/>
            <a:ext cx="1200150" cy="11906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UWA to transition to online instruction April 6 | University of West Alabama">
            <a:extLst>
              <a:ext uri="{FF2B5EF4-FFF2-40B4-BE49-F238E27FC236}">
                <a16:creationId xmlns:a16="http://schemas.microsoft.com/office/drawing/2014/main" id="{581B85D5-9079-42E1-8A0B-84E254F33B87}"/>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0730034" y="5439380"/>
            <a:ext cx="1126688" cy="112668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Education Strategy Group | LinkedIn">
            <a:extLst>
              <a:ext uri="{FF2B5EF4-FFF2-40B4-BE49-F238E27FC236}">
                <a16:creationId xmlns:a16="http://schemas.microsoft.com/office/drawing/2014/main" id="{3DDEF838-916D-4152-A887-B0D5A687BCB7}"/>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49360" y="4578486"/>
            <a:ext cx="1923625" cy="100525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ECMC Foundation — Venn Foundation">
            <a:extLst>
              <a:ext uri="{FF2B5EF4-FFF2-40B4-BE49-F238E27FC236}">
                <a16:creationId xmlns:a16="http://schemas.microsoft.com/office/drawing/2014/main" id="{3C07F9B0-642A-4BC3-AB77-B0345586E4C8}"/>
              </a:ext>
            </a:extLst>
          </p:cNvPr>
          <p:cNvPicPr>
            <a:picLocks noChangeAspect="1" noChangeArrowheads="1"/>
          </p:cNvPicPr>
          <p:nvPr/>
        </p:nvPicPr>
        <p:blipFill rotWithShape="1">
          <a:blip r:embed="rId21">
            <a:extLst>
              <a:ext uri="{28A0092B-C50C-407E-A947-70E740481C1C}">
                <a14:useLocalDpi xmlns:a14="http://schemas.microsoft.com/office/drawing/2010/main" val="0"/>
              </a:ext>
            </a:extLst>
          </a:blip>
          <a:srcRect l="2569" t="25263" r="3551" b="24901"/>
          <a:stretch/>
        </p:blipFill>
        <p:spPr bwMode="auto">
          <a:xfrm>
            <a:off x="383447" y="5672002"/>
            <a:ext cx="1736074" cy="921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44333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2"/>
          <p:cNvSpPr txBox="1">
            <a:spLocks noChangeArrowheads="1"/>
          </p:cNvSpPr>
          <p:nvPr/>
        </p:nvSpPr>
        <p:spPr>
          <a:xfrm>
            <a:off x="1826154" y="526117"/>
            <a:ext cx="8539692" cy="1365222"/>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b="1" i="0" u="none" strike="noStrike" kern="1200" cap="all" spc="0" normalizeH="0" baseline="0" noProof="0" dirty="0">
                <a:ln>
                  <a:noFill/>
                </a:ln>
                <a:solidFill>
                  <a:srgbClr val="4472C4"/>
                </a:solidFill>
                <a:effectLst/>
                <a:uLnTx/>
                <a:uFillTx/>
                <a:latin typeface="+mn-lt"/>
              </a:rPr>
              <a:t>X.   Decision</a:t>
            </a:r>
            <a:r>
              <a:rPr kumimoji="0" lang="en-US" b="1" i="0" u="none" strike="noStrike" kern="1200" cap="all" spc="300" normalizeH="0" baseline="0" noProof="0" dirty="0">
                <a:ln>
                  <a:noFill/>
                </a:ln>
                <a:solidFill>
                  <a:srgbClr val="4472C4"/>
                </a:solidFill>
                <a:effectLst/>
                <a:uLnTx/>
                <a:uFillTx/>
                <a:latin typeface="+mn-lt"/>
              </a:rPr>
              <a:t> </a:t>
            </a:r>
            <a:r>
              <a:rPr kumimoji="0" lang="en-US" b="1" i="0" u="none" strike="noStrike" kern="1200" cap="all" spc="0" normalizeH="0" baseline="0" noProof="0" dirty="0">
                <a:ln>
                  <a:noFill/>
                </a:ln>
                <a:solidFill>
                  <a:srgbClr val="4472C4"/>
                </a:solidFill>
                <a:effectLst/>
                <a:uLnTx/>
                <a:uFillTx/>
                <a:latin typeface="+mn-lt"/>
              </a:rPr>
              <a:t>ITEMS</a:t>
            </a:r>
            <a:br>
              <a:rPr kumimoji="0" lang="en-US" b="1" i="0" u="none" strike="noStrike" kern="1200" cap="all" spc="0" normalizeH="0" baseline="0" noProof="0" dirty="0">
                <a:ln>
                  <a:noFill/>
                </a:ln>
                <a:solidFill>
                  <a:srgbClr val="0070C0"/>
                </a:solidFill>
                <a:effectLst/>
                <a:uLnTx/>
                <a:uFillTx/>
                <a:latin typeface="+mn-lt"/>
              </a:rPr>
            </a:br>
            <a:r>
              <a:rPr kumimoji="0" lang="en-US" b="1" i="0" u="none" strike="noStrike" kern="1200" cap="all" spc="0" normalizeH="0" baseline="0" noProof="0" dirty="0">
                <a:ln>
                  <a:noFill/>
                </a:ln>
                <a:solidFill>
                  <a:srgbClr val="00B0F0"/>
                </a:solidFill>
                <a:effectLst/>
                <a:uLnTx/>
                <a:uFillTx/>
                <a:latin typeface="Tw Cen MT"/>
                <a:ea typeface="+mj-ea"/>
                <a:cs typeface="+mj-cs"/>
              </a:rPr>
              <a:t> </a:t>
            </a:r>
            <a:endParaRPr kumimoji="0" lang="en-US" b="0" i="0" u="none" strike="noStrike" kern="1200" cap="all" spc="0" normalizeH="0" baseline="0" noProof="0" dirty="0">
              <a:ln>
                <a:noFill/>
              </a:ln>
              <a:solidFill>
                <a:srgbClr val="4F271C"/>
              </a:solidFill>
              <a:effectLst/>
              <a:uLnTx/>
              <a:uFillTx/>
              <a:latin typeface="Tw Cen MT"/>
              <a:ea typeface="+mj-ea"/>
              <a:cs typeface="+mj-cs"/>
            </a:endParaRPr>
          </a:p>
        </p:txBody>
      </p:sp>
      <p:pic>
        <p:nvPicPr>
          <p:cNvPr id="8194" name="Picture 2" descr="See the source image">
            <a:extLst>
              <a:ext uri="{FF2B5EF4-FFF2-40B4-BE49-F238E27FC236}">
                <a16:creationId xmlns:a16="http://schemas.microsoft.com/office/drawing/2014/main" id="{AEDDD4B3-42D8-4802-B57C-ACA62E7FC9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8421" y="2000663"/>
            <a:ext cx="4715159" cy="31434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00417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4DD563E-A428-4575-8F53-05CF989B1D03}"/>
              </a:ext>
            </a:extLst>
          </p:cNvPr>
          <p:cNvSpPr>
            <a:spLocks noGrp="1"/>
          </p:cNvSpPr>
          <p:nvPr>
            <p:ph type="title"/>
          </p:nvPr>
        </p:nvSpPr>
        <p:spPr>
          <a:xfrm>
            <a:off x="1395968" y="222477"/>
            <a:ext cx="9400061" cy="1148429"/>
          </a:xfrm>
        </p:spPr>
        <p:txBody>
          <a:bodyPr>
            <a:noAutofit/>
          </a:bodyPr>
          <a:lstStyle/>
          <a:p>
            <a:pPr algn="ctr"/>
            <a:r>
              <a:rPr lang="en-US" sz="3200" b="1" cap="all" dirty="0">
                <a:solidFill>
                  <a:srgbClr val="4472C4"/>
                </a:solidFill>
                <a:latin typeface="+mn-lt"/>
              </a:rPr>
              <a:t>A. Forever Wild Appointment of Board Member</a:t>
            </a:r>
            <a:br>
              <a:rPr lang="en-US" sz="3200" b="1" cap="all" dirty="0">
                <a:solidFill>
                  <a:srgbClr val="4472C4"/>
                </a:solidFill>
                <a:latin typeface="+mn-lt"/>
              </a:rPr>
            </a:br>
            <a:r>
              <a:rPr lang="en-US" sz="3200" b="1" cap="all" dirty="0">
                <a:solidFill>
                  <a:srgbClr val="4472C4"/>
                </a:solidFill>
                <a:latin typeface="+mn-lt"/>
              </a:rPr>
              <a:t>Dr. James B. McClintock </a:t>
            </a:r>
            <a:endParaRPr lang="en-US" sz="3200" dirty="0"/>
          </a:p>
        </p:txBody>
      </p:sp>
      <p:pic>
        <p:nvPicPr>
          <p:cNvPr id="6" name="Picture 5">
            <a:extLst>
              <a:ext uri="{FF2B5EF4-FFF2-40B4-BE49-F238E27FC236}">
                <a16:creationId xmlns:a16="http://schemas.microsoft.com/office/drawing/2014/main" id="{9C28A9BF-8DDB-489E-8C2D-5F418587DA01}"/>
              </a:ext>
            </a:extLst>
          </p:cNvPr>
          <p:cNvPicPr>
            <a:picLocks noChangeAspect="1"/>
          </p:cNvPicPr>
          <p:nvPr/>
        </p:nvPicPr>
        <p:blipFill>
          <a:blip r:embed="rId2"/>
          <a:stretch>
            <a:fillRect/>
          </a:stretch>
        </p:blipFill>
        <p:spPr>
          <a:xfrm>
            <a:off x="1831873" y="2209547"/>
            <a:ext cx="2564541" cy="3017520"/>
          </a:xfrm>
          <a:prstGeom prst="rect">
            <a:avLst/>
          </a:prstGeom>
        </p:spPr>
      </p:pic>
      <p:sp>
        <p:nvSpPr>
          <p:cNvPr id="8" name="TextBox 7">
            <a:extLst>
              <a:ext uri="{FF2B5EF4-FFF2-40B4-BE49-F238E27FC236}">
                <a16:creationId xmlns:a16="http://schemas.microsoft.com/office/drawing/2014/main" id="{077B0D6B-9EDA-42B5-A963-13B2F60C039B}"/>
              </a:ext>
            </a:extLst>
          </p:cNvPr>
          <p:cNvSpPr txBox="1"/>
          <p:nvPr/>
        </p:nvSpPr>
        <p:spPr>
          <a:xfrm>
            <a:off x="2055894" y="1263115"/>
            <a:ext cx="7252289" cy="584775"/>
          </a:xfrm>
          <a:prstGeom prst="rect">
            <a:avLst/>
          </a:prstGeom>
          <a:noFill/>
        </p:spPr>
        <p:txBody>
          <a:bodyPr wrap="square">
            <a:spAutoFit/>
          </a:bodyPr>
          <a:lstStyle/>
          <a:p>
            <a:pPr marL="228600" marR="0" lvl="0" indent="0" algn="ctr" defTabSz="457200" rtl="0" eaLnBrk="1" fontAlgn="auto" latinLnBrk="0" hangingPunct="1">
              <a:lnSpc>
                <a:spcPct val="100000"/>
              </a:lnSpc>
              <a:spcBef>
                <a:spcPts val="0"/>
              </a:spcBef>
              <a:spcAft>
                <a:spcPts val="0"/>
              </a:spcAft>
              <a:buClrTx/>
              <a:buSzTx/>
              <a:buFontTx/>
              <a:buNone/>
              <a:tabLst>
                <a:tab pos="27432" algn="l"/>
                <a:tab pos="-1731873600" algn="l"/>
                <a:tab pos="6542532" algn="r"/>
              </a:tabLst>
              <a:defRPr/>
            </a:pPr>
            <a:r>
              <a:rPr kumimoji="0" lang="en-US" sz="3200" b="0" i="1" u="none" strike="noStrike" kern="1400" cap="none" spc="0" normalizeH="0" baseline="0" noProof="0" dirty="0">
                <a:ln>
                  <a:noFill/>
                </a:ln>
                <a:solidFill>
                  <a:srgbClr val="4472C4"/>
                </a:solidFill>
                <a:effectLst/>
                <a:uLnTx/>
                <a:uFillTx/>
                <a:latin typeface="Calibri" panose="020F0502020204030204"/>
                <a:ea typeface="+mn-ea"/>
                <a:cs typeface="+mn-cs"/>
              </a:rPr>
              <a:t>Staff Presenter:  </a:t>
            </a:r>
            <a:r>
              <a:rPr lang="en-US" sz="3200" i="1" kern="1400" dirty="0">
                <a:solidFill>
                  <a:srgbClr val="4472C4"/>
                </a:solidFill>
                <a:latin typeface="Calibri" panose="020F0502020204030204"/>
              </a:rPr>
              <a:t>Mrs. Margaret Gunter</a:t>
            </a:r>
            <a:r>
              <a:rPr kumimoji="0" lang="en-US" sz="3200" b="0" i="1" u="none" strike="noStrike" kern="1400" cap="none" spc="0" normalizeH="0" baseline="0" noProof="0" dirty="0">
                <a:ln>
                  <a:noFill/>
                </a:ln>
                <a:solidFill>
                  <a:srgbClr val="4472C4"/>
                </a:solidFill>
                <a:effectLst/>
                <a:uLnTx/>
                <a:uFillTx/>
                <a:latin typeface="Calibri" panose="020F0502020204030204"/>
                <a:ea typeface="+mn-ea"/>
                <a:cs typeface="+mn-cs"/>
              </a:rPr>
              <a:t> </a:t>
            </a:r>
          </a:p>
        </p:txBody>
      </p:sp>
      <p:pic>
        <p:nvPicPr>
          <p:cNvPr id="1026" name="Picture 2" descr="Dr. James B. McClintock | GulfBase">
            <a:extLst>
              <a:ext uri="{FF2B5EF4-FFF2-40B4-BE49-F238E27FC236}">
                <a16:creationId xmlns:a16="http://schemas.microsoft.com/office/drawing/2014/main" id="{837742E7-CDC8-4919-9A61-CBA5C5530C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7882" y="2025161"/>
            <a:ext cx="2796236" cy="402336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06CB4F22-AAE5-40D8-9295-D94BE96ED76F}"/>
              </a:ext>
            </a:extLst>
          </p:cNvPr>
          <p:cNvPicPr>
            <a:picLocks noChangeAspect="1"/>
          </p:cNvPicPr>
          <p:nvPr/>
        </p:nvPicPr>
        <p:blipFill>
          <a:blip r:embed="rId4"/>
          <a:stretch>
            <a:fillRect/>
          </a:stretch>
        </p:blipFill>
        <p:spPr>
          <a:xfrm>
            <a:off x="8055244" y="3181979"/>
            <a:ext cx="1654549" cy="1521906"/>
          </a:xfrm>
          <a:prstGeom prst="rect">
            <a:avLst/>
          </a:prstGeom>
        </p:spPr>
      </p:pic>
    </p:spTree>
    <p:extLst>
      <p:ext uri="{BB962C8B-B14F-4D97-AF65-F5344CB8AC3E}">
        <p14:creationId xmlns:p14="http://schemas.microsoft.com/office/powerpoint/2010/main" val="10029062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7F3E0-CDE4-4607-814E-EB626AA37B52}"/>
              </a:ext>
            </a:extLst>
          </p:cNvPr>
          <p:cNvSpPr>
            <a:spLocks noGrp="1"/>
          </p:cNvSpPr>
          <p:nvPr>
            <p:ph type="title"/>
          </p:nvPr>
        </p:nvSpPr>
        <p:spPr>
          <a:xfrm>
            <a:off x="308344" y="316124"/>
            <a:ext cx="11632019" cy="1325563"/>
          </a:xfrm>
        </p:spPr>
        <p:txBody>
          <a:bodyPr>
            <a:noAutofit/>
          </a:bodyPr>
          <a:lstStyle/>
          <a:p>
            <a:pPr algn="ctr"/>
            <a:r>
              <a:rPr lang="en-US" sz="3200" b="1" cap="all" dirty="0">
                <a:solidFill>
                  <a:srgbClr val="4472C4"/>
                </a:solidFill>
                <a:latin typeface="+mn-lt"/>
              </a:rPr>
              <a:t>Forever Wild Appointment of Board Member</a:t>
            </a:r>
            <a:br>
              <a:rPr lang="en-US" sz="3200" b="1" cap="all" dirty="0">
                <a:solidFill>
                  <a:srgbClr val="4472C4"/>
                </a:solidFill>
                <a:latin typeface="+mn-lt"/>
              </a:rPr>
            </a:br>
            <a:r>
              <a:rPr lang="en-US" sz="3200" b="1" cap="all" dirty="0">
                <a:solidFill>
                  <a:srgbClr val="4472C4"/>
                </a:solidFill>
                <a:latin typeface="+mn-lt"/>
              </a:rPr>
              <a:t>Dr. James B. McClintock </a:t>
            </a:r>
            <a:br>
              <a:rPr lang="en-US" sz="2800" b="1" cap="all" dirty="0">
                <a:solidFill>
                  <a:srgbClr val="4472C4"/>
                </a:solidFill>
                <a:latin typeface="+mn-lt"/>
              </a:rPr>
            </a:br>
            <a:r>
              <a:rPr lang="en-US" sz="2800" b="1" cap="all" dirty="0">
                <a:solidFill>
                  <a:srgbClr val="4472C4"/>
                </a:solidFill>
                <a:latin typeface="+mn-lt"/>
              </a:rPr>
              <a:t>Central District appointment:  October 1, 2023 – September 30, 2029</a:t>
            </a:r>
            <a:endParaRPr lang="en-US" sz="2800" dirty="0"/>
          </a:p>
        </p:txBody>
      </p:sp>
      <p:sp>
        <p:nvSpPr>
          <p:cNvPr id="3" name="Content Placeholder 2">
            <a:extLst>
              <a:ext uri="{FF2B5EF4-FFF2-40B4-BE49-F238E27FC236}">
                <a16:creationId xmlns:a16="http://schemas.microsoft.com/office/drawing/2014/main" id="{7B5165AF-49D8-47BF-9571-B31016620BB0}"/>
              </a:ext>
            </a:extLst>
          </p:cNvPr>
          <p:cNvSpPr>
            <a:spLocks noGrp="1"/>
          </p:cNvSpPr>
          <p:nvPr>
            <p:ph idx="1"/>
          </p:nvPr>
        </p:nvSpPr>
        <p:spPr>
          <a:xfrm>
            <a:off x="432371" y="1861104"/>
            <a:ext cx="11507992" cy="4341259"/>
          </a:xfrm>
        </p:spPr>
        <p:txBody>
          <a:bodyPr>
            <a:noAutofit/>
          </a:bodyPr>
          <a:lstStyle/>
          <a:p>
            <a:pPr>
              <a:spcBef>
                <a:spcPts val="1200"/>
              </a:spcBef>
            </a:pPr>
            <a:r>
              <a:rPr lang="en-US" dirty="0"/>
              <a:t>Endowed University Professor of Polar and Marine Biology at UAB</a:t>
            </a:r>
          </a:p>
          <a:p>
            <a:pPr>
              <a:spcBef>
                <a:spcPts val="1200"/>
              </a:spcBef>
            </a:pPr>
            <a:r>
              <a:rPr lang="en-US" dirty="0"/>
              <a:t>His research has been funded continuously over the past 25 years by the National Science Foundation and focuses on aspects of marine invertebrate nutrition, reproduction, and Antarctic marine chemical ecology</a:t>
            </a:r>
          </a:p>
          <a:p>
            <a:pPr>
              <a:spcBef>
                <a:spcPts val="1200"/>
              </a:spcBef>
            </a:pPr>
            <a:r>
              <a:rPr lang="en-US" dirty="0"/>
              <a:t>Research has expanded to include studies of the impacts of rapid climate change and ocean acidification on Antarctic marine algae and invertebrates </a:t>
            </a:r>
          </a:p>
          <a:p>
            <a:pPr>
              <a:spcBef>
                <a:spcPts val="1200"/>
              </a:spcBef>
            </a:pPr>
            <a:r>
              <a:rPr lang="en-US" dirty="0"/>
              <a:t>Has published over 290 scientific publications</a:t>
            </a:r>
          </a:p>
          <a:p>
            <a:pPr>
              <a:spcBef>
                <a:spcPts val="1200"/>
              </a:spcBef>
            </a:pPr>
            <a:r>
              <a:rPr lang="en-US" dirty="0"/>
              <a:t>His research has been featured in a variety of media outlets including National Geographic, Smithsonian, Wall Street Journal, The Weather Channel, and NPR’s “On Point”</a:t>
            </a:r>
          </a:p>
        </p:txBody>
      </p:sp>
    </p:spTree>
    <p:extLst>
      <p:ext uri="{BB962C8B-B14F-4D97-AF65-F5344CB8AC3E}">
        <p14:creationId xmlns:p14="http://schemas.microsoft.com/office/powerpoint/2010/main" val="40504218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77CEF5-2421-45F0-9684-896A134D6EFD}"/>
              </a:ext>
            </a:extLst>
          </p:cNvPr>
          <p:cNvSpPr txBox="1"/>
          <p:nvPr/>
        </p:nvSpPr>
        <p:spPr>
          <a:xfrm>
            <a:off x="1042351" y="1811675"/>
            <a:ext cx="10826919" cy="2015936"/>
          </a:xfrm>
          <a:prstGeom prst="rect">
            <a:avLst/>
          </a:prstGeom>
          <a:noFill/>
        </p:spPr>
        <p:txBody>
          <a:bodyPr wrap="square" rtlCol="0">
            <a:spAutoFit/>
          </a:bodyPr>
          <a:lstStyle/>
          <a:p>
            <a:r>
              <a:rPr lang="en-US" sz="3200" b="1" dirty="0">
                <a:solidFill>
                  <a:srgbClr val="4472C4"/>
                </a:solidFill>
              </a:rPr>
              <a:t>Motion, Decision Item A: </a:t>
            </a:r>
          </a:p>
          <a:p>
            <a:endParaRPr lang="en-US" sz="3200" b="1" dirty="0">
              <a:solidFill>
                <a:srgbClr val="0070C0"/>
              </a:solidFill>
            </a:endParaRPr>
          </a:p>
          <a:p>
            <a:pPr lvl="0">
              <a:spcBef>
                <a:spcPts val="600"/>
              </a:spcBef>
              <a:tabLst>
                <a:tab pos="457200" algn="l"/>
              </a:tabLst>
              <a:defRPr/>
            </a:pPr>
            <a:r>
              <a:rPr lang="en-US" sz="2800" dirty="0"/>
              <a:t>That the Commission approve the Forever Wild Appointment of Board Member, Dr. James B. McClintock. </a:t>
            </a:r>
          </a:p>
        </p:txBody>
      </p:sp>
    </p:spTree>
    <p:extLst>
      <p:ext uri="{BB962C8B-B14F-4D97-AF65-F5344CB8AC3E}">
        <p14:creationId xmlns:p14="http://schemas.microsoft.com/office/powerpoint/2010/main" val="8029190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0" name="Rectangle 2"/>
          <p:cNvSpPr>
            <a:spLocks noGrp="1" noChangeArrowheads="1"/>
          </p:cNvSpPr>
          <p:nvPr>
            <p:ph type="title"/>
          </p:nvPr>
        </p:nvSpPr>
        <p:spPr>
          <a:xfrm>
            <a:off x="1524000" y="19878"/>
            <a:ext cx="9144000" cy="1030231"/>
          </a:xfrm>
        </p:spPr>
        <p:txBody>
          <a:bodyPr>
            <a:normAutofit/>
          </a:bodyPr>
          <a:lstStyle/>
          <a:p>
            <a:pPr algn="ctr">
              <a:lnSpc>
                <a:spcPct val="100000"/>
              </a:lnSpc>
            </a:pPr>
            <a:r>
              <a:rPr lang="en-US" sz="3600" b="1" dirty="0">
                <a:solidFill>
                  <a:srgbClr val="4472C4"/>
                </a:solidFill>
                <a:latin typeface="+mn-lt"/>
                <a:cs typeface="Arial" panose="020B0604020202020204" pitchFamily="34" charset="0"/>
              </a:rPr>
              <a:t>B. Approval of 2024 Meeting Schedule</a:t>
            </a:r>
            <a:endParaRPr lang="en-US" sz="2800" b="1" dirty="0">
              <a:solidFill>
                <a:srgbClr val="4472C4"/>
              </a:solidFill>
              <a:latin typeface="+mn-lt"/>
              <a:cs typeface="Arial" panose="020B0604020202020204" pitchFamily="34" charset="0"/>
            </a:endParaRPr>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panose="020F0502020204030204"/>
                <a:ea typeface="+mn-ea"/>
                <a:cs typeface="+mn-cs"/>
              </a:rPr>
              <a:t> </a:t>
            </a:r>
            <a:br>
              <a:rPr kumimoji="0" lang="en-US" sz="6600" b="0" i="0" u="none" strike="noStrike" kern="1200" cap="none" spc="0" normalizeH="0" baseline="0" noProof="0" dirty="0">
                <a:ln>
                  <a:noFill/>
                </a:ln>
                <a:solidFill>
                  <a:srgbClr val="FF0000"/>
                </a:solidFill>
                <a:effectLst/>
                <a:uLnTx/>
                <a:uFillTx/>
                <a:latin typeface="Calibri" panose="020F0502020204030204"/>
                <a:ea typeface="+mn-ea"/>
                <a:cs typeface="+mn-cs"/>
              </a:rPr>
            </a:br>
            <a:br>
              <a:rPr kumimoji="0" lang="en-US" sz="6600" b="0" i="0" u="none" strike="noStrike" kern="1200" cap="none" spc="0" normalizeH="0" baseline="0" noProof="0" dirty="0">
                <a:ln>
                  <a:noFill/>
                </a:ln>
                <a:solidFill>
                  <a:srgbClr val="FF0000"/>
                </a:solidFill>
                <a:effectLst/>
                <a:uLnTx/>
                <a:uFillTx/>
                <a:latin typeface="Calibri" panose="020F0502020204030204"/>
                <a:ea typeface="+mn-ea"/>
                <a:cs typeface="+mn-cs"/>
              </a:rPr>
            </a:br>
            <a:endParaRPr kumimoji="0" lang="en-US" sz="66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pic>
        <p:nvPicPr>
          <p:cNvPr id="8" name="Picture 7" descr="Image result for calendar clipart">
            <a:hlinkClick r:id="rId2" tgtFrame="&quot;_blank&quo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29423" y="2727960"/>
            <a:ext cx="1828800" cy="2132467"/>
          </a:xfrm>
          <a:prstGeom prst="rect">
            <a:avLst/>
          </a:prstGeom>
          <a:noFill/>
          <a:ln>
            <a:noFill/>
          </a:ln>
        </p:spPr>
      </p:pic>
      <p:sp>
        <p:nvSpPr>
          <p:cNvPr id="4" name="TextBox 3"/>
          <p:cNvSpPr txBox="1"/>
          <p:nvPr/>
        </p:nvSpPr>
        <p:spPr>
          <a:xfrm>
            <a:off x="2410914" y="1581795"/>
            <a:ext cx="7674971" cy="3935373"/>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400" b="1" i="0" u="sng" strike="noStrike" kern="1200" cap="none" spc="0" normalizeH="0" baseline="0" noProof="0" dirty="0">
                <a:ln>
                  <a:noFill/>
                </a:ln>
                <a:solidFill>
                  <a:prstClr val="black"/>
                </a:solidFill>
                <a:effectLst/>
                <a:uLnTx/>
                <a:uFillTx/>
                <a:ea typeface="+mn-ea"/>
                <a:cs typeface="Arial" panose="020B0604020202020204" pitchFamily="34" charset="0"/>
              </a:rPr>
              <a:t>Proposed Meeting Schedule for 2024</a:t>
            </a:r>
            <a:endParaRPr kumimoji="0" lang="en-US" sz="3400" b="1" i="0" u="none" strike="noStrike" kern="1200" cap="none" spc="0" normalizeH="0" baseline="0" noProof="0" dirty="0">
              <a:ln>
                <a:noFill/>
              </a:ln>
              <a:solidFill>
                <a:prstClr val="black"/>
              </a:solidFill>
              <a:effectLst/>
              <a:uLnTx/>
              <a:uFillTx/>
              <a:ea typeface="+mn-ea"/>
              <a:cs typeface="Arial"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400" b="0" i="0" u="none" strike="noStrike" kern="1200" cap="none" spc="0" normalizeH="0" baseline="0" noProof="0" dirty="0">
                <a:ln>
                  <a:noFill/>
                </a:ln>
                <a:solidFill>
                  <a:prstClr val="black"/>
                </a:solidFill>
                <a:effectLst/>
                <a:uLnTx/>
                <a:uFillTx/>
                <a:ea typeface="+mn-ea"/>
                <a:cs typeface="Arial" panose="020B0604020202020204" pitchFamily="34" charset="0"/>
              </a:rPr>
              <a:t>March 8, 2024</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400" b="0" i="0" u="none" strike="noStrike" kern="1200" cap="none" spc="0" normalizeH="0" baseline="0" noProof="0" dirty="0">
                <a:ln>
                  <a:noFill/>
                </a:ln>
                <a:solidFill>
                  <a:prstClr val="black"/>
                </a:solidFill>
                <a:effectLst/>
                <a:uLnTx/>
                <a:uFillTx/>
                <a:ea typeface="+mn-ea"/>
                <a:cs typeface="Arial" panose="020B0604020202020204" pitchFamily="34" charset="0"/>
              </a:rPr>
              <a:t>June 14, 2024</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400" b="0" i="0" u="none" strike="noStrike" kern="1200" cap="none" spc="0" normalizeH="0" baseline="0" noProof="0" dirty="0">
                <a:ln>
                  <a:noFill/>
                </a:ln>
                <a:solidFill>
                  <a:prstClr val="black"/>
                </a:solidFill>
                <a:effectLst/>
                <a:uLnTx/>
                <a:uFillTx/>
                <a:ea typeface="+mn-ea"/>
                <a:cs typeface="Arial" panose="020B0604020202020204" pitchFamily="34" charset="0"/>
              </a:rPr>
              <a:t>September 13, 2024</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400" b="0" i="0" u="none" strike="noStrike" kern="1200" cap="none" spc="0" normalizeH="0" baseline="0" noProof="0" dirty="0">
                <a:ln>
                  <a:noFill/>
                </a:ln>
                <a:solidFill>
                  <a:prstClr val="black"/>
                </a:solidFill>
                <a:effectLst/>
                <a:uLnTx/>
                <a:uFillTx/>
                <a:ea typeface="+mn-ea"/>
                <a:cs typeface="Arial" panose="020B0604020202020204" pitchFamily="34" charset="0"/>
              </a:rPr>
              <a:t>December 13, 2024</a:t>
            </a:r>
          </a:p>
        </p:txBody>
      </p:sp>
    </p:spTree>
    <p:extLst>
      <p:ext uri="{BB962C8B-B14F-4D97-AF65-F5344CB8AC3E}">
        <p14:creationId xmlns:p14="http://schemas.microsoft.com/office/powerpoint/2010/main" val="32040819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77CEF5-2421-45F0-9684-896A134D6EFD}"/>
              </a:ext>
            </a:extLst>
          </p:cNvPr>
          <p:cNvSpPr txBox="1"/>
          <p:nvPr/>
        </p:nvSpPr>
        <p:spPr>
          <a:xfrm>
            <a:off x="1042351" y="1811675"/>
            <a:ext cx="10826919" cy="1585049"/>
          </a:xfrm>
          <a:prstGeom prst="rect">
            <a:avLst/>
          </a:prstGeom>
          <a:noFill/>
        </p:spPr>
        <p:txBody>
          <a:bodyPr wrap="square" rtlCol="0">
            <a:spAutoFit/>
          </a:bodyPr>
          <a:lstStyle/>
          <a:p>
            <a:r>
              <a:rPr lang="en-US" sz="3200" b="1" dirty="0">
                <a:solidFill>
                  <a:srgbClr val="4472C4"/>
                </a:solidFill>
              </a:rPr>
              <a:t>Motion, Decision Item B: </a:t>
            </a:r>
          </a:p>
          <a:p>
            <a:endParaRPr lang="en-US" sz="3200" b="1" dirty="0">
              <a:solidFill>
                <a:srgbClr val="0070C0"/>
              </a:solidFill>
            </a:endParaRPr>
          </a:p>
          <a:p>
            <a:pPr lvl="0">
              <a:spcBef>
                <a:spcPts val="600"/>
              </a:spcBef>
              <a:tabLst>
                <a:tab pos="457200" algn="l"/>
              </a:tabLst>
              <a:defRPr/>
            </a:pPr>
            <a:r>
              <a:rPr lang="en-US" sz="2800" dirty="0"/>
              <a:t>That the Commission approve the Commission’s 2024 Meeting Schedule. </a:t>
            </a:r>
          </a:p>
        </p:txBody>
      </p:sp>
    </p:spTree>
    <p:extLst>
      <p:ext uri="{BB962C8B-B14F-4D97-AF65-F5344CB8AC3E}">
        <p14:creationId xmlns:p14="http://schemas.microsoft.com/office/powerpoint/2010/main" val="26376306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6" name="Picture 4">
            <a:extLst>
              <a:ext uri="{FF2B5EF4-FFF2-40B4-BE49-F238E27FC236}">
                <a16:creationId xmlns:a16="http://schemas.microsoft.com/office/drawing/2014/main" id="{D1EA97B2-7585-45AB-98D4-39CA4BD5E0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C943B1E-C5CF-46B9-B1B9-DD35D1E97906}"/>
              </a:ext>
            </a:extLst>
          </p:cNvPr>
          <p:cNvSpPr txBox="1"/>
          <p:nvPr/>
        </p:nvSpPr>
        <p:spPr>
          <a:xfrm>
            <a:off x="0" y="5944001"/>
            <a:ext cx="5449441" cy="98488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Veronica Harris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Director of Agency Fiscal Services and Accounting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Rectangle 2">
            <a:extLst>
              <a:ext uri="{FF2B5EF4-FFF2-40B4-BE49-F238E27FC236}">
                <a16:creationId xmlns:a16="http://schemas.microsoft.com/office/drawing/2014/main" id="{69D56797-4D50-4C5B-90DD-E1EDFEB76631}"/>
              </a:ext>
            </a:extLst>
          </p:cNvPr>
          <p:cNvSpPr txBox="1">
            <a:spLocks noChangeArrowheads="1"/>
          </p:cNvSpPr>
          <p:nvPr/>
        </p:nvSpPr>
        <p:spPr>
          <a:xfrm>
            <a:off x="1524000" y="178904"/>
            <a:ext cx="9144000" cy="103023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sz="3600" b="1" dirty="0">
                <a:solidFill>
                  <a:schemeClr val="bg1"/>
                </a:solidFill>
                <a:latin typeface="+mn-lt"/>
                <a:cs typeface="Arial" panose="020B0604020202020204" pitchFamily="34" charset="0"/>
              </a:rPr>
              <a:t>C. Fiscal Year 2023-2024 Operations Plan</a:t>
            </a:r>
            <a:endParaRPr lang="en-US" sz="2800" b="1" dirty="0">
              <a:solidFill>
                <a:schemeClr val="bg1"/>
              </a:solidFill>
              <a:latin typeface="+mn-lt"/>
              <a:cs typeface="Arial" panose="020B0604020202020204" pitchFamily="34" charset="0"/>
            </a:endParaRPr>
          </a:p>
        </p:txBody>
      </p:sp>
    </p:spTree>
    <p:extLst>
      <p:ext uri="{BB962C8B-B14F-4D97-AF65-F5344CB8AC3E}">
        <p14:creationId xmlns:p14="http://schemas.microsoft.com/office/powerpoint/2010/main" val="21412441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4685" y="1323969"/>
            <a:ext cx="10974653" cy="5324535"/>
          </a:xfrm>
          <a:prstGeom prst="rect">
            <a:avLst/>
          </a:prstGeom>
        </p:spPr>
        <p:txBody>
          <a:bodyPr wrap="square">
            <a:spAutoFit/>
          </a:bodyPr>
          <a:lstStyle/>
          <a:p>
            <a:r>
              <a:rPr lang="en-US" sz="2800" b="1" dirty="0">
                <a:ea typeface="Calibri" panose="020F0502020204030204" pitchFamily="34" charset="0"/>
              </a:rPr>
              <a:t>The purpose of the Operations Plan is to ensure that the objectives of the Legislature’s FY 2023-24 appropriations are satisfied. Each agency is required to submit a plan for each budget unit showing expenditures for each quarter of the fiscal year. This plan was due to the Executive Budget Office (EBO) on July 31, 2023, and submitted; however, any changes can be made by a revision after October 1, 2023.</a:t>
            </a:r>
          </a:p>
          <a:p>
            <a:endParaRPr lang="en-US" sz="1200" b="1" dirty="0">
              <a:ea typeface="Calibri" panose="020F0502020204030204" pitchFamily="34" charset="0"/>
            </a:endParaRPr>
          </a:p>
          <a:p>
            <a:r>
              <a:rPr lang="en-US" sz="2800" b="1" dirty="0">
                <a:ea typeface="Calibri" panose="020F0502020204030204" pitchFamily="34" charset="0"/>
              </a:rPr>
              <a:t>The Commission has 36 programs under 6 appropriation units.</a:t>
            </a:r>
          </a:p>
          <a:p>
            <a:pPr marR="0" lvl="0">
              <a:spcBef>
                <a:spcPts val="0"/>
              </a:spcBef>
              <a:spcAft>
                <a:spcPts val="0"/>
              </a:spcAft>
            </a:pPr>
            <a:endParaRPr lang="en-US" sz="800" dirty="0">
              <a:ea typeface="Calibri" panose="020F0502020204030204" pitchFamily="34" charset="0"/>
            </a:endParaRPr>
          </a:p>
          <a:p>
            <a:pPr marL="342900" marR="0" lvl="0" indent="-342900">
              <a:spcBef>
                <a:spcPts val="0"/>
              </a:spcBef>
              <a:spcAft>
                <a:spcPts val="0"/>
              </a:spcAft>
              <a:buFont typeface="Arial" panose="020B0604020202020204" pitchFamily="34" charset="0"/>
              <a:buChar char="•"/>
            </a:pPr>
            <a:r>
              <a:rPr lang="en-US" sz="2800" b="1" dirty="0">
                <a:ea typeface="Calibri" panose="020F0502020204030204" pitchFamily="34" charset="0"/>
              </a:rPr>
              <a:t>There is one new program in the FY 2023-24 budget, which is Alabama HBCU Cares.</a:t>
            </a:r>
          </a:p>
          <a:p>
            <a:endParaRPr lang="en-US" sz="800" b="1" dirty="0">
              <a:ea typeface="Calibri" panose="020F0502020204030204" pitchFamily="34" charset="0"/>
            </a:endParaRPr>
          </a:p>
          <a:p>
            <a:pPr marL="342900" indent="-342900">
              <a:buFont typeface="Arial" panose="020B0604020202020204" pitchFamily="34" charset="0"/>
              <a:buChar char="•"/>
            </a:pPr>
            <a:r>
              <a:rPr lang="en-US" sz="2800" b="1" dirty="0">
                <a:ea typeface="Calibri" panose="020F0502020204030204" pitchFamily="34" charset="0"/>
              </a:rPr>
              <a:t>The FY 2023-24 budget represents a 5.86% increase over the previous fiscal year’s budget. </a:t>
            </a:r>
            <a:endParaRPr lang="en-US" sz="2800" dirty="0">
              <a:effectLst/>
              <a:ea typeface="Calibri" panose="020F0502020204030204" pitchFamily="34" charset="0"/>
            </a:endParaRPr>
          </a:p>
        </p:txBody>
      </p:sp>
      <p:sp>
        <p:nvSpPr>
          <p:cNvPr id="3" name="TextBox 2">
            <a:extLst>
              <a:ext uri="{FF2B5EF4-FFF2-40B4-BE49-F238E27FC236}">
                <a16:creationId xmlns:a16="http://schemas.microsoft.com/office/drawing/2014/main" id="{489A1249-285B-369F-79A2-84C52EE5A988}"/>
              </a:ext>
            </a:extLst>
          </p:cNvPr>
          <p:cNvSpPr txBox="1"/>
          <p:nvPr/>
        </p:nvSpPr>
        <p:spPr>
          <a:xfrm>
            <a:off x="1524000" y="168166"/>
            <a:ext cx="9144000"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ea typeface="Calibri" panose="020F0502020204030204" pitchFamily="34" charset="0"/>
                <a:cs typeface="+mn-cs"/>
              </a:rPr>
              <a:t>Alabama Commission on Higher Education</a:t>
            </a:r>
            <a:endParaRPr kumimoji="0" lang="en-US" sz="3600" b="0" i="0" u="none" strike="noStrike" kern="1200" cap="none" spc="0" normalizeH="0" baseline="0" noProof="0" dirty="0">
              <a:ln>
                <a:noFill/>
              </a:ln>
              <a:solidFill>
                <a:srgbClr val="4472C4"/>
              </a:solidFill>
              <a:effectLst/>
              <a:uLnTx/>
              <a:uFillTx/>
              <a:ea typeface="Calibri" panose="020F0502020204030204"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ea typeface="Calibri" panose="020F0502020204030204" pitchFamily="34" charset="0"/>
                <a:cs typeface="+mn-cs"/>
              </a:rPr>
              <a:t>FY 2023-24 Budgetary Facts</a:t>
            </a:r>
          </a:p>
        </p:txBody>
      </p:sp>
    </p:spTree>
    <p:extLst>
      <p:ext uri="{BB962C8B-B14F-4D97-AF65-F5344CB8AC3E}">
        <p14:creationId xmlns:p14="http://schemas.microsoft.com/office/powerpoint/2010/main" val="26662174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B756D17-DA69-48A7-A33C-6C7AE7029F79}"/>
              </a:ext>
            </a:extLst>
          </p:cNvPr>
          <p:cNvSpPr txBox="1"/>
          <p:nvPr/>
        </p:nvSpPr>
        <p:spPr>
          <a:xfrm>
            <a:off x="4168677" y="-54233"/>
            <a:ext cx="3854645"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Program</a:t>
            </a:r>
            <a:r>
              <a:rPr kumimoji="0" lang="en-US" sz="40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40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Variants</a:t>
            </a:r>
          </a:p>
        </p:txBody>
      </p:sp>
      <p:graphicFrame>
        <p:nvGraphicFramePr>
          <p:cNvPr id="4" name="Table 3">
            <a:extLst>
              <a:ext uri="{FF2B5EF4-FFF2-40B4-BE49-F238E27FC236}">
                <a16:creationId xmlns:a16="http://schemas.microsoft.com/office/drawing/2014/main" id="{A221886D-B2C7-46C0-9258-78384BB3C123}"/>
              </a:ext>
            </a:extLst>
          </p:cNvPr>
          <p:cNvGraphicFramePr>
            <a:graphicFrameLocks noGrp="1"/>
          </p:cNvGraphicFramePr>
          <p:nvPr>
            <p:extLst>
              <p:ext uri="{D42A27DB-BD31-4B8C-83A1-F6EECF244321}">
                <p14:modId xmlns:p14="http://schemas.microsoft.com/office/powerpoint/2010/main" val="1141644776"/>
              </p:ext>
            </p:extLst>
          </p:nvPr>
        </p:nvGraphicFramePr>
        <p:xfrm>
          <a:off x="2542762" y="1175460"/>
          <a:ext cx="7106477" cy="5447141"/>
        </p:xfrm>
        <a:graphic>
          <a:graphicData uri="http://schemas.openxmlformats.org/drawingml/2006/table">
            <a:tbl>
              <a:tblPr>
                <a:tableStyleId>{0E3FDE45-AF77-4B5C-9715-49D594BDF05E}</a:tableStyleId>
              </a:tblPr>
              <a:tblGrid>
                <a:gridCol w="5411499">
                  <a:extLst>
                    <a:ext uri="{9D8B030D-6E8A-4147-A177-3AD203B41FA5}">
                      <a16:colId xmlns:a16="http://schemas.microsoft.com/office/drawing/2014/main" val="1399824375"/>
                    </a:ext>
                  </a:extLst>
                </a:gridCol>
                <a:gridCol w="1694978">
                  <a:extLst>
                    <a:ext uri="{9D8B030D-6E8A-4147-A177-3AD203B41FA5}">
                      <a16:colId xmlns:a16="http://schemas.microsoft.com/office/drawing/2014/main" val="2348848281"/>
                    </a:ext>
                  </a:extLst>
                </a:gridCol>
              </a:tblGrid>
              <a:tr h="363364">
                <a:tc>
                  <a:txBody>
                    <a:bodyPr/>
                    <a:lstStyle/>
                    <a:p>
                      <a:pPr algn="l" fontAlgn="ctr"/>
                      <a:r>
                        <a:rPr lang="en-US" sz="2300" u="none" strike="noStrike" dirty="0">
                          <a:effectLst/>
                          <a:latin typeface="Calibri" panose="020F0502020204030204" pitchFamily="34" charset="0"/>
                          <a:ea typeface="Calibri" panose="020F0502020204030204" pitchFamily="34" charset="0"/>
                          <a:cs typeface="Calibri" panose="020F0502020204030204" pitchFamily="34" charset="0"/>
                        </a:rPr>
                        <a:t>ACHE Operations and Maintenance</a:t>
                      </a:r>
                      <a:endParaRPr lang="en-US" sz="23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tc>
                <a:tc>
                  <a:txBody>
                    <a:bodyPr/>
                    <a:lstStyle/>
                    <a:p>
                      <a:pPr algn="r" fontAlgn="b"/>
                      <a:r>
                        <a:rPr lang="en-US" sz="2300" u="none" strike="noStrike" dirty="0">
                          <a:effectLst/>
                          <a:latin typeface="Calibri" panose="020F0502020204030204" pitchFamily="34" charset="0"/>
                          <a:ea typeface="Calibri" panose="020F0502020204030204" pitchFamily="34" charset="0"/>
                          <a:cs typeface="Calibri" panose="020F0502020204030204" pitchFamily="34" charset="0"/>
                        </a:rPr>
                        <a:t>$91,347 </a:t>
                      </a:r>
                      <a:endParaRPr lang="en-US" sz="23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tc>
                <a:extLst>
                  <a:ext uri="{0D108BD9-81ED-4DB2-BD59-A6C34878D82A}">
                    <a16:rowId xmlns:a16="http://schemas.microsoft.com/office/drawing/2014/main" val="3591771379"/>
                  </a:ext>
                </a:extLst>
              </a:tr>
              <a:tr h="363364">
                <a:tc>
                  <a:txBody>
                    <a:bodyPr/>
                    <a:lstStyle/>
                    <a:p>
                      <a:pPr algn="l" fontAlgn="ctr"/>
                      <a:r>
                        <a:rPr lang="en-US" sz="2300" u="none" strike="noStrike" dirty="0">
                          <a:effectLst/>
                          <a:latin typeface="Calibri" panose="020F0502020204030204" pitchFamily="34" charset="0"/>
                          <a:ea typeface="Calibri" panose="020F0502020204030204" pitchFamily="34" charset="0"/>
                          <a:cs typeface="Calibri" panose="020F0502020204030204" pitchFamily="34" charset="0"/>
                        </a:rPr>
                        <a:t>Retain Alabama</a:t>
                      </a:r>
                      <a:endParaRPr lang="en-US" sz="23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tc>
                <a:tc>
                  <a:txBody>
                    <a:bodyPr/>
                    <a:lstStyle/>
                    <a:p>
                      <a:pPr algn="r" fontAlgn="b"/>
                      <a:r>
                        <a:rPr lang="en-US" sz="2300" u="none" strike="noStrike" dirty="0">
                          <a:effectLst/>
                          <a:latin typeface="Calibri" panose="020F0502020204030204" pitchFamily="34" charset="0"/>
                          <a:ea typeface="Calibri" panose="020F0502020204030204" pitchFamily="34" charset="0"/>
                          <a:cs typeface="Calibri" panose="020F0502020204030204" pitchFamily="34" charset="0"/>
                        </a:rPr>
                        <a:t>$100,000 </a:t>
                      </a:r>
                      <a:endParaRPr lang="en-US" sz="23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tc>
                <a:extLst>
                  <a:ext uri="{0D108BD9-81ED-4DB2-BD59-A6C34878D82A}">
                    <a16:rowId xmlns:a16="http://schemas.microsoft.com/office/drawing/2014/main" val="1071447793"/>
                  </a:ext>
                </a:extLst>
              </a:tr>
              <a:tr h="363364">
                <a:tc>
                  <a:txBody>
                    <a:bodyPr/>
                    <a:lstStyle/>
                    <a:p>
                      <a:pPr algn="l" fontAlgn="ctr"/>
                      <a:r>
                        <a:rPr lang="en-US" sz="2300" u="none" strike="noStrike" dirty="0">
                          <a:effectLst/>
                          <a:highlight>
                            <a:srgbClr val="008000"/>
                          </a:highlight>
                          <a:latin typeface="Calibri" panose="020F0502020204030204" pitchFamily="34" charset="0"/>
                          <a:ea typeface="Calibri" panose="020F0502020204030204" pitchFamily="34" charset="0"/>
                          <a:cs typeface="Calibri" panose="020F0502020204030204" pitchFamily="34" charset="0"/>
                        </a:rPr>
                        <a:t>Alabama Student Assistance Program</a:t>
                      </a:r>
                      <a:endParaRPr lang="en-US" sz="2300" b="0" i="0" u="none" strike="noStrike" dirty="0">
                        <a:solidFill>
                          <a:srgbClr val="000000"/>
                        </a:solidFill>
                        <a:effectLst/>
                        <a:highlight>
                          <a:srgbClr val="008000"/>
                        </a:highligh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tc>
                <a:tc>
                  <a:txBody>
                    <a:bodyPr/>
                    <a:lstStyle/>
                    <a:p>
                      <a:pPr algn="r" fontAlgn="b"/>
                      <a:r>
                        <a:rPr lang="en-US" sz="2300" u="none" strike="noStrike" dirty="0">
                          <a:effectLst/>
                          <a:highlight>
                            <a:srgbClr val="008000"/>
                          </a:highlight>
                          <a:latin typeface="Calibri" panose="020F0502020204030204" pitchFamily="34" charset="0"/>
                          <a:ea typeface="Calibri" panose="020F0502020204030204" pitchFamily="34" charset="0"/>
                          <a:cs typeface="Calibri" panose="020F0502020204030204" pitchFamily="34" charset="0"/>
                        </a:rPr>
                        <a:t>$1,000,000 </a:t>
                      </a:r>
                      <a:endParaRPr lang="en-US" sz="2300" b="0" i="0" u="none" strike="noStrike" dirty="0">
                        <a:solidFill>
                          <a:srgbClr val="000000"/>
                        </a:solidFill>
                        <a:effectLst/>
                        <a:highlight>
                          <a:srgbClr val="008000"/>
                        </a:highligh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tc>
                <a:extLst>
                  <a:ext uri="{0D108BD9-81ED-4DB2-BD59-A6C34878D82A}">
                    <a16:rowId xmlns:a16="http://schemas.microsoft.com/office/drawing/2014/main" val="2026139920"/>
                  </a:ext>
                </a:extLst>
              </a:tr>
              <a:tr h="363364">
                <a:tc>
                  <a:txBody>
                    <a:bodyPr/>
                    <a:lstStyle/>
                    <a:p>
                      <a:pPr algn="l" fontAlgn="ctr"/>
                      <a:r>
                        <a:rPr lang="en-US" sz="2300" u="none" strike="noStrike" dirty="0">
                          <a:effectLst/>
                          <a:highlight>
                            <a:srgbClr val="008000"/>
                          </a:highlight>
                          <a:latin typeface="Calibri" panose="020F0502020204030204" pitchFamily="34" charset="0"/>
                          <a:ea typeface="Calibri" panose="020F0502020204030204" pitchFamily="34" charset="0"/>
                          <a:cs typeface="Calibri" panose="020F0502020204030204" pitchFamily="34" charset="0"/>
                        </a:rPr>
                        <a:t>Alabama Student Grant Program</a:t>
                      </a:r>
                      <a:endParaRPr lang="en-US" sz="2300" b="0" i="0" u="none" strike="noStrike" dirty="0">
                        <a:solidFill>
                          <a:srgbClr val="000000"/>
                        </a:solidFill>
                        <a:effectLst/>
                        <a:highlight>
                          <a:srgbClr val="008000"/>
                        </a:highligh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tc>
                <a:tc>
                  <a:txBody>
                    <a:bodyPr/>
                    <a:lstStyle/>
                    <a:p>
                      <a:pPr algn="r" fontAlgn="b"/>
                      <a:r>
                        <a:rPr lang="en-US" sz="2300" u="none" strike="noStrike" dirty="0">
                          <a:effectLst/>
                          <a:highlight>
                            <a:srgbClr val="008000"/>
                          </a:highlight>
                          <a:latin typeface="Calibri" panose="020F0502020204030204" pitchFamily="34" charset="0"/>
                          <a:ea typeface="Calibri" panose="020F0502020204030204" pitchFamily="34" charset="0"/>
                          <a:cs typeface="Calibri" panose="020F0502020204030204" pitchFamily="34" charset="0"/>
                        </a:rPr>
                        <a:t>$1,000,000 </a:t>
                      </a:r>
                      <a:endParaRPr lang="en-US" sz="2300" b="0" i="0" u="none" strike="noStrike" dirty="0">
                        <a:solidFill>
                          <a:srgbClr val="000000"/>
                        </a:solidFill>
                        <a:effectLst/>
                        <a:highlight>
                          <a:srgbClr val="008000"/>
                        </a:highligh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tc>
                <a:extLst>
                  <a:ext uri="{0D108BD9-81ED-4DB2-BD59-A6C34878D82A}">
                    <a16:rowId xmlns:a16="http://schemas.microsoft.com/office/drawing/2014/main" val="3666810559"/>
                  </a:ext>
                </a:extLst>
              </a:tr>
              <a:tr h="363364">
                <a:tc>
                  <a:txBody>
                    <a:bodyPr/>
                    <a:lstStyle/>
                    <a:p>
                      <a:pPr algn="l" fontAlgn="ctr"/>
                      <a:r>
                        <a:rPr lang="en-US" sz="2300" u="none" strike="noStrike" dirty="0">
                          <a:effectLst/>
                          <a:latin typeface="Calibri" panose="020F0502020204030204" pitchFamily="34" charset="0"/>
                          <a:ea typeface="Calibri" panose="020F0502020204030204" pitchFamily="34" charset="0"/>
                          <a:cs typeface="Calibri" panose="020F0502020204030204" pitchFamily="34" charset="0"/>
                        </a:rPr>
                        <a:t>Articulations</a:t>
                      </a:r>
                      <a:endParaRPr lang="en-US" sz="23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tc>
                <a:tc>
                  <a:txBody>
                    <a:bodyPr/>
                    <a:lstStyle/>
                    <a:p>
                      <a:pPr algn="r" fontAlgn="b"/>
                      <a:r>
                        <a:rPr lang="en-US" sz="2300" u="none" strike="noStrike" dirty="0">
                          <a:effectLst/>
                          <a:latin typeface="Calibri" panose="020F0502020204030204" pitchFamily="34" charset="0"/>
                          <a:ea typeface="Calibri" panose="020F0502020204030204" pitchFamily="34" charset="0"/>
                          <a:cs typeface="Calibri" panose="020F0502020204030204" pitchFamily="34" charset="0"/>
                        </a:rPr>
                        <a:t>$206,279 </a:t>
                      </a:r>
                      <a:endParaRPr lang="en-US" sz="23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tc>
                <a:extLst>
                  <a:ext uri="{0D108BD9-81ED-4DB2-BD59-A6C34878D82A}">
                    <a16:rowId xmlns:a16="http://schemas.microsoft.com/office/drawing/2014/main" val="1972908745"/>
                  </a:ext>
                </a:extLst>
              </a:tr>
              <a:tr h="363364">
                <a:tc>
                  <a:txBody>
                    <a:bodyPr/>
                    <a:lstStyle/>
                    <a:p>
                      <a:pPr algn="l" fontAlgn="ctr"/>
                      <a:r>
                        <a:rPr lang="en-US" sz="2300" u="none" strike="noStrike" dirty="0">
                          <a:effectLst/>
                          <a:latin typeface="Calibri" panose="020F0502020204030204" pitchFamily="34" charset="0"/>
                          <a:ea typeface="Calibri" panose="020F0502020204030204" pitchFamily="34" charset="0"/>
                          <a:cs typeface="Calibri" panose="020F0502020204030204" pitchFamily="34" charset="0"/>
                        </a:rPr>
                        <a:t>Experimental Program Stimulate Research</a:t>
                      </a:r>
                      <a:endParaRPr lang="en-US" sz="23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tc>
                <a:tc>
                  <a:txBody>
                    <a:bodyPr/>
                    <a:lstStyle/>
                    <a:p>
                      <a:pPr algn="r" fontAlgn="b"/>
                      <a:r>
                        <a:rPr lang="en-US" sz="2300" u="none" strike="noStrike" dirty="0">
                          <a:effectLst/>
                          <a:latin typeface="Calibri" panose="020F0502020204030204" pitchFamily="34" charset="0"/>
                          <a:ea typeface="Calibri" panose="020F0502020204030204" pitchFamily="34" charset="0"/>
                          <a:cs typeface="Calibri" panose="020F0502020204030204" pitchFamily="34" charset="0"/>
                        </a:rPr>
                        <a:t>$59,968 </a:t>
                      </a:r>
                      <a:endParaRPr lang="en-US" sz="23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tc>
                <a:extLst>
                  <a:ext uri="{0D108BD9-81ED-4DB2-BD59-A6C34878D82A}">
                    <a16:rowId xmlns:a16="http://schemas.microsoft.com/office/drawing/2014/main" val="1352153293"/>
                  </a:ext>
                </a:extLst>
              </a:tr>
              <a:tr h="363364">
                <a:tc>
                  <a:txBody>
                    <a:bodyPr/>
                    <a:lstStyle/>
                    <a:p>
                      <a:pPr algn="l" fontAlgn="ctr"/>
                      <a:r>
                        <a:rPr lang="en-US" sz="2300" u="none" strike="noStrike" dirty="0">
                          <a:effectLst/>
                          <a:latin typeface="Calibri" panose="020F0502020204030204" pitchFamily="34" charset="0"/>
                          <a:ea typeface="Calibri" panose="020F0502020204030204" pitchFamily="34" charset="0"/>
                          <a:cs typeface="Calibri" panose="020F0502020204030204" pitchFamily="34" charset="0"/>
                        </a:rPr>
                        <a:t>Network of Alabama Academic Libraries</a:t>
                      </a:r>
                      <a:endParaRPr lang="en-US" sz="23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tc>
                <a:tc>
                  <a:txBody>
                    <a:bodyPr/>
                    <a:lstStyle/>
                    <a:p>
                      <a:pPr algn="r" fontAlgn="b"/>
                      <a:r>
                        <a:rPr lang="en-US" sz="2300" u="none" strike="noStrike" dirty="0">
                          <a:effectLst/>
                          <a:latin typeface="Calibri" panose="020F0502020204030204" pitchFamily="34" charset="0"/>
                          <a:ea typeface="Calibri" panose="020F0502020204030204" pitchFamily="34" charset="0"/>
                          <a:cs typeface="Calibri" panose="020F0502020204030204" pitchFamily="34" charset="0"/>
                        </a:rPr>
                        <a:t>$4,875 </a:t>
                      </a:r>
                      <a:endParaRPr lang="en-US" sz="23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tc>
                <a:extLst>
                  <a:ext uri="{0D108BD9-81ED-4DB2-BD59-A6C34878D82A}">
                    <a16:rowId xmlns:a16="http://schemas.microsoft.com/office/drawing/2014/main" val="2238939422"/>
                  </a:ext>
                </a:extLst>
              </a:tr>
              <a:tr h="363364">
                <a:tc>
                  <a:txBody>
                    <a:bodyPr/>
                    <a:lstStyle/>
                    <a:p>
                      <a:pPr algn="l" fontAlgn="ctr"/>
                      <a:r>
                        <a:rPr lang="en-US" sz="2300" u="none" strike="noStrike" dirty="0">
                          <a:effectLst/>
                          <a:latin typeface="Calibri" panose="020F0502020204030204" pitchFamily="34" charset="0"/>
                          <a:ea typeface="Calibri" panose="020F0502020204030204" pitchFamily="34" charset="0"/>
                          <a:cs typeface="Calibri" panose="020F0502020204030204" pitchFamily="34" charset="0"/>
                        </a:rPr>
                        <a:t>Alabama Agricultural Land Grant Alliance</a:t>
                      </a:r>
                      <a:endParaRPr lang="en-US" sz="23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tc>
                <a:tc>
                  <a:txBody>
                    <a:bodyPr/>
                    <a:lstStyle/>
                    <a:p>
                      <a:pPr algn="r" fontAlgn="b"/>
                      <a:r>
                        <a:rPr lang="en-US" sz="2300" u="none" strike="noStrike" dirty="0">
                          <a:effectLst/>
                          <a:latin typeface="Calibri" panose="020F0502020204030204" pitchFamily="34" charset="0"/>
                          <a:ea typeface="Calibri" panose="020F0502020204030204" pitchFamily="34" charset="0"/>
                          <a:cs typeface="Calibri" panose="020F0502020204030204" pitchFamily="34" charset="0"/>
                        </a:rPr>
                        <a:t>$100,000 </a:t>
                      </a:r>
                      <a:endParaRPr lang="en-US" sz="23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tc>
                <a:extLst>
                  <a:ext uri="{0D108BD9-81ED-4DB2-BD59-A6C34878D82A}">
                    <a16:rowId xmlns:a16="http://schemas.microsoft.com/office/drawing/2014/main" val="2519179729"/>
                  </a:ext>
                </a:extLst>
              </a:tr>
              <a:tr h="363364">
                <a:tc>
                  <a:txBody>
                    <a:bodyPr/>
                    <a:lstStyle/>
                    <a:p>
                      <a:pPr algn="l" fontAlgn="ctr"/>
                      <a:r>
                        <a:rPr lang="en-US" sz="2300" u="none" strike="noStrike" dirty="0">
                          <a:effectLst/>
                          <a:latin typeface="Calibri" panose="020F0502020204030204" pitchFamily="34" charset="0"/>
                          <a:ea typeface="Calibri" panose="020F0502020204030204" pitchFamily="34" charset="0"/>
                          <a:cs typeface="Calibri" panose="020F0502020204030204" pitchFamily="34" charset="0"/>
                        </a:rPr>
                        <a:t>Resource Conservation &amp; Development</a:t>
                      </a:r>
                      <a:endParaRPr lang="en-US" sz="23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tc>
                <a:tc>
                  <a:txBody>
                    <a:bodyPr/>
                    <a:lstStyle/>
                    <a:p>
                      <a:pPr algn="r" fontAlgn="b"/>
                      <a:r>
                        <a:rPr lang="en-US" sz="2300" u="none" strike="noStrike" dirty="0">
                          <a:effectLst/>
                          <a:latin typeface="Calibri" panose="020F0502020204030204" pitchFamily="34" charset="0"/>
                          <a:ea typeface="Calibri" panose="020F0502020204030204" pitchFamily="34" charset="0"/>
                          <a:cs typeface="Calibri" panose="020F0502020204030204" pitchFamily="34" charset="0"/>
                        </a:rPr>
                        <a:t>$700,000 </a:t>
                      </a:r>
                      <a:endParaRPr lang="en-US" sz="23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tc>
                <a:extLst>
                  <a:ext uri="{0D108BD9-81ED-4DB2-BD59-A6C34878D82A}">
                    <a16:rowId xmlns:a16="http://schemas.microsoft.com/office/drawing/2014/main" val="643696374"/>
                  </a:ext>
                </a:extLst>
              </a:tr>
              <a:tr h="363364">
                <a:tc>
                  <a:txBody>
                    <a:bodyPr/>
                    <a:lstStyle/>
                    <a:p>
                      <a:pPr algn="l" fontAlgn="ctr"/>
                      <a:r>
                        <a:rPr lang="en-US" sz="2300" u="none" strike="noStrike" dirty="0">
                          <a:effectLst/>
                          <a:latin typeface="Calibri" panose="020F0502020204030204" pitchFamily="34" charset="0"/>
                          <a:ea typeface="Calibri" panose="020F0502020204030204" pitchFamily="34" charset="0"/>
                          <a:cs typeface="Calibri" panose="020F0502020204030204" pitchFamily="34" charset="0"/>
                        </a:rPr>
                        <a:t>Soil and Water Conservation Committee</a:t>
                      </a:r>
                      <a:endParaRPr lang="en-US" sz="23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tc>
                <a:tc>
                  <a:txBody>
                    <a:bodyPr/>
                    <a:lstStyle/>
                    <a:p>
                      <a:pPr algn="r" fontAlgn="b"/>
                      <a:r>
                        <a:rPr lang="en-US" sz="2300" u="none" strike="noStrike" dirty="0">
                          <a:effectLst/>
                          <a:latin typeface="Calibri" panose="020F0502020204030204" pitchFamily="34" charset="0"/>
                          <a:ea typeface="Calibri" panose="020F0502020204030204" pitchFamily="34" charset="0"/>
                          <a:cs typeface="Calibri" panose="020F0502020204030204" pitchFamily="34" charset="0"/>
                        </a:rPr>
                        <a:t>$150,000 </a:t>
                      </a:r>
                      <a:endParaRPr lang="en-US" sz="23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tc>
                <a:extLst>
                  <a:ext uri="{0D108BD9-81ED-4DB2-BD59-A6C34878D82A}">
                    <a16:rowId xmlns:a16="http://schemas.microsoft.com/office/drawing/2014/main" val="2742860452"/>
                  </a:ext>
                </a:extLst>
              </a:tr>
              <a:tr h="363364">
                <a:tc>
                  <a:txBody>
                    <a:bodyPr/>
                    <a:lstStyle/>
                    <a:p>
                      <a:pPr algn="l" fontAlgn="ctr"/>
                      <a:r>
                        <a:rPr lang="en-US" sz="2300" u="none" strike="noStrike"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Alabama Forestry Foundation</a:t>
                      </a:r>
                      <a:endParaRPr lang="en-US" sz="2300" b="0" i="0" u="none" strike="noStrike" dirty="0">
                        <a:solidFill>
                          <a:srgbClr val="FF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tc>
                <a:tc>
                  <a:txBody>
                    <a:bodyPr/>
                    <a:lstStyle/>
                    <a:p>
                      <a:pPr algn="r" fontAlgn="b"/>
                      <a:r>
                        <a:rPr lang="en-US" sz="2300" u="none" strike="noStrike"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($650,000)</a:t>
                      </a:r>
                      <a:endParaRPr lang="en-US" sz="2300" b="0" i="0" u="none" strike="noStrike" dirty="0">
                        <a:solidFill>
                          <a:srgbClr val="FF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tc>
                <a:extLst>
                  <a:ext uri="{0D108BD9-81ED-4DB2-BD59-A6C34878D82A}">
                    <a16:rowId xmlns:a16="http://schemas.microsoft.com/office/drawing/2014/main" val="3535386940"/>
                  </a:ext>
                </a:extLst>
              </a:tr>
              <a:tr h="363364">
                <a:tc>
                  <a:txBody>
                    <a:bodyPr/>
                    <a:lstStyle/>
                    <a:p>
                      <a:pPr algn="l" fontAlgn="ctr"/>
                      <a:r>
                        <a:rPr lang="en-US" sz="2300" u="none" strike="noStrike" dirty="0">
                          <a:effectLst/>
                          <a:latin typeface="Calibri" panose="020F0502020204030204" pitchFamily="34" charset="0"/>
                          <a:ea typeface="Calibri" panose="020F0502020204030204" pitchFamily="34" charset="0"/>
                          <a:cs typeface="Calibri" panose="020F0502020204030204" pitchFamily="34" charset="0"/>
                        </a:rPr>
                        <a:t>AKEEP</a:t>
                      </a:r>
                      <a:endParaRPr lang="en-US" sz="23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tc>
                <a:tc>
                  <a:txBody>
                    <a:bodyPr/>
                    <a:lstStyle/>
                    <a:p>
                      <a:pPr algn="r" fontAlgn="b"/>
                      <a:r>
                        <a:rPr lang="en-US" sz="2300" u="none" strike="noStrike" dirty="0">
                          <a:effectLst/>
                          <a:latin typeface="Calibri" panose="020F0502020204030204" pitchFamily="34" charset="0"/>
                          <a:ea typeface="Calibri" panose="020F0502020204030204" pitchFamily="34" charset="0"/>
                          <a:cs typeface="Calibri" panose="020F0502020204030204" pitchFamily="34" charset="0"/>
                        </a:rPr>
                        <a:t>$50,000 </a:t>
                      </a:r>
                      <a:endParaRPr lang="en-US" sz="23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tc>
                <a:extLst>
                  <a:ext uri="{0D108BD9-81ED-4DB2-BD59-A6C34878D82A}">
                    <a16:rowId xmlns:a16="http://schemas.microsoft.com/office/drawing/2014/main" val="2499728701"/>
                  </a:ext>
                </a:extLst>
              </a:tr>
              <a:tr h="363364">
                <a:tc>
                  <a:txBody>
                    <a:bodyPr/>
                    <a:lstStyle/>
                    <a:p>
                      <a:pPr algn="l" fontAlgn="ctr"/>
                      <a:r>
                        <a:rPr lang="en-US" sz="2300" u="none" strike="noStrike" dirty="0">
                          <a:effectLst/>
                          <a:latin typeface="Calibri" panose="020F0502020204030204" pitchFamily="34" charset="0"/>
                          <a:ea typeface="Calibri" panose="020F0502020204030204" pitchFamily="34" charset="0"/>
                          <a:cs typeface="Calibri" panose="020F0502020204030204" pitchFamily="34" charset="0"/>
                        </a:rPr>
                        <a:t>National Computer Forensics</a:t>
                      </a:r>
                      <a:endParaRPr lang="en-US" sz="23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tc>
                <a:tc>
                  <a:txBody>
                    <a:bodyPr/>
                    <a:lstStyle/>
                    <a:p>
                      <a:pPr algn="r" fontAlgn="b"/>
                      <a:r>
                        <a:rPr lang="en-US" sz="2300" u="none" strike="noStrike" dirty="0">
                          <a:effectLst/>
                          <a:latin typeface="Calibri" panose="020F0502020204030204" pitchFamily="34" charset="0"/>
                          <a:ea typeface="Calibri" panose="020F0502020204030204" pitchFamily="34" charset="0"/>
                          <a:cs typeface="Calibri" panose="020F0502020204030204" pitchFamily="34" charset="0"/>
                        </a:rPr>
                        <a:t>$100,000 </a:t>
                      </a:r>
                      <a:endParaRPr lang="en-US" sz="23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tc>
                <a:extLst>
                  <a:ext uri="{0D108BD9-81ED-4DB2-BD59-A6C34878D82A}">
                    <a16:rowId xmlns:a16="http://schemas.microsoft.com/office/drawing/2014/main" val="2215172250"/>
                  </a:ext>
                </a:extLst>
              </a:tr>
              <a:tr h="363364">
                <a:tc>
                  <a:txBody>
                    <a:bodyPr/>
                    <a:lstStyle/>
                    <a:p>
                      <a:pPr algn="l" fontAlgn="ctr"/>
                      <a:r>
                        <a:rPr lang="en-US" sz="2300" u="none" strike="noStrike" dirty="0">
                          <a:effectLst/>
                          <a:latin typeface="Calibri" panose="020F0502020204030204" pitchFamily="34" charset="0"/>
                          <a:ea typeface="Calibri" panose="020F0502020204030204" pitchFamily="34" charset="0"/>
                          <a:cs typeface="Calibri" panose="020F0502020204030204" pitchFamily="34" charset="0"/>
                        </a:rPr>
                        <a:t>Alabama Humanities Foundation</a:t>
                      </a:r>
                      <a:endParaRPr lang="en-US" sz="23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tc>
                <a:tc>
                  <a:txBody>
                    <a:bodyPr/>
                    <a:lstStyle/>
                    <a:p>
                      <a:pPr algn="r" fontAlgn="b"/>
                      <a:r>
                        <a:rPr lang="en-US" sz="2300" u="none" strike="noStrike" dirty="0">
                          <a:effectLst/>
                          <a:latin typeface="Calibri" panose="020F0502020204030204" pitchFamily="34" charset="0"/>
                          <a:ea typeface="Calibri" panose="020F0502020204030204" pitchFamily="34" charset="0"/>
                          <a:cs typeface="Calibri" panose="020F0502020204030204" pitchFamily="34" charset="0"/>
                        </a:rPr>
                        <a:t>$100,000 </a:t>
                      </a:r>
                      <a:endParaRPr lang="en-US" sz="23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tc>
                <a:extLst>
                  <a:ext uri="{0D108BD9-81ED-4DB2-BD59-A6C34878D82A}">
                    <a16:rowId xmlns:a16="http://schemas.microsoft.com/office/drawing/2014/main" val="376768000"/>
                  </a:ext>
                </a:extLst>
              </a:tr>
              <a:tr h="354692">
                <a:tc>
                  <a:txBody>
                    <a:bodyPr/>
                    <a:lstStyle/>
                    <a:p>
                      <a:pPr algn="l" fontAlgn="ctr"/>
                      <a:r>
                        <a:rPr lang="en-US" sz="2300" u="none" strike="noStrike" dirty="0">
                          <a:effectLst/>
                          <a:latin typeface="Calibri" panose="020F0502020204030204" pitchFamily="34" charset="0"/>
                          <a:ea typeface="Calibri" panose="020F0502020204030204" pitchFamily="34" charset="0"/>
                          <a:cs typeface="Calibri" panose="020F0502020204030204" pitchFamily="34" charset="0"/>
                        </a:rPr>
                        <a:t>USS Alabama Battleship</a:t>
                      </a:r>
                      <a:endParaRPr lang="en-US" sz="23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tc>
                <a:tc>
                  <a:txBody>
                    <a:bodyPr/>
                    <a:lstStyle/>
                    <a:p>
                      <a:pPr algn="r" fontAlgn="b"/>
                      <a:r>
                        <a:rPr lang="en-US" sz="2300" u="none" strike="noStrike" dirty="0">
                          <a:effectLst/>
                          <a:latin typeface="Calibri" panose="020F0502020204030204" pitchFamily="34" charset="0"/>
                          <a:ea typeface="Calibri" panose="020F0502020204030204" pitchFamily="34" charset="0"/>
                          <a:cs typeface="Calibri" panose="020F0502020204030204" pitchFamily="34" charset="0"/>
                        </a:rPr>
                        <a:t>$600,000 </a:t>
                      </a:r>
                      <a:endParaRPr lang="en-US" sz="23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9525" marR="9525" marT="9525" marB="0" anchor="ctr"/>
                </a:tc>
                <a:extLst>
                  <a:ext uri="{0D108BD9-81ED-4DB2-BD59-A6C34878D82A}">
                    <a16:rowId xmlns:a16="http://schemas.microsoft.com/office/drawing/2014/main" val="1267277025"/>
                  </a:ext>
                </a:extLst>
              </a:tr>
            </a:tbl>
          </a:graphicData>
        </a:graphic>
      </p:graphicFrame>
      <p:sp>
        <p:nvSpPr>
          <p:cNvPr id="5" name="Arrow: Up 4">
            <a:extLst>
              <a:ext uri="{FF2B5EF4-FFF2-40B4-BE49-F238E27FC236}">
                <a16:creationId xmlns:a16="http://schemas.microsoft.com/office/drawing/2014/main" id="{63AC1E9B-06F3-4A30-86D4-D8C35BE0E00A}"/>
              </a:ext>
            </a:extLst>
          </p:cNvPr>
          <p:cNvSpPr/>
          <p:nvPr/>
        </p:nvSpPr>
        <p:spPr>
          <a:xfrm>
            <a:off x="369438" y="1903444"/>
            <a:ext cx="1614197" cy="3135086"/>
          </a:xfrm>
          <a:prstGeom prst="up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6" name="Arrow: Down 5">
            <a:extLst>
              <a:ext uri="{FF2B5EF4-FFF2-40B4-BE49-F238E27FC236}">
                <a16:creationId xmlns:a16="http://schemas.microsoft.com/office/drawing/2014/main" id="{55698618-B117-427C-A562-7B3FE6120FDB}"/>
              </a:ext>
            </a:extLst>
          </p:cNvPr>
          <p:cNvSpPr/>
          <p:nvPr/>
        </p:nvSpPr>
        <p:spPr>
          <a:xfrm>
            <a:off x="10151838" y="1823989"/>
            <a:ext cx="1667071" cy="3219061"/>
          </a:xfrm>
          <a:prstGeom prst="downArrow">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11" name="Picture 10">
            <a:extLst>
              <a:ext uri="{FF2B5EF4-FFF2-40B4-BE49-F238E27FC236}">
                <a16:creationId xmlns:a16="http://schemas.microsoft.com/office/drawing/2014/main" id="{AF7AA5AD-4334-40AB-B35B-99C47DE5B642}"/>
              </a:ext>
            </a:extLst>
          </p:cNvPr>
          <p:cNvPicPr>
            <a:picLocks noChangeAspect="1"/>
          </p:cNvPicPr>
          <p:nvPr/>
        </p:nvPicPr>
        <p:blipFill>
          <a:blip r:embed="rId2"/>
          <a:stretch>
            <a:fillRect/>
          </a:stretch>
        </p:blipFill>
        <p:spPr>
          <a:xfrm>
            <a:off x="10357208" y="0"/>
            <a:ext cx="885949" cy="1247949"/>
          </a:xfrm>
          <a:prstGeom prst="rect">
            <a:avLst/>
          </a:prstGeom>
        </p:spPr>
      </p:pic>
      <p:sp>
        <p:nvSpPr>
          <p:cNvPr id="7" name="TextBox 6">
            <a:extLst>
              <a:ext uri="{FF2B5EF4-FFF2-40B4-BE49-F238E27FC236}">
                <a16:creationId xmlns:a16="http://schemas.microsoft.com/office/drawing/2014/main" id="{2D770CED-210B-49B4-9EC5-B0E8C384A823}"/>
              </a:ext>
            </a:extLst>
          </p:cNvPr>
          <p:cNvSpPr txBox="1"/>
          <p:nvPr/>
        </p:nvSpPr>
        <p:spPr>
          <a:xfrm>
            <a:off x="682773" y="599420"/>
            <a:ext cx="10826452" cy="461665"/>
          </a:xfrm>
          <a:prstGeom prst="rect">
            <a:avLst/>
          </a:prstGeom>
          <a:noFill/>
        </p:spPr>
        <p:txBody>
          <a:bodyPr wrap="square" rtlCol="0">
            <a:spAutoFit/>
          </a:bodyPr>
          <a:lstStyle/>
          <a:p>
            <a:r>
              <a:rPr kumimoji="0" lang="en-US" sz="2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The following programs received increases/decreases in the FY 2023-24 ETF budget:</a:t>
            </a:r>
          </a:p>
        </p:txBody>
      </p:sp>
    </p:spTree>
    <p:extLst>
      <p:ext uri="{BB962C8B-B14F-4D97-AF65-F5344CB8AC3E}">
        <p14:creationId xmlns:p14="http://schemas.microsoft.com/office/powerpoint/2010/main" val="2320345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9F9F9"/>
        </a:solidFill>
        <a:effectLst/>
      </p:bgPr>
    </p:bg>
    <p:spTree>
      <p:nvGrpSpPr>
        <p:cNvPr id="1" name=""/>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9B420B66-37FB-4D53-A569-61283B9C3FCC}"/>
              </a:ext>
            </a:extLst>
          </p:cNvPr>
          <p:cNvGraphicFramePr>
            <a:graphicFrameLocks/>
          </p:cNvGraphicFramePr>
          <p:nvPr>
            <p:extLst>
              <p:ext uri="{D42A27DB-BD31-4B8C-83A1-F6EECF244321}">
                <p14:modId xmlns:p14="http://schemas.microsoft.com/office/powerpoint/2010/main" val="1064871443"/>
              </p:ext>
            </p:extLst>
          </p:nvPr>
        </p:nvGraphicFramePr>
        <p:xfrm>
          <a:off x="1241425" y="23813"/>
          <a:ext cx="9709151" cy="6734175"/>
        </p:xfrm>
        <a:graphic>
          <a:graphicData uri="http://schemas.openxmlformats.org/presentationml/2006/ole">
            <mc:AlternateContent xmlns:mc="http://schemas.openxmlformats.org/markup-compatibility/2006">
              <mc:Choice xmlns:v="urn:schemas-microsoft-com:vml" Requires="v">
                <p:oleObj spid="_x0000_s4129" name="Worksheet" r:id="rId3" imgW="8324984" imgH="10372665" progId="Excel.Sheet.12">
                  <p:embed/>
                </p:oleObj>
              </mc:Choice>
              <mc:Fallback>
                <p:oleObj name="Worksheet" r:id="rId3" imgW="8324984" imgH="10372665" progId="Excel.Sheet.12">
                  <p:embed/>
                  <p:pic>
                    <p:nvPicPr>
                      <p:cNvPr id="0" name=""/>
                      <p:cNvPicPr/>
                      <p:nvPr/>
                    </p:nvPicPr>
                    <p:blipFill>
                      <a:blip r:embed="rId4"/>
                      <a:stretch>
                        <a:fillRect/>
                      </a:stretch>
                    </p:blipFill>
                    <p:spPr>
                      <a:xfrm>
                        <a:off x="1241425" y="23813"/>
                        <a:ext cx="9709151" cy="6734175"/>
                      </a:xfrm>
                      <a:prstGeom prst="rect">
                        <a:avLst/>
                      </a:prstGeom>
                    </p:spPr>
                  </p:pic>
                </p:oleObj>
              </mc:Fallback>
            </mc:AlternateContent>
          </a:graphicData>
        </a:graphic>
      </p:graphicFrame>
    </p:spTree>
    <p:extLst>
      <p:ext uri="{BB962C8B-B14F-4D97-AF65-F5344CB8AC3E}">
        <p14:creationId xmlns:p14="http://schemas.microsoft.com/office/powerpoint/2010/main" val="39185876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gradFill>
          <a:gsLst>
            <a:gs pos="0">
              <a:schemeClr val="bg2">
                <a:lumMod val="90000"/>
              </a:schemeClr>
            </a:gs>
            <a:gs pos="74000">
              <a:schemeClr val="bg1">
                <a:lumMod val="95000"/>
              </a:schemeClr>
            </a:gs>
            <a:gs pos="83000">
              <a:schemeClr val="bg1">
                <a:lumMod val="85000"/>
              </a:schemeClr>
            </a:gs>
            <a:gs pos="100000">
              <a:schemeClr val="bg1">
                <a:lumMod val="85000"/>
              </a:schemeClr>
            </a:gs>
          </a:gsLst>
          <a:path path="circle">
            <a:fillToRect l="100000" t="100000"/>
          </a:path>
        </a:gradFill>
        <a:effectLst/>
      </p:bgPr>
    </p:bg>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A7A651F3-557C-4755-8CDF-08BFF0FE710A}"/>
              </a:ext>
            </a:extLst>
          </p:cNvPr>
          <p:cNvGraphicFramePr/>
          <p:nvPr/>
        </p:nvGraphicFramePr>
        <p:xfrm>
          <a:off x="2032000" y="719666"/>
          <a:ext cx="8128000" cy="541866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a:extLst>
              <a:ext uri="{FF2B5EF4-FFF2-40B4-BE49-F238E27FC236}">
                <a16:creationId xmlns:a16="http://schemas.microsoft.com/office/drawing/2014/main" id="{5D48BBC6-E260-48F6-BD07-DDB1CB51E4AE}"/>
              </a:ext>
            </a:extLst>
          </p:cNvPr>
          <p:cNvGraphicFramePr/>
          <p:nvPr>
            <p:extLst>
              <p:ext uri="{D42A27DB-BD31-4B8C-83A1-F6EECF244321}">
                <p14:modId xmlns:p14="http://schemas.microsoft.com/office/powerpoint/2010/main" val="648550187"/>
              </p:ext>
            </p:extLst>
          </p:nvPr>
        </p:nvGraphicFramePr>
        <p:xfrm>
          <a:off x="0" y="1"/>
          <a:ext cx="12192000" cy="68579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13246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FF8FBA72-C196-4A7C-90ED-EA07081E8EA1}"/>
              </a:ext>
            </a:extLst>
          </p:cNvPr>
          <p:cNvGraphicFramePr/>
          <p:nvPr>
            <p:extLst>
              <p:ext uri="{D42A27DB-BD31-4B8C-83A1-F6EECF244321}">
                <p14:modId xmlns:p14="http://schemas.microsoft.com/office/powerpoint/2010/main" val="3330258450"/>
              </p:ext>
            </p:extLst>
          </p:nvPr>
        </p:nvGraphicFramePr>
        <p:xfrm>
          <a:off x="0" y="0"/>
          <a:ext cx="12192000" cy="6858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Table 5">
            <a:extLst>
              <a:ext uri="{FF2B5EF4-FFF2-40B4-BE49-F238E27FC236}">
                <a16:creationId xmlns:a16="http://schemas.microsoft.com/office/drawing/2014/main" id="{3DADE2D9-31D6-4910-8B74-988CAF02CFA4}"/>
              </a:ext>
            </a:extLst>
          </p:cNvPr>
          <p:cNvGraphicFramePr>
            <a:graphicFrameLocks noGrp="1"/>
          </p:cNvGraphicFramePr>
          <p:nvPr>
            <p:extLst>
              <p:ext uri="{D42A27DB-BD31-4B8C-83A1-F6EECF244321}">
                <p14:modId xmlns:p14="http://schemas.microsoft.com/office/powerpoint/2010/main" val="1473630468"/>
              </p:ext>
            </p:extLst>
          </p:nvPr>
        </p:nvGraphicFramePr>
        <p:xfrm>
          <a:off x="6474802" y="969743"/>
          <a:ext cx="5307623" cy="5608456"/>
        </p:xfrm>
        <a:graphic>
          <a:graphicData uri="http://schemas.openxmlformats.org/drawingml/2006/table">
            <a:tbl>
              <a:tblPr firstRow="1" bandRow="1">
                <a:effectLst>
                  <a:outerShdw blurRad="63500" sx="102000" sy="102000" algn="ctr" rotWithShape="0">
                    <a:prstClr val="black">
                      <a:alpha val="40000"/>
                    </a:prstClr>
                  </a:outerShdw>
                </a:effectLst>
                <a:tableStyleId>{68D230F3-CF80-4859-8CE7-A43EE81993B5}</a:tableStyleId>
              </a:tblPr>
              <a:tblGrid>
                <a:gridCol w="5307623">
                  <a:extLst>
                    <a:ext uri="{9D8B030D-6E8A-4147-A177-3AD203B41FA5}">
                      <a16:colId xmlns:a16="http://schemas.microsoft.com/office/drawing/2014/main" val="1524986502"/>
                    </a:ext>
                  </a:extLst>
                </a:gridCol>
              </a:tblGrid>
              <a:tr h="3454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Planning and Coordinating Services</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50451456"/>
                  </a:ext>
                </a:extLst>
              </a:tr>
              <a:tr h="596335">
                <a:tc>
                  <a:txBody>
                    <a:bodyPr/>
                    <a:lstStyle/>
                    <a:p>
                      <a:r>
                        <a:rPr lang="en-US" sz="1600" dirty="0"/>
                        <a:t>     Retain Alabama/EDPA</a:t>
                      </a:r>
                    </a:p>
                    <a:p>
                      <a:r>
                        <a:rPr lang="en-US" sz="1600" dirty="0"/>
                        <a:t>     FAFSA Completion</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alpha val="20000"/>
                      </a:schemeClr>
                    </a:solidFill>
                  </a:tcPr>
                </a:tc>
                <a:extLst>
                  <a:ext uri="{0D108BD9-81ED-4DB2-BD59-A6C34878D82A}">
                    <a16:rowId xmlns:a16="http://schemas.microsoft.com/office/drawing/2014/main" val="3576945500"/>
                  </a:ext>
                </a:extLst>
              </a:tr>
              <a:tr h="3454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Student Assistance</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11058952"/>
                  </a:ext>
                </a:extLst>
              </a:tr>
              <a:tr h="1618625">
                <a:tc>
                  <a:txBody>
                    <a:bodyPr/>
                    <a:lstStyle/>
                    <a:p>
                      <a:r>
                        <a:rPr lang="en-US" dirty="0"/>
                        <a:t>     </a:t>
                      </a:r>
                      <a:r>
                        <a:rPr lang="en-US" sz="1600" dirty="0"/>
                        <a:t>Alabama Student Assistance Program</a:t>
                      </a:r>
                    </a:p>
                    <a:p>
                      <a:r>
                        <a:rPr lang="en-US" sz="1600" dirty="0"/>
                        <a:t>     Alabama Educational Grants Program</a:t>
                      </a:r>
                    </a:p>
                    <a:p>
                      <a:r>
                        <a:rPr lang="en-US" sz="1600" dirty="0"/>
                        <a:t>     Alabama National Guard Educational Assistance Program</a:t>
                      </a:r>
                    </a:p>
                    <a:p>
                      <a:r>
                        <a:rPr lang="en-US" sz="1600" dirty="0"/>
                        <a:t>     Police and Firefighters’ Survivors Tuition Program</a:t>
                      </a:r>
                    </a:p>
                    <a:p>
                      <a:r>
                        <a:rPr lang="en-US" sz="1600" dirty="0"/>
                        <a:t>     Alabama Math and Science Teacher Education Program</a:t>
                      </a:r>
                    </a:p>
                    <a:p>
                      <a:r>
                        <a:rPr lang="en-US" sz="1600" dirty="0"/>
                        <a:t>     Birmingham Promise Scholarship Program</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44867909"/>
                  </a:ext>
                </a:extLst>
              </a:tr>
              <a:tr h="3454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Support of Other Educational Activities</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20998000"/>
                  </a:ext>
                </a:extLst>
              </a:tr>
              <a:tr h="851908">
                <a:tc>
                  <a:txBody>
                    <a:bodyPr/>
                    <a:lstStyle/>
                    <a:p>
                      <a:r>
                        <a:rPr lang="en-US" dirty="0"/>
                        <a:t>     </a:t>
                      </a:r>
                      <a:r>
                        <a:rPr lang="en-US" sz="1600" dirty="0"/>
                        <a:t>AGSC/STARS</a:t>
                      </a:r>
                    </a:p>
                    <a:p>
                      <a:r>
                        <a:rPr lang="en-US" sz="1600" dirty="0"/>
                        <a:t>     Southern Regional Education Board</a:t>
                      </a:r>
                    </a:p>
                    <a:p>
                      <a:r>
                        <a:rPr lang="en-US" sz="1600" dirty="0"/>
                        <a:t>     STEM Major Teacher Recruitment</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02529297"/>
                  </a:ext>
                </a:extLst>
              </a:tr>
              <a:tr h="3454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Support of State Universities </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01209862"/>
                  </a:ext>
                </a:extLst>
              </a:tr>
              <a:tr h="345496">
                <a:tc>
                  <a:txBody>
                    <a:bodyPr/>
                    <a:lstStyle/>
                    <a:p>
                      <a:r>
                        <a:rPr lang="en-US" sz="1600" b="0" dirty="0"/>
                        <a:t>     Alabama Agricultural Land Grant Alliance</a:t>
                      </a:r>
                      <a:endParaRPr lang="en-US" sz="1600"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alpha val="20000"/>
                      </a:schemeClr>
                    </a:solidFill>
                  </a:tcPr>
                </a:tc>
                <a:extLst>
                  <a:ext uri="{0D108BD9-81ED-4DB2-BD59-A6C34878D82A}">
                    <a16:rowId xmlns:a16="http://schemas.microsoft.com/office/drawing/2014/main" val="3369290046"/>
                  </a:ext>
                </a:extLst>
              </a:tr>
              <a:tr h="3454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Deferred Maintenance</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05385394"/>
                  </a:ext>
                </a:extLst>
              </a:tr>
              <a:tr h="3454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State Programs </a:t>
                      </a:r>
                      <a:r>
                        <a:rPr lang="en-US" sz="1400" b="0" dirty="0"/>
                        <a:t>(17 Programs)</a:t>
                      </a:r>
                      <a:endParaRPr lang="en-US" sz="1600" b="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0533833"/>
                  </a:ext>
                </a:extLst>
              </a:tr>
            </a:tbl>
          </a:graphicData>
        </a:graphic>
      </p:graphicFrame>
    </p:spTree>
    <p:extLst>
      <p:ext uri="{BB962C8B-B14F-4D97-AF65-F5344CB8AC3E}">
        <p14:creationId xmlns:p14="http://schemas.microsoft.com/office/powerpoint/2010/main" val="12312233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3C5FC958-6E65-4173-818C-7AE004FAFEF5}"/>
              </a:ext>
            </a:extLst>
          </p:cNvPr>
          <p:cNvGraphicFramePr/>
          <p:nvPr>
            <p:extLst>
              <p:ext uri="{D42A27DB-BD31-4B8C-83A1-F6EECF244321}">
                <p14:modId xmlns:p14="http://schemas.microsoft.com/office/powerpoint/2010/main" val="3133195655"/>
              </p:ext>
            </p:extLst>
          </p:nvPr>
        </p:nvGraphicFramePr>
        <p:xfrm>
          <a:off x="0" y="0"/>
          <a:ext cx="12192000" cy="6858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820257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lumMod val="90000"/>
              </a:schemeClr>
            </a:gs>
            <a:gs pos="74000">
              <a:schemeClr val="bg1">
                <a:lumMod val="95000"/>
              </a:schemeClr>
            </a:gs>
            <a:gs pos="83000">
              <a:schemeClr val="bg1">
                <a:lumMod val="85000"/>
              </a:schemeClr>
            </a:gs>
            <a:gs pos="100000">
              <a:schemeClr val="bg1">
                <a:lumMod val="85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4ACE6691-5F48-492F-A30E-505E253D3181}"/>
              </a:ext>
            </a:extLst>
          </p:cNvPr>
          <p:cNvGraphicFramePr/>
          <p:nvPr>
            <p:extLst>
              <p:ext uri="{D42A27DB-BD31-4B8C-83A1-F6EECF244321}">
                <p14:modId xmlns:p14="http://schemas.microsoft.com/office/powerpoint/2010/main" val="2622894057"/>
              </p:ext>
            </p:extLst>
          </p:nvPr>
        </p:nvGraphicFramePr>
        <p:xfrm>
          <a:off x="391886" y="185291"/>
          <a:ext cx="11453710" cy="6624257"/>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39CAF4B3-123E-81AD-4446-774E67B6AC8F}"/>
              </a:ext>
            </a:extLst>
          </p:cNvPr>
          <p:cNvSpPr txBox="1"/>
          <p:nvPr/>
        </p:nvSpPr>
        <p:spPr>
          <a:xfrm>
            <a:off x="0" y="65460"/>
            <a:ext cx="4633213" cy="1546577"/>
          </a:xfrm>
          <a:prstGeom prst="rect">
            <a:avLst/>
          </a:prstGeom>
          <a:noFill/>
        </p:spPr>
        <p:txBody>
          <a:bodyPr wrap="square" rtlCol="0">
            <a:spAutoFit/>
          </a:bodyPr>
          <a:lstStyle/>
          <a:p>
            <a:pPr algn="ctr">
              <a:lnSpc>
                <a:spcPct val="90000"/>
              </a:lnSpc>
            </a:pPr>
            <a:r>
              <a:rPr lang="en-US" sz="3500" b="1" dirty="0"/>
              <a:t>FY 2022-23 SUPPLEMENTAL FUNDS </a:t>
            </a:r>
            <a:r>
              <a:rPr lang="en-US" sz="3200" b="1" dirty="0"/>
              <a:t>per Act 2023-378 </a:t>
            </a:r>
          </a:p>
        </p:txBody>
      </p:sp>
      <p:sp>
        <p:nvSpPr>
          <p:cNvPr id="5" name="TextBox 4">
            <a:extLst>
              <a:ext uri="{FF2B5EF4-FFF2-40B4-BE49-F238E27FC236}">
                <a16:creationId xmlns:a16="http://schemas.microsoft.com/office/drawing/2014/main" id="{AEF7948A-CDEF-72E7-7CD6-CB7C1F40FF08}"/>
              </a:ext>
            </a:extLst>
          </p:cNvPr>
          <p:cNvSpPr txBox="1"/>
          <p:nvPr/>
        </p:nvSpPr>
        <p:spPr>
          <a:xfrm>
            <a:off x="91167" y="1470258"/>
            <a:ext cx="4393727" cy="523220"/>
          </a:xfrm>
          <a:prstGeom prst="rect">
            <a:avLst/>
          </a:prstGeom>
          <a:noFill/>
        </p:spPr>
        <p:txBody>
          <a:bodyPr wrap="square" rtlCol="0">
            <a:spAutoFit/>
          </a:bodyPr>
          <a:lstStyle/>
          <a:p>
            <a:pPr algn="ctr"/>
            <a:r>
              <a:rPr lang="en-US" sz="2800" b="1" dirty="0"/>
              <a:t>$46,660,831</a:t>
            </a:r>
          </a:p>
        </p:txBody>
      </p:sp>
    </p:spTree>
    <p:extLst>
      <p:ext uri="{BB962C8B-B14F-4D97-AF65-F5344CB8AC3E}">
        <p14:creationId xmlns:p14="http://schemas.microsoft.com/office/powerpoint/2010/main" val="194956074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77CEF5-2421-45F0-9684-896A134D6EFD}"/>
              </a:ext>
            </a:extLst>
          </p:cNvPr>
          <p:cNvSpPr txBox="1"/>
          <p:nvPr/>
        </p:nvSpPr>
        <p:spPr>
          <a:xfrm>
            <a:off x="1042351" y="1811675"/>
            <a:ext cx="10826919" cy="1585049"/>
          </a:xfrm>
          <a:prstGeom prst="rect">
            <a:avLst/>
          </a:prstGeom>
          <a:noFill/>
        </p:spPr>
        <p:txBody>
          <a:bodyPr wrap="square" rtlCol="0">
            <a:spAutoFit/>
          </a:bodyPr>
          <a:lstStyle/>
          <a:p>
            <a:r>
              <a:rPr lang="en-US" sz="3200" b="1" dirty="0">
                <a:solidFill>
                  <a:srgbClr val="4472C4"/>
                </a:solidFill>
              </a:rPr>
              <a:t>Motion, Decision Item C: </a:t>
            </a:r>
          </a:p>
          <a:p>
            <a:endParaRPr lang="en-US" sz="3200" b="1" dirty="0">
              <a:solidFill>
                <a:srgbClr val="0070C0"/>
              </a:solidFill>
            </a:endParaRPr>
          </a:p>
          <a:p>
            <a:pPr lvl="0">
              <a:spcBef>
                <a:spcPts val="600"/>
              </a:spcBef>
              <a:tabLst>
                <a:tab pos="457200" algn="l"/>
              </a:tabLst>
              <a:defRPr/>
            </a:pPr>
            <a:r>
              <a:rPr lang="en-US" sz="2800" dirty="0"/>
              <a:t>That the Commission approve the Fiscal Year 2023-2024 Operations Plan. </a:t>
            </a:r>
          </a:p>
        </p:txBody>
      </p:sp>
    </p:spTree>
    <p:extLst>
      <p:ext uri="{BB962C8B-B14F-4D97-AF65-F5344CB8AC3E}">
        <p14:creationId xmlns:p14="http://schemas.microsoft.com/office/powerpoint/2010/main" val="89544304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0A33E-6447-439C-B851-6A40046C78C1}"/>
              </a:ext>
            </a:extLst>
          </p:cNvPr>
          <p:cNvSpPr>
            <a:spLocks noGrp="1"/>
          </p:cNvSpPr>
          <p:nvPr>
            <p:ph type="title"/>
          </p:nvPr>
        </p:nvSpPr>
        <p:spPr>
          <a:xfrm>
            <a:off x="1" y="390896"/>
            <a:ext cx="12191999" cy="1325563"/>
          </a:xfrm>
        </p:spPr>
        <p:txBody>
          <a:bodyPr>
            <a:noAutofit/>
          </a:bodyPr>
          <a:lstStyle/>
          <a:p>
            <a:pPr marL="228600" algn="ctr" defTabSz="457200">
              <a:tabLst>
                <a:tab pos="27432" algn="l"/>
                <a:tab pos="-1731873600" algn="l"/>
                <a:tab pos="6542532" algn="r"/>
              </a:tabLst>
            </a:pPr>
            <a:r>
              <a:rPr lang="en-US" sz="3600" b="1" kern="1400" dirty="0">
                <a:solidFill>
                  <a:srgbClr val="4472C4"/>
                </a:solidFill>
                <a:latin typeface="+mn-lt"/>
                <a:ea typeface="+mn-ea"/>
                <a:cs typeface="+mn-cs"/>
              </a:rPr>
              <a:t>D. Preliminary Approval of Administrative Procedures</a:t>
            </a:r>
            <a:br>
              <a:rPr lang="en-US" sz="3600" b="1" kern="1400" dirty="0">
                <a:solidFill>
                  <a:srgbClr val="4472C4"/>
                </a:solidFill>
                <a:latin typeface="+mn-lt"/>
                <a:ea typeface="+mn-ea"/>
                <a:cs typeface="+mn-cs"/>
              </a:rPr>
            </a:br>
            <a:r>
              <a:rPr lang="en-US" sz="3600" b="1" kern="1400" dirty="0">
                <a:solidFill>
                  <a:srgbClr val="4472C4"/>
                </a:solidFill>
                <a:latin typeface="+mn-lt"/>
                <a:ea typeface="+mn-ea"/>
                <a:cs typeface="+mn-cs"/>
              </a:rPr>
              <a:t>for the New Chapter 300-4-13:</a:t>
            </a:r>
            <a:br>
              <a:rPr lang="en-US" sz="3600" b="1" kern="1400" dirty="0">
                <a:solidFill>
                  <a:srgbClr val="4472C4"/>
                </a:solidFill>
                <a:latin typeface="+mn-lt"/>
                <a:ea typeface="+mn-ea"/>
                <a:cs typeface="+mn-cs"/>
              </a:rPr>
            </a:br>
            <a:r>
              <a:rPr lang="en-US" sz="3600" b="1" kern="1400" dirty="0">
                <a:solidFill>
                  <a:srgbClr val="4472C4"/>
                </a:solidFill>
                <a:latin typeface="+mn-lt"/>
                <a:ea typeface="+mn-ea"/>
                <a:cs typeface="+mn-cs"/>
              </a:rPr>
              <a:t>(Re)Engage Alabama Grant Program</a:t>
            </a:r>
          </a:p>
        </p:txBody>
      </p:sp>
      <p:pic>
        <p:nvPicPr>
          <p:cNvPr id="6" name="Picture 5">
            <a:extLst>
              <a:ext uri="{FF2B5EF4-FFF2-40B4-BE49-F238E27FC236}">
                <a16:creationId xmlns:a16="http://schemas.microsoft.com/office/drawing/2014/main" id="{8DA90F88-C358-4F3C-99D1-49B0B9C65FF3}"/>
              </a:ext>
            </a:extLst>
          </p:cNvPr>
          <p:cNvPicPr>
            <a:picLocks noChangeAspect="1"/>
          </p:cNvPicPr>
          <p:nvPr/>
        </p:nvPicPr>
        <p:blipFill>
          <a:blip r:embed="rId2"/>
          <a:stretch>
            <a:fillRect/>
          </a:stretch>
        </p:blipFill>
        <p:spPr>
          <a:xfrm>
            <a:off x="4173197" y="2719664"/>
            <a:ext cx="3845607" cy="2743200"/>
          </a:xfrm>
          <a:prstGeom prst="rect">
            <a:avLst/>
          </a:prstGeom>
          <a:effectLst>
            <a:outerShdw blurRad="63500" sx="102000" sy="102000" algn="ctr" rotWithShape="0">
              <a:prstClr val="black">
                <a:alpha val="40000"/>
              </a:prstClr>
            </a:outerShdw>
          </a:effectLst>
        </p:spPr>
      </p:pic>
      <p:sp>
        <p:nvSpPr>
          <p:cNvPr id="4" name="Slide Number Placeholder 16">
            <a:extLst>
              <a:ext uri="{FF2B5EF4-FFF2-40B4-BE49-F238E27FC236}">
                <a16:creationId xmlns:a16="http://schemas.microsoft.com/office/drawing/2014/main" id="{10CEB303-A168-4ED6-B4B1-DD210E596603}"/>
              </a:ext>
            </a:extLst>
          </p:cNvPr>
          <p:cNvSpPr>
            <a:spLocks noGrp="1"/>
          </p:cNvSpPr>
          <p:nvPr>
            <p:ph type="sldNum" sz="quarter" idx="12"/>
          </p:nvPr>
        </p:nvSpPr>
        <p:spPr>
          <a:xfrm>
            <a:off x="9448800" y="6356350"/>
            <a:ext cx="2743200" cy="365125"/>
          </a:xfrm>
        </p:spPr>
        <p:txBody>
          <a:bodyPr/>
          <a:lstStyle/>
          <a:p>
            <a:fld id="{12F3263D-96D0-412A-8292-62F50DC035E8}" type="slidenum">
              <a:rPr lang="en-US" smtClean="0">
                <a:solidFill>
                  <a:schemeClr val="tx1"/>
                </a:solidFill>
              </a:rPr>
              <a:t>60</a:t>
            </a:fld>
            <a:endParaRPr lang="en-US" dirty="0">
              <a:solidFill>
                <a:schemeClr val="tx1"/>
              </a:solidFill>
            </a:endParaRPr>
          </a:p>
        </p:txBody>
      </p:sp>
      <p:sp>
        <p:nvSpPr>
          <p:cNvPr id="3" name="TextBox 2">
            <a:extLst>
              <a:ext uri="{FF2B5EF4-FFF2-40B4-BE49-F238E27FC236}">
                <a16:creationId xmlns:a16="http://schemas.microsoft.com/office/drawing/2014/main" id="{6DE3BAF1-97F5-4100-90B9-6EC432C2C45D}"/>
              </a:ext>
            </a:extLst>
          </p:cNvPr>
          <p:cNvSpPr txBox="1"/>
          <p:nvPr/>
        </p:nvSpPr>
        <p:spPr>
          <a:xfrm>
            <a:off x="2504342" y="1855936"/>
            <a:ext cx="7183316" cy="584775"/>
          </a:xfrm>
          <a:prstGeom prst="rect">
            <a:avLst/>
          </a:prstGeom>
          <a:noFill/>
        </p:spPr>
        <p:txBody>
          <a:bodyPr wrap="square" rtlCol="0">
            <a:spAutoFit/>
          </a:bodyPr>
          <a:lstStyle/>
          <a:p>
            <a:pPr algn="ctr"/>
            <a:r>
              <a:rPr lang="en-US" sz="3200" i="1" dirty="0">
                <a:solidFill>
                  <a:schemeClr val="accent1"/>
                </a:solidFill>
                <a:latin typeface="Calibri "/>
                <a:cs typeface="Arial" panose="020B0604020202020204" pitchFamily="34" charset="0"/>
              </a:rPr>
              <a:t>Staff </a:t>
            </a:r>
            <a:r>
              <a:rPr lang="en-US" sz="3200" i="1" dirty="0">
                <a:solidFill>
                  <a:schemeClr val="accent1"/>
                </a:solidFill>
                <a:latin typeface="Calibri "/>
                <a:ea typeface="Calibri" panose="020F0502020204030204" pitchFamily="34" charset="0"/>
                <a:cs typeface="Calibri" panose="020F0502020204030204" pitchFamily="34" charset="0"/>
              </a:rPr>
              <a:t>Presenter:  Mrs. Artcola Pettway</a:t>
            </a:r>
          </a:p>
        </p:txBody>
      </p:sp>
    </p:spTree>
    <p:extLst>
      <p:ext uri="{BB962C8B-B14F-4D97-AF65-F5344CB8AC3E}">
        <p14:creationId xmlns:p14="http://schemas.microsoft.com/office/powerpoint/2010/main" val="28910308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1CDFEC-972B-4CCF-A37C-2691D747A150}"/>
              </a:ext>
            </a:extLst>
          </p:cNvPr>
          <p:cNvSpPr>
            <a:spLocks noGrp="1"/>
          </p:cNvSpPr>
          <p:nvPr>
            <p:ph idx="1"/>
          </p:nvPr>
        </p:nvSpPr>
        <p:spPr>
          <a:xfrm>
            <a:off x="2435543" y="1834926"/>
            <a:ext cx="9463717" cy="4885266"/>
          </a:xfrm>
        </p:spPr>
        <p:txBody>
          <a:bodyPr>
            <a:noAutofit/>
          </a:bodyPr>
          <a:lstStyle/>
          <a:p>
            <a:r>
              <a:rPr lang="en-US" sz="3200" dirty="0"/>
              <a:t>During the 2023 Legislative Session, Alabama Act 2023-539 was passed.</a:t>
            </a:r>
          </a:p>
          <a:p>
            <a:r>
              <a:rPr lang="en-US" sz="3200" dirty="0"/>
              <a:t>Establish the (Re)Engage Alabama Grant Program</a:t>
            </a:r>
          </a:p>
          <a:p>
            <a:pPr marL="571500" lvl="1" indent="-342900"/>
            <a:r>
              <a:rPr lang="en-US" sz="3000" dirty="0"/>
              <a:t>Increase the number of AL adults with college degrees;</a:t>
            </a:r>
          </a:p>
          <a:p>
            <a:pPr marL="571500" lvl="1" indent="-342900"/>
            <a:r>
              <a:rPr lang="en-US" sz="3000" dirty="0"/>
              <a:t>Encourage adults with some college credits to return    to college;</a:t>
            </a:r>
          </a:p>
          <a:p>
            <a:pPr marL="571500" lvl="1" indent="-342900"/>
            <a:r>
              <a:rPr lang="en-US" sz="3000" dirty="0"/>
              <a:t>Provide grant award payment assistance to             eligible adults;</a:t>
            </a:r>
          </a:p>
          <a:p>
            <a:pPr marL="571500" lvl="1" indent="-342900"/>
            <a:r>
              <a:rPr lang="en-US" sz="3000" dirty="0"/>
              <a:t>Establish eligibility standards and procedures;</a:t>
            </a:r>
          </a:p>
          <a:p>
            <a:pPr marL="571500" lvl="1" indent="-342900"/>
            <a:r>
              <a:rPr lang="en-US" sz="3000" dirty="0"/>
              <a:t>Provide ACHE with resources for administration </a:t>
            </a:r>
            <a:endParaRPr lang="en-US" sz="3000" dirty="0">
              <a:solidFill>
                <a:schemeClr val="accent1"/>
              </a:solidFill>
            </a:endParaRPr>
          </a:p>
          <a:p>
            <a:pPr marL="0" indent="0">
              <a:buNone/>
            </a:pPr>
            <a:endParaRPr lang="en-US" sz="3600" dirty="0">
              <a:solidFill>
                <a:srgbClr val="000000"/>
              </a:solidFill>
              <a:ea typeface="Times New Roman" panose="02020603050405020304" pitchFamily="18" charset="0"/>
            </a:endParaRPr>
          </a:p>
          <a:p>
            <a:pPr lvl="1"/>
            <a:endParaRPr lang="en-US" sz="300" dirty="0">
              <a:solidFill>
                <a:srgbClr val="000000"/>
              </a:solidFill>
              <a:ea typeface="Times New Roman" panose="02020603050405020304" pitchFamily="18" charset="0"/>
            </a:endParaRPr>
          </a:p>
          <a:p>
            <a:pPr marL="0" indent="0">
              <a:buNone/>
            </a:pPr>
            <a:endParaRPr lang="en-US" sz="300" dirty="0"/>
          </a:p>
        </p:txBody>
      </p:sp>
      <p:pic>
        <p:nvPicPr>
          <p:cNvPr id="10" name="Picture 9">
            <a:extLst>
              <a:ext uri="{FF2B5EF4-FFF2-40B4-BE49-F238E27FC236}">
                <a16:creationId xmlns:a16="http://schemas.microsoft.com/office/drawing/2014/main" id="{C57DF1B6-A873-4753-8882-C72D239A6692}"/>
              </a:ext>
            </a:extLst>
          </p:cNvPr>
          <p:cNvPicPr>
            <a:picLocks/>
          </p:cNvPicPr>
          <p:nvPr/>
        </p:nvPicPr>
        <p:blipFill rotWithShape="1">
          <a:blip r:embed="rId3">
            <a:extLst>
              <a:ext uri="{BEBA8EAE-BF5A-486C-A8C5-ECC9F3942E4B}">
                <a14:imgProps xmlns:a14="http://schemas.microsoft.com/office/drawing/2010/main">
                  <a14:imgLayer r:embed="rId4">
                    <a14:imgEffect>
                      <a14:backgroundRemoval t="3333" b="95556" l="405" r="98785">
                        <a14:foregroundMark x1="28993" y1="90918" x2="10121" y2="84444"/>
                        <a14:foregroundMark x1="32794" y1="92222" x2="30078" y2="91290"/>
                        <a14:foregroundMark x1="10121" y1="84444" x2="4049" y2="28889"/>
                        <a14:foregroundMark x1="4049" y1="28889" x2="25911" y2="10000"/>
                        <a14:foregroundMark x1="25911" y1="10000" x2="63158" y2="7778"/>
                        <a14:foregroundMark x1="63158" y1="7778" x2="87449" y2="13889"/>
                        <a14:foregroundMark x1="87449" y1="13889" x2="97976" y2="51111"/>
                        <a14:foregroundMark x1="97976" y1="51111" x2="26316" y2="88889"/>
                        <a14:foregroundMark x1="23482" y1="61111" x2="3239" y2="55000"/>
                        <a14:foregroundMark x1="3239" y1="55000" x2="405" y2="26111"/>
                        <a14:foregroundMark x1="405" y1="26111" x2="21053" y2="22778"/>
                        <a14:foregroundMark x1="21053" y1="22778" x2="25101" y2="66667"/>
                        <a14:foregroundMark x1="30154" y1="94071" x2="0" y2="99444"/>
                        <a14:foregroundMark x1="0" y1="99444" x2="14980" y2="79444"/>
                        <a14:foregroundMark x1="14980" y1="79444" x2="25911" y2="92778"/>
                        <a14:foregroundMark x1="32794" y1="92222" x2="76923" y2="95556"/>
                        <a14:foregroundMark x1="76923" y1="95556" x2="93927" y2="75000"/>
                        <a14:foregroundMark x1="93927" y1="75000" x2="63968" y2="71111"/>
                        <a14:foregroundMark x1="63968" y1="71111" x2="40081" y2="79444"/>
                        <a14:foregroundMark x1="40081" y1="79444" x2="31579" y2="88889"/>
                        <a14:foregroundMark x1="83401" y1="85556" x2="96356" y2="59444"/>
                        <a14:foregroundMark x1="96356" y1="59444" x2="85020" y2="90000"/>
                        <a14:foregroundMark x1="85020" y1="90000" x2="80567" y2="92222"/>
                        <a14:foregroundMark x1="11741" y1="25556" x2="37247" y2="4444"/>
                        <a14:foregroundMark x1="37247" y1="4444" x2="44534" y2="12222"/>
                        <a14:foregroundMark x1="75709" y1="6111" x2="99190" y2="9444"/>
                        <a14:foregroundMark x1="99190" y1="9444" x2="96356" y2="41111"/>
                        <a14:foregroundMark x1="29150" y1="3333" x2="2834" y2="4444"/>
                        <a14:foregroundMark x1="2834" y1="4444" x2="23482" y2="9444"/>
                        <a14:foregroundMark x1="23482" y1="9444" x2="27935" y2="7778"/>
                        <a14:foregroundMark x1="89879" y1="76667" x2="89879" y2="76667"/>
                        <a14:foregroundMark x1="95547" y1="87222" x2="96761" y2="94444"/>
                        <a14:backgroundMark x1="33603" y1="98889" x2="32389" y2="98889"/>
                      </a14:backgroundRemoval>
                    </a14:imgEffect>
                  </a14:imgLayer>
                </a14:imgProps>
              </a:ext>
            </a:extLst>
          </a:blip>
          <a:srcRect b="10904"/>
          <a:stretch/>
        </p:blipFill>
        <p:spPr>
          <a:xfrm>
            <a:off x="159390" y="4053296"/>
            <a:ext cx="2194560" cy="1554480"/>
          </a:xfrm>
          <a:prstGeom prst="rect">
            <a:avLst/>
          </a:prstGeom>
          <a:effectLst>
            <a:outerShdw blurRad="63500" sx="102000" sy="102000" algn="ctr" rotWithShape="0">
              <a:prstClr val="black">
                <a:alpha val="40000"/>
              </a:prstClr>
            </a:outerShdw>
          </a:effectLst>
        </p:spPr>
      </p:pic>
      <p:pic>
        <p:nvPicPr>
          <p:cNvPr id="4" name="Picture 3">
            <a:extLst>
              <a:ext uri="{FF2B5EF4-FFF2-40B4-BE49-F238E27FC236}">
                <a16:creationId xmlns:a16="http://schemas.microsoft.com/office/drawing/2014/main" id="{56A46D70-4500-4047-B86B-694B0D842E9E}"/>
              </a:ext>
            </a:extLst>
          </p:cNvPr>
          <p:cNvPicPr>
            <a:picLocks/>
          </p:cNvPicPr>
          <p:nvPr/>
        </p:nvPicPr>
        <p:blipFill>
          <a:blip r:embed="rId5"/>
          <a:stretch>
            <a:fillRect/>
          </a:stretch>
        </p:blipFill>
        <p:spPr>
          <a:xfrm>
            <a:off x="159390" y="2176598"/>
            <a:ext cx="2194560" cy="1554480"/>
          </a:xfrm>
          <a:prstGeom prst="rect">
            <a:avLst/>
          </a:prstGeom>
          <a:effectLst>
            <a:outerShdw blurRad="63500" sx="102000" sy="102000" algn="ctr" rotWithShape="0">
              <a:prstClr val="black">
                <a:alpha val="40000"/>
              </a:prstClr>
            </a:outerShdw>
          </a:effectLst>
        </p:spPr>
      </p:pic>
      <p:sp>
        <p:nvSpPr>
          <p:cNvPr id="9" name="Title 1">
            <a:extLst>
              <a:ext uri="{FF2B5EF4-FFF2-40B4-BE49-F238E27FC236}">
                <a16:creationId xmlns:a16="http://schemas.microsoft.com/office/drawing/2014/main" id="{DD3E1F17-25EC-4217-A4D7-9D1D4D232E15}"/>
              </a:ext>
            </a:extLst>
          </p:cNvPr>
          <p:cNvSpPr>
            <a:spLocks noGrp="1"/>
          </p:cNvSpPr>
          <p:nvPr>
            <p:ph type="title"/>
          </p:nvPr>
        </p:nvSpPr>
        <p:spPr>
          <a:xfrm>
            <a:off x="1" y="261689"/>
            <a:ext cx="12191999" cy="1325563"/>
          </a:xfrm>
        </p:spPr>
        <p:txBody>
          <a:bodyPr>
            <a:noAutofit/>
          </a:bodyPr>
          <a:lstStyle/>
          <a:p>
            <a:pPr marL="228600" algn="ctr" defTabSz="457200">
              <a:tabLst>
                <a:tab pos="27432" algn="l"/>
                <a:tab pos="-1731873600" algn="l"/>
                <a:tab pos="6542532" algn="r"/>
              </a:tabLst>
            </a:pPr>
            <a:r>
              <a:rPr lang="en-US" sz="3600" b="1" kern="1400" dirty="0">
                <a:solidFill>
                  <a:srgbClr val="4472C4"/>
                </a:solidFill>
                <a:latin typeface="+mn-lt"/>
                <a:ea typeface="+mn-ea"/>
                <a:cs typeface="+mn-cs"/>
              </a:rPr>
              <a:t>Preliminary Approval of Administrative Procedures</a:t>
            </a:r>
            <a:br>
              <a:rPr lang="en-US" sz="3600" b="1" kern="1400" dirty="0">
                <a:solidFill>
                  <a:srgbClr val="4472C4"/>
                </a:solidFill>
                <a:latin typeface="+mn-lt"/>
                <a:ea typeface="+mn-ea"/>
                <a:cs typeface="+mn-cs"/>
              </a:rPr>
            </a:br>
            <a:r>
              <a:rPr lang="en-US" sz="3600" b="1" kern="1400" dirty="0">
                <a:solidFill>
                  <a:srgbClr val="4472C4"/>
                </a:solidFill>
                <a:latin typeface="+mn-lt"/>
                <a:ea typeface="+mn-ea"/>
                <a:cs typeface="+mn-cs"/>
              </a:rPr>
              <a:t>for the New Chapter 300-4-13:</a:t>
            </a:r>
            <a:br>
              <a:rPr lang="en-US" sz="3600" b="1" kern="1400" dirty="0">
                <a:solidFill>
                  <a:srgbClr val="4472C4"/>
                </a:solidFill>
                <a:latin typeface="+mn-lt"/>
                <a:ea typeface="+mn-ea"/>
                <a:cs typeface="+mn-cs"/>
              </a:rPr>
            </a:br>
            <a:r>
              <a:rPr lang="en-US" sz="3600" b="1" kern="1400" dirty="0">
                <a:solidFill>
                  <a:srgbClr val="4472C4"/>
                </a:solidFill>
                <a:latin typeface="+mn-lt"/>
                <a:ea typeface="+mn-ea"/>
                <a:cs typeface="+mn-cs"/>
              </a:rPr>
              <a:t>(Re)Engage Alabama Grant Program</a:t>
            </a:r>
          </a:p>
        </p:txBody>
      </p:sp>
    </p:spTree>
    <p:extLst>
      <p:ext uri="{BB962C8B-B14F-4D97-AF65-F5344CB8AC3E}">
        <p14:creationId xmlns:p14="http://schemas.microsoft.com/office/powerpoint/2010/main" val="39447333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11226AA3-5D70-4970-8DC8-69F4BEA989ED}"/>
              </a:ext>
            </a:extLst>
          </p:cNvPr>
          <p:cNvSpPr>
            <a:spLocks noGrp="1"/>
          </p:cNvSpPr>
          <p:nvPr>
            <p:ph type="subTitle" idx="1"/>
          </p:nvPr>
        </p:nvSpPr>
        <p:spPr>
          <a:xfrm>
            <a:off x="307358" y="2943224"/>
            <a:ext cx="5325467" cy="3823509"/>
          </a:xfrm>
        </p:spPr>
        <p:txBody>
          <a:bodyPr anchor="ctr">
            <a:normAutofit/>
          </a:bodyPr>
          <a:lstStyle/>
          <a:p>
            <a:pPr algn="l">
              <a:lnSpc>
                <a:spcPct val="150000"/>
              </a:lnSpc>
            </a:pPr>
            <a:r>
              <a:rPr lang="en-US" sz="2200" b="1" dirty="0"/>
              <a:t>300-4-13-.01	Purpose of Grant Program</a:t>
            </a:r>
          </a:p>
          <a:p>
            <a:pPr algn="l">
              <a:lnSpc>
                <a:spcPct val="150000"/>
              </a:lnSpc>
            </a:pPr>
            <a:r>
              <a:rPr lang="en-US" sz="2200" b="1" dirty="0"/>
              <a:t>300-4-13-.02	Organization</a:t>
            </a:r>
          </a:p>
          <a:p>
            <a:pPr algn="l">
              <a:lnSpc>
                <a:spcPct val="150000"/>
              </a:lnSpc>
            </a:pPr>
            <a:r>
              <a:rPr lang="en-US" sz="2200" b="1" dirty="0"/>
              <a:t>300-4-13-.03	Definition of Terms</a:t>
            </a:r>
          </a:p>
          <a:p>
            <a:pPr algn="l">
              <a:lnSpc>
                <a:spcPct val="150000"/>
              </a:lnSpc>
            </a:pPr>
            <a:r>
              <a:rPr lang="en-US" sz="2200" b="1" dirty="0"/>
              <a:t>300-4-13-.04	Audits</a:t>
            </a:r>
          </a:p>
          <a:p>
            <a:pPr algn="l">
              <a:lnSpc>
                <a:spcPct val="150000"/>
              </a:lnSpc>
            </a:pPr>
            <a:r>
              <a:rPr lang="en-US" sz="2200" b="1" dirty="0"/>
              <a:t>300-4-13-.05	Rule Making Authority</a:t>
            </a:r>
          </a:p>
          <a:p>
            <a:pPr algn="l">
              <a:lnSpc>
                <a:spcPct val="150000"/>
              </a:lnSpc>
            </a:pPr>
            <a:endParaRPr lang="en-US" sz="2200" b="1" dirty="0"/>
          </a:p>
        </p:txBody>
      </p:sp>
      <p:pic>
        <p:nvPicPr>
          <p:cNvPr id="6" name="Picture 5">
            <a:extLst>
              <a:ext uri="{FF2B5EF4-FFF2-40B4-BE49-F238E27FC236}">
                <a16:creationId xmlns:a16="http://schemas.microsoft.com/office/drawing/2014/main" id="{3FE2CE65-7220-40CD-A245-2FC7B56061E9}"/>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832823" y="270108"/>
            <a:ext cx="8526354" cy="2468880"/>
          </a:xfrm>
          <a:prstGeom prst="rect">
            <a:avLst/>
          </a:prstGeom>
        </p:spPr>
      </p:pic>
      <p:sp>
        <p:nvSpPr>
          <p:cNvPr id="5" name="Subtitle 2">
            <a:extLst>
              <a:ext uri="{FF2B5EF4-FFF2-40B4-BE49-F238E27FC236}">
                <a16:creationId xmlns:a16="http://schemas.microsoft.com/office/drawing/2014/main" id="{A3D8C842-984A-4F4B-9779-84B4125D8F66}"/>
              </a:ext>
            </a:extLst>
          </p:cNvPr>
          <p:cNvSpPr txBox="1">
            <a:spLocks/>
          </p:cNvSpPr>
          <p:nvPr/>
        </p:nvSpPr>
        <p:spPr>
          <a:xfrm>
            <a:off x="5725517" y="2943225"/>
            <a:ext cx="6473450" cy="3823509"/>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en-US" sz="2200" b="1" dirty="0"/>
              <a:t>300-4-13-.06	Awarding Procedures</a:t>
            </a:r>
          </a:p>
          <a:p>
            <a:pPr algn="l">
              <a:lnSpc>
                <a:spcPct val="150000"/>
              </a:lnSpc>
            </a:pPr>
            <a:r>
              <a:rPr lang="en-US" sz="2200" b="1" dirty="0"/>
              <a:t>300-4-13-.07	Disbursement of Funds</a:t>
            </a:r>
          </a:p>
          <a:p>
            <a:pPr algn="l">
              <a:lnSpc>
                <a:spcPct val="150000"/>
              </a:lnSpc>
            </a:pPr>
            <a:r>
              <a:rPr lang="en-US" sz="2200" b="1" dirty="0"/>
              <a:t>300-4-13-.08	Refund and Repayment Requirements</a:t>
            </a:r>
          </a:p>
          <a:p>
            <a:pPr algn="l">
              <a:lnSpc>
                <a:spcPct val="150000"/>
              </a:lnSpc>
            </a:pPr>
            <a:r>
              <a:rPr lang="en-US" sz="2200" b="1" dirty="0"/>
              <a:t>300-4-13-.09	Review Procedures</a:t>
            </a:r>
          </a:p>
          <a:p>
            <a:pPr algn="l">
              <a:lnSpc>
                <a:spcPct val="150000"/>
              </a:lnSpc>
            </a:pPr>
            <a:r>
              <a:rPr lang="en-US" sz="2200" b="1" dirty="0"/>
              <a:t>300-4-13-.10	Maintenance of Records</a:t>
            </a:r>
          </a:p>
          <a:p>
            <a:pPr algn="l">
              <a:lnSpc>
                <a:spcPct val="150000"/>
              </a:lnSpc>
            </a:pPr>
            <a:endParaRPr lang="en-US" sz="2200" b="1" dirty="0"/>
          </a:p>
        </p:txBody>
      </p:sp>
      <p:cxnSp>
        <p:nvCxnSpPr>
          <p:cNvPr id="4" name="Straight Connector 3">
            <a:extLst>
              <a:ext uri="{FF2B5EF4-FFF2-40B4-BE49-F238E27FC236}">
                <a16:creationId xmlns:a16="http://schemas.microsoft.com/office/drawing/2014/main" id="{53AAE01A-9740-4576-9DA5-B1F7BD407721}"/>
              </a:ext>
            </a:extLst>
          </p:cNvPr>
          <p:cNvCxnSpPr>
            <a:cxnSpLocks/>
          </p:cNvCxnSpPr>
          <p:nvPr/>
        </p:nvCxnSpPr>
        <p:spPr>
          <a:xfrm>
            <a:off x="5600700" y="3086100"/>
            <a:ext cx="0" cy="317413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417504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entral Alabama Community College | Alabama Community Colleges">
            <a:extLst>
              <a:ext uri="{FF2B5EF4-FFF2-40B4-BE49-F238E27FC236}">
                <a16:creationId xmlns:a16="http://schemas.microsoft.com/office/drawing/2014/main" id="{A112A9A8-95F4-494B-B6BA-1A8FB6262E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6B6FF63-4A20-4B9E-8CDA-3C0D921167EC}"/>
              </a:ext>
            </a:extLst>
          </p:cNvPr>
          <p:cNvSpPr>
            <a:spLocks noGrp="1"/>
          </p:cNvSpPr>
          <p:nvPr>
            <p:ph type="title"/>
          </p:nvPr>
        </p:nvSpPr>
        <p:spPr>
          <a:xfrm>
            <a:off x="275080" y="160977"/>
            <a:ext cx="11916919" cy="1161923"/>
          </a:xfrm>
        </p:spPr>
        <p:txBody>
          <a:bodyPr>
            <a:normAutofit fontScale="90000"/>
          </a:bodyPr>
          <a:lstStyle/>
          <a:p>
            <a:r>
              <a:rPr lang="en-US" b="1" dirty="0">
                <a:solidFill>
                  <a:schemeClr val="bg1"/>
                </a:solidFill>
                <a:latin typeface="+mn-lt"/>
              </a:rPr>
              <a:t>“Approved” Colleges and Universities per Act 2023-539</a:t>
            </a:r>
            <a:br>
              <a:rPr lang="en-US" b="1" dirty="0">
                <a:solidFill>
                  <a:schemeClr val="bg1"/>
                </a:solidFill>
                <a:latin typeface="+mn-lt"/>
              </a:rPr>
            </a:br>
            <a:r>
              <a:rPr lang="en-US" b="1" dirty="0">
                <a:solidFill>
                  <a:schemeClr val="bg1"/>
                </a:solidFill>
                <a:latin typeface="Calibri "/>
              </a:rPr>
              <a:t>Chapter</a:t>
            </a:r>
            <a:r>
              <a:rPr lang="en-US" b="1" dirty="0">
                <a:solidFill>
                  <a:schemeClr val="accent1"/>
                </a:solidFill>
              </a:rPr>
              <a:t> </a:t>
            </a:r>
            <a:r>
              <a:rPr lang="en-US" b="1" dirty="0">
                <a:solidFill>
                  <a:schemeClr val="bg1"/>
                </a:solidFill>
                <a:latin typeface="+mn-lt"/>
              </a:rPr>
              <a:t>300-4-13-.03.(4)</a:t>
            </a:r>
          </a:p>
        </p:txBody>
      </p:sp>
      <p:pic>
        <p:nvPicPr>
          <p:cNvPr id="8" name="Picture 7">
            <a:extLst>
              <a:ext uri="{FF2B5EF4-FFF2-40B4-BE49-F238E27FC236}">
                <a16:creationId xmlns:a16="http://schemas.microsoft.com/office/drawing/2014/main" id="{4C64091D-FB9A-4D3C-954C-7F4DFA4B550F}"/>
              </a:ext>
            </a:extLst>
          </p:cNvPr>
          <p:cNvPicPr>
            <a:picLocks noChangeAspect="1"/>
          </p:cNvPicPr>
          <p:nvPr/>
        </p:nvPicPr>
        <p:blipFill rotWithShape="1">
          <a:blip r:embed="rId3">
            <a:duotone>
              <a:schemeClr val="accent1">
                <a:shade val="45000"/>
                <a:satMod val="135000"/>
              </a:schemeClr>
              <a:prstClr val="white"/>
            </a:duotone>
          </a:blip>
          <a:srcRect b="28840"/>
          <a:stretch/>
        </p:blipFill>
        <p:spPr>
          <a:xfrm>
            <a:off x="1401319" y="1679160"/>
            <a:ext cx="9389362" cy="3904128"/>
          </a:xfrm>
          <a:prstGeom prst="rect">
            <a:avLst/>
          </a:prstGeom>
        </p:spPr>
      </p:pic>
    </p:spTree>
    <p:extLst>
      <p:ext uri="{BB962C8B-B14F-4D97-AF65-F5344CB8AC3E}">
        <p14:creationId xmlns:p14="http://schemas.microsoft.com/office/powerpoint/2010/main" val="4187905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entral Alabama Community College | Alabama Community Colleges">
            <a:extLst>
              <a:ext uri="{FF2B5EF4-FFF2-40B4-BE49-F238E27FC236}">
                <a16:creationId xmlns:a16="http://schemas.microsoft.com/office/drawing/2014/main" id="{A112A9A8-95F4-494B-B6BA-1A8FB6262E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94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6B6FF63-4A20-4B9E-8CDA-3C0D921167EC}"/>
              </a:ext>
            </a:extLst>
          </p:cNvPr>
          <p:cNvSpPr>
            <a:spLocks noGrp="1"/>
          </p:cNvSpPr>
          <p:nvPr>
            <p:ph type="title"/>
          </p:nvPr>
        </p:nvSpPr>
        <p:spPr>
          <a:xfrm>
            <a:off x="360338" y="0"/>
            <a:ext cx="10515600" cy="1161923"/>
          </a:xfrm>
        </p:spPr>
        <p:txBody>
          <a:bodyPr>
            <a:normAutofit/>
          </a:bodyPr>
          <a:lstStyle/>
          <a:p>
            <a:r>
              <a:rPr lang="en-US" b="1" dirty="0">
                <a:solidFill>
                  <a:schemeClr val="bg1"/>
                </a:solidFill>
                <a:latin typeface="+mn-lt"/>
              </a:rPr>
              <a:t>“Approved” Colleges and Universities </a:t>
            </a:r>
          </a:p>
        </p:txBody>
      </p:sp>
      <p:grpSp>
        <p:nvGrpSpPr>
          <p:cNvPr id="3" name="Group 2">
            <a:extLst>
              <a:ext uri="{FF2B5EF4-FFF2-40B4-BE49-F238E27FC236}">
                <a16:creationId xmlns:a16="http://schemas.microsoft.com/office/drawing/2014/main" id="{6BE4F378-7214-4B1C-9B5A-5FFA7BAC7965}"/>
              </a:ext>
            </a:extLst>
          </p:cNvPr>
          <p:cNvGrpSpPr/>
          <p:nvPr/>
        </p:nvGrpSpPr>
        <p:grpSpPr>
          <a:xfrm>
            <a:off x="126423" y="1197115"/>
            <a:ext cx="11981686" cy="5035348"/>
            <a:chOff x="126423" y="949025"/>
            <a:chExt cx="11981686" cy="4887978"/>
          </a:xfrm>
          <a:effectLst>
            <a:outerShdw blurRad="63500" sx="102000" sy="102000" algn="ctr" rotWithShape="0">
              <a:prstClr val="black">
                <a:alpha val="40000"/>
              </a:prstClr>
            </a:outerShdw>
          </a:effectLst>
        </p:grpSpPr>
        <p:sp>
          <p:nvSpPr>
            <p:cNvPr id="14" name="TextBox 13">
              <a:extLst>
                <a:ext uri="{FF2B5EF4-FFF2-40B4-BE49-F238E27FC236}">
                  <a16:creationId xmlns:a16="http://schemas.microsoft.com/office/drawing/2014/main" id="{F437F056-398A-43F4-B734-755EBADEA0EC}"/>
                </a:ext>
              </a:extLst>
            </p:cNvPr>
            <p:cNvSpPr txBox="1"/>
            <p:nvPr/>
          </p:nvSpPr>
          <p:spPr>
            <a:xfrm>
              <a:off x="126423" y="954944"/>
              <a:ext cx="3723983" cy="4882010"/>
            </a:xfrm>
            <a:prstGeom prst="rect">
              <a:avLst/>
            </a:prstGeom>
            <a:solidFill>
              <a:schemeClr val="accent1">
                <a:lumMod val="20000"/>
                <a:lumOff val="80000"/>
              </a:schemeClr>
            </a:solidFill>
          </p:spPr>
          <p:txBody>
            <a:bodyPr wrap="square">
              <a:spAutoFit/>
            </a:bodyPr>
            <a:lstStyle/>
            <a:p>
              <a:pPr marL="0" marR="0">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Alabama A&amp;M University</a:t>
              </a:r>
            </a:p>
            <a:p>
              <a:pPr marL="0" marR="0">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Alabama State University</a:t>
              </a:r>
            </a:p>
            <a:p>
              <a:pPr marL="0" marR="0">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Athens State University </a:t>
              </a:r>
            </a:p>
            <a:p>
              <a:pPr marL="0" marR="0">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Auburn University </a:t>
              </a:r>
            </a:p>
            <a:p>
              <a:pPr marL="0" marR="0">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Auburn University at Montgomery</a:t>
              </a:r>
            </a:p>
            <a:p>
              <a:pPr marL="0" marR="0">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Jacksonville State University</a:t>
              </a:r>
            </a:p>
            <a:p>
              <a:pPr marL="0" marR="0">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Troy University</a:t>
              </a:r>
            </a:p>
            <a:p>
              <a:pPr marL="0" marR="0">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University of Alabama</a:t>
              </a:r>
            </a:p>
            <a:p>
              <a:pPr marL="0" marR="0">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UA in Birmingham</a:t>
              </a:r>
            </a:p>
            <a:p>
              <a:pPr marL="0" marR="0">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UA in Huntsville</a:t>
              </a:r>
            </a:p>
            <a:p>
              <a:pPr marL="0" marR="0">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University of Montevallo</a:t>
              </a:r>
            </a:p>
            <a:p>
              <a:pPr marL="0" marR="0">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University of North Alabama</a:t>
              </a:r>
            </a:p>
            <a:p>
              <a:pPr marL="0" marR="0">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University of South Alabama</a:t>
              </a:r>
            </a:p>
            <a:p>
              <a:pPr marL="0" marR="0">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University of West Alabama</a:t>
              </a:r>
            </a:p>
          </p:txBody>
        </p:sp>
        <p:sp>
          <p:nvSpPr>
            <p:cNvPr id="15" name="TextBox 14">
              <a:extLst>
                <a:ext uri="{FF2B5EF4-FFF2-40B4-BE49-F238E27FC236}">
                  <a16:creationId xmlns:a16="http://schemas.microsoft.com/office/drawing/2014/main" id="{7E837D54-C4A2-463C-B46F-E9A4E9803C97}"/>
                </a:ext>
              </a:extLst>
            </p:cNvPr>
            <p:cNvSpPr txBox="1"/>
            <p:nvPr/>
          </p:nvSpPr>
          <p:spPr>
            <a:xfrm>
              <a:off x="3195784" y="954945"/>
              <a:ext cx="3723983" cy="4882010"/>
            </a:xfrm>
            <a:prstGeom prst="rect">
              <a:avLst/>
            </a:prstGeom>
            <a:solidFill>
              <a:schemeClr val="accent1">
                <a:lumMod val="20000"/>
                <a:lumOff val="80000"/>
              </a:schemeClr>
            </a:solidFill>
          </p:spPr>
          <p:txBody>
            <a:bodyPr wrap="square" anchor="t">
              <a:spAutoFit/>
            </a:bodyPr>
            <a:lstStyle/>
            <a:p>
              <a:pPr>
                <a:lnSpc>
                  <a:spcPct val="107000"/>
                </a:lnSpc>
                <a:spcAft>
                  <a:spcPts val="800"/>
                </a:spcAft>
              </a:pPr>
              <a:r>
                <a:rPr lang="en-US" sz="1500" dirty="0">
                  <a:latin typeface="Calibri" panose="020F0502020204030204" pitchFamily="34" charset="0"/>
                  <a:ea typeface="Calibri" panose="020F0502020204030204" pitchFamily="34" charset="0"/>
                  <a:cs typeface="Times New Roman" panose="02020603050405020304" pitchFamily="18" charset="0"/>
                </a:rPr>
                <a:t>Amridge University</a:t>
              </a:r>
            </a:p>
            <a:p>
              <a:pPr>
                <a:lnSpc>
                  <a:spcPct val="107000"/>
                </a:lnSpc>
                <a:spcAft>
                  <a:spcPts val="800"/>
                </a:spcAft>
              </a:pPr>
              <a:r>
                <a:rPr lang="en-US" sz="1500" dirty="0">
                  <a:latin typeface="Calibri" panose="020F0502020204030204" pitchFamily="34" charset="0"/>
                  <a:ea typeface="Calibri" panose="020F0502020204030204" pitchFamily="34" charset="0"/>
                  <a:cs typeface="Times New Roman" panose="02020603050405020304" pitchFamily="18" charset="0"/>
                </a:rPr>
                <a:t>Birmingham-Southern College</a:t>
              </a:r>
            </a:p>
            <a:p>
              <a:pPr>
                <a:lnSpc>
                  <a:spcPct val="107000"/>
                </a:lnSpc>
                <a:spcAft>
                  <a:spcPts val="800"/>
                </a:spcAft>
              </a:pPr>
              <a:r>
                <a:rPr lang="en-US" sz="1500" dirty="0">
                  <a:latin typeface="Calibri" panose="020F0502020204030204" pitchFamily="34" charset="0"/>
                  <a:ea typeface="Calibri" panose="020F0502020204030204" pitchFamily="34" charset="0"/>
                  <a:cs typeface="Times New Roman" panose="02020603050405020304" pitchFamily="18" charset="0"/>
                </a:rPr>
                <a:t>Faulkner University</a:t>
              </a:r>
            </a:p>
            <a:p>
              <a:pPr marL="0" marR="0">
                <a:lnSpc>
                  <a:spcPct val="107000"/>
                </a:lnSpc>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Huntingdon College</a:t>
              </a:r>
            </a:p>
            <a:p>
              <a:pPr marL="0" marR="0">
                <a:lnSpc>
                  <a:spcPct val="107000"/>
                </a:lnSpc>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Miles College</a:t>
              </a:r>
            </a:p>
            <a:p>
              <a:pPr marL="0" marR="0">
                <a:lnSpc>
                  <a:spcPct val="107000"/>
                </a:lnSpc>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Oakwood University</a:t>
              </a:r>
            </a:p>
            <a:p>
              <a:pPr marL="0" marR="0">
                <a:lnSpc>
                  <a:spcPct val="107000"/>
                </a:lnSpc>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Samford University</a:t>
              </a:r>
            </a:p>
            <a:p>
              <a:pPr marL="0" marR="0">
                <a:lnSpc>
                  <a:spcPct val="107000"/>
                </a:lnSpc>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South University-Montgomery</a:t>
              </a:r>
            </a:p>
            <a:p>
              <a:pPr marL="0" marR="0">
                <a:lnSpc>
                  <a:spcPct val="107000"/>
                </a:lnSpc>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Spring Hill College</a:t>
              </a:r>
            </a:p>
            <a:p>
              <a:pPr marL="0" marR="0">
                <a:lnSpc>
                  <a:spcPct val="107000"/>
                </a:lnSpc>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Stillman College</a:t>
              </a:r>
            </a:p>
            <a:p>
              <a:pPr marL="0" marR="0">
                <a:lnSpc>
                  <a:spcPct val="107000"/>
                </a:lnSpc>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Talladega College</a:t>
              </a:r>
            </a:p>
            <a:p>
              <a:pPr marL="0" marR="0">
                <a:lnSpc>
                  <a:spcPct val="107000"/>
                </a:lnSpc>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Tuskegee University</a:t>
              </a:r>
            </a:p>
            <a:p>
              <a:pPr marL="0" marR="0">
                <a:lnSpc>
                  <a:spcPct val="107000"/>
                </a:lnSpc>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United States Sports Academy</a:t>
              </a:r>
            </a:p>
            <a:p>
              <a:pPr marL="0" marR="0">
                <a:lnSpc>
                  <a:spcPct val="107000"/>
                </a:lnSpc>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University of Mobile</a:t>
              </a:r>
            </a:p>
          </p:txBody>
        </p:sp>
        <p:sp>
          <p:nvSpPr>
            <p:cNvPr id="16" name="TextBox 15">
              <a:extLst>
                <a:ext uri="{FF2B5EF4-FFF2-40B4-BE49-F238E27FC236}">
                  <a16:creationId xmlns:a16="http://schemas.microsoft.com/office/drawing/2014/main" id="{3D993B06-0EE5-48B8-8E4F-5AEFC262C3A7}"/>
                </a:ext>
              </a:extLst>
            </p:cNvPr>
            <p:cNvSpPr txBox="1"/>
            <p:nvPr/>
          </p:nvSpPr>
          <p:spPr>
            <a:xfrm>
              <a:off x="6011762" y="949025"/>
              <a:ext cx="3196856" cy="4882009"/>
            </a:xfrm>
            <a:prstGeom prst="rect">
              <a:avLst/>
            </a:prstGeom>
            <a:solidFill>
              <a:schemeClr val="accent1">
                <a:lumMod val="20000"/>
                <a:lumOff val="80000"/>
              </a:schemeClr>
            </a:solidFill>
          </p:spPr>
          <p:txBody>
            <a:bodyPr wrap="square">
              <a:spAutoFit/>
            </a:bodyPr>
            <a:lstStyle/>
            <a:p>
              <a:pPr marL="0" marR="0">
                <a:lnSpc>
                  <a:spcPct val="107000"/>
                </a:lnSpc>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Bevill State Community College</a:t>
              </a:r>
            </a:p>
            <a:p>
              <a:pPr marL="0" marR="0">
                <a:lnSpc>
                  <a:spcPct val="107000"/>
                </a:lnSpc>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Bishop State Community College </a:t>
              </a:r>
            </a:p>
            <a:p>
              <a:pPr marL="0" marR="0">
                <a:lnSpc>
                  <a:spcPct val="107000"/>
                </a:lnSpc>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Coastal Alabama Community College</a:t>
              </a:r>
            </a:p>
            <a:p>
              <a:pPr marL="0" marR="0">
                <a:lnSpc>
                  <a:spcPct val="107000"/>
                </a:lnSpc>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Calhoun Community College</a:t>
              </a:r>
            </a:p>
            <a:p>
              <a:pPr marL="0" marR="0">
                <a:lnSpc>
                  <a:spcPct val="107000"/>
                </a:lnSpc>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Central Alabama Community College</a:t>
              </a:r>
            </a:p>
            <a:p>
              <a:pPr marL="0" marR="0">
                <a:lnSpc>
                  <a:spcPct val="107000"/>
                </a:lnSpc>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Chattahoochee Valley Community College</a:t>
              </a:r>
            </a:p>
            <a:p>
              <a:pPr marL="0" marR="0">
                <a:lnSpc>
                  <a:spcPct val="107000"/>
                </a:lnSpc>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Drake State Community College</a:t>
              </a:r>
            </a:p>
            <a:p>
              <a:pPr marL="0" marR="0">
                <a:lnSpc>
                  <a:spcPct val="107000"/>
                </a:lnSpc>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Enterprise State Community College</a:t>
              </a:r>
            </a:p>
            <a:p>
              <a:pPr marL="0" marR="0">
                <a:lnSpc>
                  <a:spcPct val="107000"/>
                </a:lnSpc>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Gadsden State Community College</a:t>
              </a:r>
            </a:p>
            <a:p>
              <a:pPr marL="0" marR="0">
                <a:lnSpc>
                  <a:spcPct val="107000"/>
                </a:lnSpc>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Jefferson State Community College</a:t>
              </a:r>
            </a:p>
            <a:p>
              <a:pPr marL="0" marR="0">
                <a:lnSpc>
                  <a:spcPct val="107000"/>
                </a:lnSpc>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Lawson State Community College </a:t>
              </a:r>
            </a:p>
            <a:p>
              <a:pPr marL="0" marR="0">
                <a:lnSpc>
                  <a:spcPct val="107000"/>
                </a:lnSpc>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LB Wallace Community College</a:t>
              </a:r>
            </a:p>
            <a:p>
              <a:pPr marL="0" marR="0">
                <a:lnSpc>
                  <a:spcPct val="107000"/>
                </a:lnSpc>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Northeast Alabama Community College</a:t>
              </a:r>
            </a:p>
          </p:txBody>
        </p:sp>
        <p:sp>
          <p:nvSpPr>
            <p:cNvPr id="17" name="TextBox 16">
              <a:extLst>
                <a:ext uri="{FF2B5EF4-FFF2-40B4-BE49-F238E27FC236}">
                  <a16:creationId xmlns:a16="http://schemas.microsoft.com/office/drawing/2014/main" id="{15821B10-F62C-4735-A281-7DDB560E33A0}"/>
                </a:ext>
              </a:extLst>
            </p:cNvPr>
            <p:cNvSpPr txBox="1"/>
            <p:nvPr/>
          </p:nvSpPr>
          <p:spPr>
            <a:xfrm>
              <a:off x="9081123" y="954994"/>
              <a:ext cx="3026986" cy="4882009"/>
            </a:xfrm>
            <a:prstGeom prst="rect">
              <a:avLst/>
            </a:prstGeom>
            <a:solidFill>
              <a:schemeClr val="accent1">
                <a:lumMod val="20000"/>
                <a:lumOff val="80000"/>
              </a:schemeClr>
            </a:solidFill>
          </p:spPr>
          <p:txBody>
            <a:bodyPr wrap="square">
              <a:spAutoFit/>
            </a:bodyPr>
            <a:lstStyle/>
            <a:p>
              <a:pPr>
                <a:spcAft>
                  <a:spcPts val="800"/>
                </a:spcAft>
              </a:pPr>
              <a:r>
                <a:rPr lang="en-US" sz="1500" dirty="0">
                  <a:latin typeface="Calibri" panose="020F0502020204030204" pitchFamily="34" charset="0"/>
                  <a:ea typeface="Calibri" panose="020F0502020204030204" pitchFamily="34" charset="0"/>
                  <a:cs typeface="Times New Roman" panose="02020603050405020304" pitchFamily="18" charset="0"/>
                </a:rPr>
                <a:t>Northwest-Shoals Community College</a:t>
              </a:r>
            </a:p>
            <a:p>
              <a:pPr>
                <a:spcAft>
                  <a:spcPts val="800"/>
                </a:spcAft>
              </a:pPr>
              <a:r>
                <a:rPr lang="en-US" sz="1500" dirty="0">
                  <a:latin typeface="Calibri" panose="020F0502020204030204" pitchFamily="34" charset="0"/>
                  <a:ea typeface="Calibri" panose="020F0502020204030204" pitchFamily="34" charset="0"/>
                  <a:cs typeface="Times New Roman" panose="02020603050405020304" pitchFamily="18" charset="0"/>
                </a:rPr>
                <a:t>Reid State Community College </a:t>
              </a:r>
            </a:p>
            <a:p>
              <a:pPr>
                <a:spcAft>
                  <a:spcPts val="800"/>
                </a:spcAft>
              </a:pPr>
              <a:r>
                <a:rPr lang="en-US" sz="1500" dirty="0">
                  <a:latin typeface="Calibri" panose="020F0502020204030204" pitchFamily="34" charset="0"/>
                  <a:ea typeface="Calibri" panose="020F0502020204030204" pitchFamily="34" charset="0"/>
                  <a:cs typeface="Times New Roman" panose="02020603050405020304" pitchFamily="18" charset="0"/>
                </a:rPr>
                <a:t>Shelton State Community College</a:t>
              </a:r>
            </a:p>
            <a:p>
              <a:pPr marL="0" marR="0">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Snead State Community College</a:t>
              </a:r>
            </a:p>
            <a:p>
              <a:pPr marL="0" marR="0">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Southern Union State Community College</a:t>
              </a:r>
            </a:p>
            <a:p>
              <a:pPr marL="0" marR="0">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Trenholm State Community College </a:t>
              </a:r>
            </a:p>
            <a:p>
              <a:pPr marL="0" marR="0">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Ingram State Community College</a:t>
              </a:r>
            </a:p>
            <a:p>
              <a:pPr marL="0" marR="0">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Marion Military Institute</a:t>
              </a:r>
            </a:p>
            <a:p>
              <a:pPr marL="0" marR="0">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Wallace State Community College-Dothan</a:t>
              </a:r>
            </a:p>
            <a:p>
              <a:pPr marL="0" marR="0">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Wallace State Community College-Hanceville</a:t>
              </a:r>
            </a:p>
            <a:p>
              <a:pPr marL="0" marR="0">
                <a:spcBef>
                  <a:spcPts val="0"/>
                </a:spcBef>
                <a:spcAft>
                  <a:spcPts val="800"/>
                </a:spcAft>
              </a:pPr>
              <a:r>
                <a:rPr lang="en-US" sz="1500" dirty="0">
                  <a:effectLst/>
                  <a:latin typeface="Calibri" panose="020F0502020204030204" pitchFamily="34" charset="0"/>
                  <a:ea typeface="Calibri" panose="020F0502020204030204" pitchFamily="34" charset="0"/>
                  <a:cs typeface="Times New Roman" panose="02020603050405020304" pitchFamily="18" charset="0"/>
                </a:rPr>
                <a:t>Wallace State Community College-Selma</a:t>
              </a:r>
            </a:p>
          </p:txBody>
        </p:sp>
      </p:grpSp>
    </p:spTree>
    <p:extLst>
      <p:ext uri="{BB962C8B-B14F-4D97-AF65-F5344CB8AC3E}">
        <p14:creationId xmlns:p14="http://schemas.microsoft.com/office/powerpoint/2010/main" val="145688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entral Alabama Community College | Alabama Community Colleges">
            <a:extLst>
              <a:ext uri="{FF2B5EF4-FFF2-40B4-BE49-F238E27FC236}">
                <a16:creationId xmlns:a16="http://schemas.microsoft.com/office/drawing/2014/main" id="{DEA13531-F935-442B-A61B-F1BB3E10B9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3A3E2652-EEEB-4A4B-816C-C7B8FC5DDDBA}"/>
              </a:ext>
            </a:extLst>
          </p:cNvPr>
          <p:cNvSpPr txBox="1">
            <a:spLocks/>
          </p:cNvSpPr>
          <p:nvPr/>
        </p:nvSpPr>
        <p:spPr>
          <a:xfrm>
            <a:off x="227170" y="192567"/>
            <a:ext cx="10515600" cy="1161923"/>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mn-lt"/>
              </a:rPr>
              <a:t>“Authorized Institution” per Act 2023-539</a:t>
            </a:r>
            <a:br>
              <a:rPr lang="en-US" sz="4000" b="1" dirty="0">
                <a:solidFill>
                  <a:schemeClr val="bg1"/>
                </a:solidFill>
                <a:latin typeface="+mn-lt"/>
              </a:rPr>
            </a:br>
            <a:r>
              <a:rPr lang="en-US" sz="4000" b="1" dirty="0">
                <a:solidFill>
                  <a:schemeClr val="bg1"/>
                </a:solidFill>
                <a:latin typeface="+mn-lt"/>
              </a:rPr>
              <a:t>Chapter</a:t>
            </a:r>
            <a:r>
              <a:rPr lang="en-US" sz="4000" b="1" dirty="0">
                <a:solidFill>
                  <a:schemeClr val="accent1"/>
                </a:solidFill>
                <a:latin typeface="+mn-lt"/>
              </a:rPr>
              <a:t> </a:t>
            </a:r>
            <a:r>
              <a:rPr lang="en-US" sz="4000" b="1" dirty="0">
                <a:solidFill>
                  <a:schemeClr val="bg1"/>
                </a:solidFill>
                <a:latin typeface="+mn-lt"/>
              </a:rPr>
              <a:t>300-4-13-.03.(5) </a:t>
            </a:r>
          </a:p>
        </p:txBody>
      </p:sp>
      <p:pic>
        <p:nvPicPr>
          <p:cNvPr id="7" name="Picture 6">
            <a:extLst>
              <a:ext uri="{FF2B5EF4-FFF2-40B4-BE49-F238E27FC236}">
                <a16:creationId xmlns:a16="http://schemas.microsoft.com/office/drawing/2014/main" id="{22458CE9-C9D1-4BD5-B374-A4A86286AC44}"/>
              </a:ext>
            </a:extLst>
          </p:cNvPr>
          <p:cNvPicPr>
            <a:picLocks noChangeAspect="1"/>
          </p:cNvPicPr>
          <p:nvPr/>
        </p:nvPicPr>
        <p:blipFill rotWithShape="1">
          <a:blip r:embed="rId3">
            <a:duotone>
              <a:schemeClr val="accent1">
                <a:shade val="45000"/>
                <a:satMod val="135000"/>
              </a:schemeClr>
              <a:prstClr val="white"/>
            </a:duotone>
          </a:blip>
          <a:srcRect t="71814"/>
          <a:stretch/>
        </p:blipFill>
        <p:spPr>
          <a:xfrm>
            <a:off x="952262" y="2402541"/>
            <a:ext cx="10287477" cy="1694329"/>
          </a:xfrm>
          <a:prstGeom prst="rect">
            <a:avLst/>
          </a:prstGeom>
        </p:spPr>
      </p:pic>
    </p:spTree>
    <p:extLst>
      <p:ext uri="{BB962C8B-B14F-4D97-AF65-F5344CB8AC3E}">
        <p14:creationId xmlns:p14="http://schemas.microsoft.com/office/powerpoint/2010/main" val="2183698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9CC9DF-2760-4E83-9F44-CF3928A21855}"/>
              </a:ext>
            </a:extLst>
          </p:cNvPr>
          <p:cNvSpPr>
            <a:spLocks noGrp="1"/>
          </p:cNvSpPr>
          <p:nvPr>
            <p:ph idx="1"/>
          </p:nvPr>
        </p:nvSpPr>
        <p:spPr>
          <a:xfrm>
            <a:off x="309394" y="1117808"/>
            <a:ext cx="8421377" cy="5359501"/>
          </a:xfrm>
        </p:spPr>
        <p:txBody>
          <a:bodyPr>
            <a:noAutofit/>
          </a:bodyPr>
          <a:lstStyle/>
          <a:p>
            <a:pPr marL="514350" indent="-514350">
              <a:lnSpc>
                <a:spcPct val="100000"/>
              </a:lnSpc>
              <a:buFont typeface="+mj-lt"/>
              <a:buAutoNum type="romanLcPeriod"/>
            </a:pPr>
            <a:r>
              <a:rPr lang="en-US" sz="2400" dirty="0">
                <a:cs typeface="Arial" panose="020B0604020202020204" pitchFamily="34" charset="0"/>
              </a:rPr>
              <a:t>Is </a:t>
            </a:r>
            <a:r>
              <a:rPr lang="en-US" sz="2400" b="1" dirty="0">
                <a:cs typeface="Arial" panose="020B0604020202020204" pitchFamily="34" charset="0"/>
              </a:rPr>
              <a:t>25 years of age or older </a:t>
            </a:r>
            <a:r>
              <a:rPr lang="en-US" sz="2400" dirty="0">
                <a:cs typeface="Arial" panose="020B0604020202020204" pitchFamily="34" charset="0"/>
              </a:rPr>
              <a:t>at time of current enrollment</a:t>
            </a:r>
          </a:p>
          <a:p>
            <a:pPr marL="514350" indent="-514350">
              <a:lnSpc>
                <a:spcPct val="100000"/>
              </a:lnSpc>
              <a:buFont typeface="+mj-lt"/>
              <a:buAutoNum type="romanLcPeriod"/>
            </a:pPr>
            <a:r>
              <a:rPr lang="en-US" sz="2400" dirty="0">
                <a:cs typeface="Arial" panose="020B0604020202020204" pitchFamily="34" charset="0"/>
              </a:rPr>
              <a:t>Is a citizen or a lawful permanent resident of the United States</a:t>
            </a:r>
          </a:p>
          <a:p>
            <a:pPr marL="514350" indent="-514350">
              <a:lnSpc>
                <a:spcPct val="100000"/>
              </a:lnSpc>
              <a:buFont typeface="+mj-lt"/>
              <a:buAutoNum type="romanLcPeriod"/>
            </a:pPr>
            <a:r>
              <a:rPr lang="en-US" sz="2400" dirty="0">
                <a:cs typeface="Arial" panose="020B0604020202020204" pitchFamily="34" charset="0"/>
              </a:rPr>
              <a:t>Is an </a:t>
            </a:r>
            <a:r>
              <a:rPr lang="en-US" sz="2400" b="1" dirty="0">
                <a:cs typeface="Arial" panose="020B0604020202020204" pitchFamily="34" charset="0"/>
              </a:rPr>
              <a:t>Alabama Resident</a:t>
            </a:r>
          </a:p>
          <a:p>
            <a:pPr marL="517525" lvl="1" indent="0">
              <a:lnSpc>
                <a:spcPct val="100000"/>
              </a:lnSpc>
              <a:buNone/>
            </a:pPr>
            <a:r>
              <a:rPr lang="en-US" sz="2200" dirty="0">
                <a:cs typeface="Arial" panose="020B0604020202020204" pitchFamily="34" charset="0"/>
              </a:rPr>
              <a:t>Proof includes a current valid Alabama driver license (front and back), a current valid Alabama vehicle registration, or a current valid Alabama voter registration card</a:t>
            </a:r>
            <a:endParaRPr lang="en-US" sz="2200" dirty="0">
              <a:highlight>
                <a:srgbClr val="FFFF00"/>
              </a:highlight>
              <a:cs typeface="Arial" panose="020B0604020202020204" pitchFamily="34" charset="0"/>
            </a:endParaRPr>
          </a:p>
          <a:p>
            <a:pPr marL="514350" indent="-514350">
              <a:lnSpc>
                <a:spcPct val="100000"/>
              </a:lnSpc>
              <a:buFont typeface="+mj-lt"/>
              <a:buAutoNum type="romanLcPeriod"/>
            </a:pPr>
            <a:r>
              <a:rPr lang="en-US" sz="2400" dirty="0">
                <a:cs typeface="Arial" panose="020B0604020202020204" pitchFamily="34" charset="0"/>
              </a:rPr>
              <a:t>Is a graduate of a secondary school or the recognized equivalent of a high school graduate </a:t>
            </a:r>
          </a:p>
          <a:p>
            <a:pPr marL="514350" indent="-514350">
              <a:lnSpc>
                <a:spcPct val="100000"/>
              </a:lnSpc>
              <a:buFont typeface="+mj-lt"/>
              <a:buAutoNum type="romanLcPeriod"/>
            </a:pPr>
            <a:r>
              <a:rPr lang="en-US" sz="2400" dirty="0">
                <a:cs typeface="Arial" panose="020B0604020202020204" pitchFamily="34" charset="0"/>
              </a:rPr>
              <a:t>Has been out of college for </a:t>
            </a:r>
            <a:r>
              <a:rPr lang="en-US" sz="2400" b="1" dirty="0">
                <a:cs typeface="Arial" panose="020B0604020202020204" pitchFamily="34" charset="0"/>
              </a:rPr>
              <a:t>two years (24 consecutive months) prior </a:t>
            </a:r>
            <a:r>
              <a:rPr lang="en-US" sz="2400" dirty="0">
                <a:cs typeface="Arial" panose="020B0604020202020204" pitchFamily="34" charset="0"/>
              </a:rPr>
              <a:t>to their current enrollment</a:t>
            </a:r>
          </a:p>
          <a:p>
            <a:pPr marL="514350" indent="-514350">
              <a:lnSpc>
                <a:spcPct val="100000"/>
              </a:lnSpc>
              <a:buFont typeface="+mj-lt"/>
              <a:buAutoNum type="romanLcPeriod"/>
            </a:pPr>
            <a:r>
              <a:rPr lang="en-US" sz="2400" dirty="0">
                <a:cs typeface="Arial" panose="020B0604020202020204" pitchFamily="34" charset="0"/>
              </a:rPr>
              <a:t>Has not earned their </a:t>
            </a:r>
            <a:r>
              <a:rPr lang="en-US" sz="2400" b="1" dirty="0">
                <a:cs typeface="Arial" panose="020B0604020202020204" pitchFamily="34" charset="0"/>
              </a:rPr>
              <a:t>first</a:t>
            </a:r>
            <a:r>
              <a:rPr lang="en-US" sz="2400" dirty="0">
                <a:cs typeface="Arial" panose="020B0604020202020204" pitchFamily="34" charset="0"/>
              </a:rPr>
              <a:t> associate </a:t>
            </a:r>
            <a:r>
              <a:rPr lang="en-US" sz="2400" u="sng" dirty="0">
                <a:cs typeface="Arial" panose="020B0604020202020204" pitchFamily="34" charset="0"/>
              </a:rPr>
              <a:t>or</a:t>
            </a:r>
            <a:r>
              <a:rPr lang="en-US" sz="2400" dirty="0">
                <a:cs typeface="Arial" panose="020B0604020202020204" pitchFamily="34" charset="0"/>
              </a:rPr>
              <a:t> baccalaureate </a:t>
            </a:r>
            <a:r>
              <a:rPr lang="en-US" sz="2400" b="1" dirty="0">
                <a:cs typeface="Arial" panose="020B0604020202020204" pitchFamily="34" charset="0"/>
              </a:rPr>
              <a:t>degree</a:t>
            </a:r>
            <a:endParaRPr lang="en-US" sz="2400" dirty="0">
              <a:cs typeface="Arial" panose="020B0604020202020204" pitchFamily="34" charset="0"/>
            </a:endParaRPr>
          </a:p>
          <a:p>
            <a:pPr marL="517525" lvl="1" indent="0">
              <a:lnSpc>
                <a:spcPct val="100000"/>
              </a:lnSpc>
              <a:buNone/>
            </a:pPr>
            <a:r>
              <a:rPr lang="en-US" sz="2200" dirty="0">
                <a:cs typeface="Arial" panose="020B0604020202020204" pitchFamily="34" charset="0"/>
              </a:rPr>
              <a:t>Only can pursue their first degree but having earned a certificate is acceptable for this program</a:t>
            </a:r>
          </a:p>
        </p:txBody>
      </p:sp>
      <p:pic>
        <p:nvPicPr>
          <p:cNvPr id="2052" name="Picture 4" descr="11 Scholarship And Grants For Adults Going Back To School – Forbes Advisor">
            <a:extLst>
              <a:ext uri="{FF2B5EF4-FFF2-40B4-BE49-F238E27FC236}">
                <a16:creationId xmlns:a16="http://schemas.microsoft.com/office/drawing/2014/main" id="{8BE40D26-E4C1-4E6D-A61A-0BFAE968500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132" r="30984" b="13950"/>
          <a:stretch/>
        </p:blipFill>
        <p:spPr bwMode="auto">
          <a:xfrm>
            <a:off x="8827682" y="2670346"/>
            <a:ext cx="3242160" cy="36576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056" name="Picture 8" descr="Understanding Andragogy | What's Different About Teaching Adults?">
            <a:extLst>
              <a:ext uri="{FF2B5EF4-FFF2-40B4-BE49-F238E27FC236}">
                <a16:creationId xmlns:a16="http://schemas.microsoft.com/office/drawing/2014/main" id="{D10B623D-2725-4886-A1C6-D7585F45C0A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26110" y="415676"/>
            <a:ext cx="3235569" cy="210312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9" name="Title 1">
            <a:extLst>
              <a:ext uri="{FF2B5EF4-FFF2-40B4-BE49-F238E27FC236}">
                <a16:creationId xmlns:a16="http://schemas.microsoft.com/office/drawing/2014/main" id="{B9D852DF-8DA5-44F4-8180-3AEBD292C37F}"/>
              </a:ext>
            </a:extLst>
          </p:cNvPr>
          <p:cNvSpPr>
            <a:spLocks noGrp="1"/>
          </p:cNvSpPr>
          <p:nvPr>
            <p:ph type="title"/>
          </p:nvPr>
        </p:nvSpPr>
        <p:spPr>
          <a:xfrm>
            <a:off x="214054" y="-72469"/>
            <a:ext cx="10515600" cy="1325563"/>
          </a:xfrm>
        </p:spPr>
        <p:txBody>
          <a:bodyPr>
            <a:normAutofit/>
          </a:bodyPr>
          <a:lstStyle/>
          <a:p>
            <a:r>
              <a:rPr lang="en-US" sz="3600" b="1" dirty="0">
                <a:solidFill>
                  <a:schemeClr val="accent1"/>
                </a:solidFill>
                <a:latin typeface="+mn-lt"/>
              </a:rPr>
              <a:t>Eligible Student per Act 2023-539</a:t>
            </a:r>
            <a:br>
              <a:rPr lang="en-US" sz="3600" b="1" dirty="0">
                <a:solidFill>
                  <a:schemeClr val="accent1"/>
                </a:solidFill>
                <a:latin typeface="+mn-lt"/>
              </a:rPr>
            </a:br>
            <a:r>
              <a:rPr lang="en-US" sz="3600" b="1" dirty="0">
                <a:solidFill>
                  <a:schemeClr val="accent1"/>
                </a:solidFill>
                <a:latin typeface="+mn-lt"/>
              </a:rPr>
              <a:t>Chapter </a:t>
            </a:r>
            <a:r>
              <a:rPr lang="en-US" sz="3600" b="1" dirty="0">
                <a:solidFill>
                  <a:schemeClr val="accent1"/>
                </a:solidFill>
                <a:latin typeface="+mn-lt"/>
                <a:cs typeface="Arial" panose="020B0604020202020204" pitchFamily="34" charset="0"/>
              </a:rPr>
              <a:t>300-4-13-.06.3(i)-3(x)</a:t>
            </a:r>
            <a:r>
              <a:rPr lang="en-US" sz="3600" b="1" dirty="0">
                <a:solidFill>
                  <a:schemeClr val="accent1"/>
                </a:solidFill>
                <a:latin typeface="+mn-lt"/>
              </a:rPr>
              <a:t> </a:t>
            </a:r>
          </a:p>
        </p:txBody>
      </p:sp>
    </p:spTree>
    <p:extLst>
      <p:ext uri="{BB962C8B-B14F-4D97-AF65-F5344CB8AC3E}">
        <p14:creationId xmlns:p14="http://schemas.microsoft.com/office/powerpoint/2010/main" val="298625797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9CC9DF-2760-4E83-9F44-CF3928A21855}"/>
              </a:ext>
            </a:extLst>
          </p:cNvPr>
          <p:cNvSpPr>
            <a:spLocks noGrp="1"/>
          </p:cNvSpPr>
          <p:nvPr>
            <p:ph idx="1"/>
          </p:nvPr>
        </p:nvSpPr>
        <p:spPr>
          <a:xfrm>
            <a:off x="269992" y="1091458"/>
            <a:ext cx="8556118" cy="5926005"/>
          </a:xfrm>
        </p:spPr>
        <p:txBody>
          <a:bodyPr>
            <a:noAutofit/>
          </a:bodyPr>
          <a:lstStyle/>
          <a:p>
            <a:pPr marL="514350" indent="-514350">
              <a:lnSpc>
                <a:spcPct val="100000"/>
              </a:lnSpc>
              <a:buAutoNum type="romanLcPeriod" startAt="7"/>
            </a:pPr>
            <a:r>
              <a:rPr lang="en-US" sz="2400" dirty="0"/>
              <a:t>Has earned </a:t>
            </a:r>
            <a:r>
              <a:rPr lang="en-US" sz="2400" b="1" dirty="0"/>
              <a:t>36 credits toward an associate degree </a:t>
            </a:r>
            <a:r>
              <a:rPr lang="en-US" sz="2400" dirty="0"/>
              <a:t>or </a:t>
            </a:r>
            <a:r>
              <a:rPr lang="en-US" sz="2400" b="1" dirty="0"/>
              <a:t>72 hours toward a baccalaureate degree</a:t>
            </a:r>
            <a:r>
              <a:rPr lang="en-US" sz="2400" dirty="0"/>
              <a:t> of the approved program </a:t>
            </a:r>
          </a:p>
          <a:p>
            <a:pPr marL="514350" indent="-514350">
              <a:lnSpc>
                <a:spcPct val="100000"/>
              </a:lnSpc>
              <a:buAutoNum type="romanLcPeriod" startAt="7"/>
            </a:pPr>
            <a:r>
              <a:rPr lang="en-US" sz="2400" dirty="0"/>
              <a:t>Has been accepted, admitted, or enrolled in a program leading to a </a:t>
            </a:r>
            <a:r>
              <a:rPr lang="en-US" sz="2400" b="1" dirty="0"/>
              <a:t>degree identified in alignment with a job on the ACCCP list of high demand programs</a:t>
            </a:r>
            <a:r>
              <a:rPr lang="en-US" sz="2400" dirty="0"/>
              <a:t> and </a:t>
            </a:r>
            <a:r>
              <a:rPr lang="en-US" sz="2400" b="1" dirty="0"/>
              <a:t>enrolled in six hours or more per semester</a:t>
            </a:r>
          </a:p>
          <a:p>
            <a:pPr marL="514350" indent="-514350">
              <a:lnSpc>
                <a:spcPct val="100000"/>
              </a:lnSpc>
              <a:buAutoNum type="romanLcPeriod" startAt="7"/>
            </a:pPr>
            <a:r>
              <a:rPr lang="en-US" sz="2400" dirty="0"/>
              <a:t>Has </a:t>
            </a:r>
            <a:r>
              <a:rPr lang="en-US" sz="2400" b="1" dirty="0"/>
              <a:t>good academic standing </a:t>
            </a:r>
            <a:r>
              <a:rPr lang="en-US" sz="2400" dirty="0"/>
              <a:t>as defined by the institution </a:t>
            </a:r>
          </a:p>
          <a:p>
            <a:pPr marL="514350" indent="-514350">
              <a:lnSpc>
                <a:spcPct val="100000"/>
              </a:lnSpc>
              <a:buAutoNum type="romanLcPeriod" startAt="7"/>
            </a:pPr>
            <a:r>
              <a:rPr lang="en-US" sz="2400" dirty="0"/>
              <a:t>Not enrolled in a course of study leading to an undergraduate degree in theology, divinity, or field of preparation for a religious vocation.</a:t>
            </a:r>
          </a:p>
          <a:p>
            <a:pPr marL="461963" indent="0">
              <a:lnSpc>
                <a:spcPct val="100000"/>
              </a:lnSpc>
              <a:buNone/>
            </a:pPr>
            <a:r>
              <a:rPr lang="en-US" sz="2200" dirty="0"/>
              <a:t>*</a:t>
            </a:r>
            <a:r>
              <a:rPr lang="en-US" sz="2200" b="1" dirty="0"/>
              <a:t>Eligible Student</a:t>
            </a:r>
            <a:r>
              <a:rPr lang="en-US" sz="2200" dirty="0"/>
              <a:t>: FAFSA must be completed, but individuals do not have to qualify for Pell grant and do not have to take out a Federal loan to receive (Re)Engage. Individuals should accept a Pell Grant if they qualify. </a:t>
            </a:r>
          </a:p>
          <a:p>
            <a:pPr>
              <a:lnSpc>
                <a:spcPct val="100000"/>
              </a:lnSpc>
            </a:pPr>
            <a:endParaRPr lang="en-US" sz="2400" dirty="0"/>
          </a:p>
        </p:txBody>
      </p:sp>
      <p:pic>
        <p:nvPicPr>
          <p:cNvPr id="9" name="Picture 4" descr="11 Scholarship And Grants For Adults Going Back To School – Forbes Advisor">
            <a:extLst>
              <a:ext uri="{FF2B5EF4-FFF2-40B4-BE49-F238E27FC236}">
                <a16:creationId xmlns:a16="http://schemas.microsoft.com/office/drawing/2014/main" id="{9DC5EACE-4E8B-482F-85F4-3A32A6869C8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132" r="30984" b="13950"/>
          <a:stretch/>
        </p:blipFill>
        <p:spPr bwMode="auto">
          <a:xfrm>
            <a:off x="8827682" y="2670346"/>
            <a:ext cx="3242160" cy="36576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 name="Picture 8" descr="Understanding Andragogy | What's Different About Teaching Adults?">
            <a:extLst>
              <a:ext uri="{FF2B5EF4-FFF2-40B4-BE49-F238E27FC236}">
                <a16:creationId xmlns:a16="http://schemas.microsoft.com/office/drawing/2014/main" id="{B4EAE963-6528-4E3F-A8C7-CFB170F88E6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26110" y="415676"/>
            <a:ext cx="3235569" cy="210312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8" name="Title 1">
            <a:extLst>
              <a:ext uri="{FF2B5EF4-FFF2-40B4-BE49-F238E27FC236}">
                <a16:creationId xmlns:a16="http://schemas.microsoft.com/office/drawing/2014/main" id="{2E0B5391-B6DC-49E5-A5F6-963F5068DD5D}"/>
              </a:ext>
            </a:extLst>
          </p:cNvPr>
          <p:cNvSpPr>
            <a:spLocks noGrp="1"/>
          </p:cNvSpPr>
          <p:nvPr>
            <p:ph type="title"/>
          </p:nvPr>
        </p:nvSpPr>
        <p:spPr>
          <a:xfrm>
            <a:off x="214054" y="-72469"/>
            <a:ext cx="10515600" cy="1325563"/>
          </a:xfrm>
        </p:spPr>
        <p:txBody>
          <a:bodyPr>
            <a:normAutofit/>
          </a:bodyPr>
          <a:lstStyle/>
          <a:p>
            <a:r>
              <a:rPr lang="en-US" sz="3600" b="1" dirty="0">
                <a:solidFill>
                  <a:schemeClr val="accent1"/>
                </a:solidFill>
                <a:latin typeface="+mn-lt"/>
              </a:rPr>
              <a:t>Eligible Student per Act 2023-539</a:t>
            </a:r>
            <a:br>
              <a:rPr lang="en-US" sz="3600" b="1" dirty="0">
                <a:solidFill>
                  <a:schemeClr val="accent1"/>
                </a:solidFill>
                <a:latin typeface="+mn-lt"/>
              </a:rPr>
            </a:br>
            <a:r>
              <a:rPr lang="en-US" sz="3600" b="1" dirty="0">
                <a:solidFill>
                  <a:schemeClr val="accent1"/>
                </a:solidFill>
                <a:latin typeface="+mn-lt"/>
              </a:rPr>
              <a:t>Chapter </a:t>
            </a:r>
            <a:r>
              <a:rPr lang="en-US" sz="3600" b="1" dirty="0">
                <a:solidFill>
                  <a:schemeClr val="accent1"/>
                </a:solidFill>
                <a:latin typeface="+mn-lt"/>
                <a:cs typeface="Arial" panose="020B0604020202020204" pitchFamily="34" charset="0"/>
              </a:rPr>
              <a:t>300-4-13-.06.3(i)-3(x)</a:t>
            </a:r>
            <a:r>
              <a:rPr lang="en-US" sz="3600" b="1" dirty="0">
                <a:solidFill>
                  <a:schemeClr val="accent1"/>
                </a:solidFill>
                <a:latin typeface="+mn-lt"/>
              </a:rPr>
              <a:t> </a:t>
            </a:r>
          </a:p>
        </p:txBody>
      </p:sp>
    </p:spTree>
    <p:extLst>
      <p:ext uri="{BB962C8B-B14F-4D97-AF65-F5344CB8AC3E}">
        <p14:creationId xmlns:p14="http://schemas.microsoft.com/office/powerpoint/2010/main" val="229561914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7 Adult Learning Styles Explained | Dean College | Dean College">
            <a:extLst>
              <a:ext uri="{FF2B5EF4-FFF2-40B4-BE49-F238E27FC236}">
                <a16:creationId xmlns:a16="http://schemas.microsoft.com/office/drawing/2014/main" id="{6F931D4D-E5EE-4C84-A5BC-FBC4CC3AC7ED}"/>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7412" r="31713"/>
          <a:stretch/>
        </p:blipFill>
        <p:spPr bwMode="auto">
          <a:xfrm>
            <a:off x="8297116" y="1126565"/>
            <a:ext cx="3704286" cy="5095858"/>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4C5A857-E615-480E-B812-CD44BE915B50}"/>
              </a:ext>
            </a:extLst>
          </p:cNvPr>
          <p:cNvSpPr txBox="1"/>
          <p:nvPr/>
        </p:nvSpPr>
        <p:spPr>
          <a:xfrm>
            <a:off x="267843" y="1026343"/>
            <a:ext cx="8029273" cy="5693866"/>
          </a:xfrm>
          <a:prstGeom prst="rect">
            <a:avLst/>
          </a:prstGeom>
          <a:noFill/>
        </p:spPr>
        <p:txBody>
          <a:bodyPr wrap="square" rtlCol="0" anchor="ctr">
            <a:spAutoFit/>
          </a:bodyPr>
          <a:lstStyle/>
          <a:p>
            <a:pPr marL="285750" indent="-285750">
              <a:buFont typeface="Arial" panose="020B0604020202020204" pitchFamily="34" charset="0"/>
              <a:buChar char="•"/>
            </a:pPr>
            <a:r>
              <a:rPr lang="en-US" sz="2400" b="1" dirty="0"/>
              <a:t>Full-time</a:t>
            </a:r>
            <a:r>
              <a:rPr lang="en-US" sz="2400" dirty="0"/>
              <a:t> Students (</a:t>
            </a:r>
            <a:r>
              <a:rPr lang="en-US" sz="2400" b="1" dirty="0"/>
              <a:t>at least 12 hours</a:t>
            </a:r>
            <a:r>
              <a:rPr lang="en-US" sz="2400" dirty="0"/>
              <a:t>; </a:t>
            </a:r>
            <a:r>
              <a:rPr lang="en-US" sz="2400" b="1" dirty="0"/>
              <a:t>maximum amount</a:t>
            </a:r>
            <a:r>
              <a:rPr lang="en-US" sz="2400" dirty="0"/>
              <a:t>)</a:t>
            </a:r>
          </a:p>
          <a:p>
            <a:pPr marL="574675" lvl="1" indent="-285750">
              <a:buFont typeface="Arial" panose="020B0604020202020204" pitchFamily="34" charset="0"/>
              <a:buChar char="•"/>
            </a:pPr>
            <a:r>
              <a:rPr lang="en-US" sz="2400" b="1" dirty="0"/>
              <a:t>$1,500 </a:t>
            </a:r>
            <a:r>
              <a:rPr lang="en-US" sz="2400" dirty="0"/>
              <a:t>per semester for students pursuing an </a:t>
            </a:r>
            <a:r>
              <a:rPr lang="en-US" sz="2400" b="1" dirty="0"/>
              <a:t>associate</a:t>
            </a:r>
            <a:r>
              <a:rPr lang="en-US" sz="2400" dirty="0"/>
              <a:t> </a:t>
            </a:r>
          </a:p>
          <a:p>
            <a:pPr marL="574675" lvl="1" indent="-285750">
              <a:buFont typeface="Arial" panose="020B0604020202020204" pitchFamily="34" charset="0"/>
              <a:buChar char="•"/>
            </a:pPr>
            <a:r>
              <a:rPr lang="en-US" sz="2400" b="1" dirty="0"/>
              <a:t>$3,000 </a:t>
            </a:r>
            <a:r>
              <a:rPr lang="en-US" sz="2400" dirty="0"/>
              <a:t>per semester for students pursuing a </a:t>
            </a:r>
            <a:r>
              <a:rPr lang="en-US" sz="2400" b="1" dirty="0"/>
              <a:t>bachelor’s</a:t>
            </a:r>
          </a:p>
          <a:p>
            <a:pPr marL="288925" lvl="1"/>
            <a:endParaRPr lang="en-US" sz="1400" dirty="0"/>
          </a:p>
          <a:p>
            <a:pPr marL="285750" indent="-285750">
              <a:buFont typeface="Arial" panose="020B0604020202020204" pitchFamily="34" charset="0"/>
              <a:buChar char="•"/>
            </a:pPr>
            <a:r>
              <a:rPr lang="en-US" sz="2400" b="1" dirty="0"/>
              <a:t>Part-time</a:t>
            </a:r>
            <a:r>
              <a:rPr lang="en-US" sz="2400" dirty="0"/>
              <a:t> Students </a:t>
            </a:r>
          </a:p>
          <a:p>
            <a:pPr marL="574675" lvl="1" indent="-285750">
              <a:buFont typeface="Arial" panose="020B0604020202020204" pitchFamily="34" charset="0"/>
              <a:buChar char="•"/>
            </a:pPr>
            <a:r>
              <a:rPr lang="en-US" sz="2400" b="1" dirty="0"/>
              <a:t>Prorated for 6-11 hours </a:t>
            </a:r>
            <a:r>
              <a:rPr lang="en-US" sz="2400" dirty="0"/>
              <a:t>($125 per credit hour for associate; $250 per credit hour for bachelor’s)</a:t>
            </a:r>
          </a:p>
          <a:p>
            <a:pPr marL="574675" lvl="1" indent="-285750">
              <a:buFont typeface="Arial" panose="020B0604020202020204" pitchFamily="34" charset="0"/>
              <a:buChar char="•"/>
            </a:pPr>
            <a:r>
              <a:rPr lang="en-US" sz="2400" dirty="0"/>
              <a:t>Prorated for quarter terms: 3 semester credit hours is equivalent to 4.5 quarter credit hours</a:t>
            </a:r>
          </a:p>
          <a:p>
            <a:pPr marL="288925" lvl="1"/>
            <a:endParaRPr lang="en-US" sz="1400" dirty="0"/>
          </a:p>
          <a:p>
            <a:pPr marL="287338"/>
            <a:r>
              <a:rPr lang="en-US" sz="2400" dirty="0"/>
              <a:t>*A student grant recipient who elects to transfer from the original awarding institution to another educational institution will automatically become </a:t>
            </a:r>
            <a:r>
              <a:rPr lang="en-US" sz="2400" b="1" dirty="0"/>
              <a:t>ineligible</a:t>
            </a:r>
            <a:r>
              <a:rPr lang="en-US" sz="2400" dirty="0"/>
              <a:t> for the grant as this program </a:t>
            </a:r>
            <a:r>
              <a:rPr lang="en-US" sz="2400" b="1" dirty="0"/>
              <a:t>award is not transferable </a:t>
            </a:r>
            <a:r>
              <a:rPr lang="en-US" sz="2400" dirty="0"/>
              <a:t>from one educational institution to another.   </a:t>
            </a:r>
          </a:p>
          <a:p>
            <a:pPr marL="287338"/>
            <a:r>
              <a:rPr lang="en-US" sz="2400" dirty="0"/>
              <a:t>	*</a:t>
            </a:r>
            <a:r>
              <a:rPr lang="en-US" sz="2400" b="1" i="1" dirty="0"/>
              <a:t>300-4-13-.03(20)</a:t>
            </a:r>
            <a:endParaRPr lang="en-US" sz="2200" b="1" i="1" dirty="0"/>
          </a:p>
        </p:txBody>
      </p:sp>
      <p:sp>
        <p:nvSpPr>
          <p:cNvPr id="7" name="Title 1">
            <a:extLst>
              <a:ext uri="{FF2B5EF4-FFF2-40B4-BE49-F238E27FC236}">
                <a16:creationId xmlns:a16="http://schemas.microsoft.com/office/drawing/2014/main" id="{0BC3AE18-5225-495F-827D-88F3B75770C8}"/>
              </a:ext>
            </a:extLst>
          </p:cNvPr>
          <p:cNvSpPr>
            <a:spLocks noGrp="1"/>
          </p:cNvSpPr>
          <p:nvPr>
            <p:ph type="title"/>
          </p:nvPr>
        </p:nvSpPr>
        <p:spPr>
          <a:xfrm>
            <a:off x="247965" y="-83698"/>
            <a:ext cx="10515600" cy="1325563"/>
          </a:xfrm>
        </p:spPr>
        <p:txBody>
          <a:bodyPr>
            <a:noAutofit/>
          </a:bodyPr>
          <a:lstStyle/>
          <a:p>
            <a:r>
              <a:rPr lang="en-US" sz="3600" b="1" dirty="0">
                <a:solidFill>
                  <a:schemeClr val="accent1"/>
                </a:solidFill>
                <a:latin typeface="+mn-lt"/>
              </a:rPr>
              <a:t>Award Amounts per Act 2023-539</a:t>
            </a:r>
            <a:br>
              <a:rPr lang="en-US" sz="3600" b="1" dirty="0">
                <a:solidFill>
                  <a:schemeClr val="accent1"/>
                </a:solidFill>
                <a:latin typeface="+mn-lt"/>
              </a:rPr>
            </a:br>
            <a:r>
              <a:rPr lang="en-US" sz="3600" b="1" dirty="0">
                <a:solidFill>
                  <a:schemeClr val="accent1"/>
                </a:solidFill>
                <a:latin typeface="+mn-lt"/>
              </a:rPr>
              <a:t>Chapter 300-4-13-.06.3(e) </a:t>
            </a:r>
          </a:p>
        </p:txBody>
      </p:sp>
    </p:spTree>
    <p:extLst>
      <p:ext uri="{BB962C8B-B14F-4D97-AF65-F5344CB8AC3E}">
        <p14:creationId xmlns:p14="http://schemas.microsoft.com/office/powerpoint/2010/main" val="7395758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27197-E89C-4F70-9512-42C529FDEAC1}"/>
              </a:ext>
            </a:extLst>
          </p:cNvPr>
          <p:cNvSpPr>
            <a:spLocks noGrp="1"/>
          </p:cNvSpPr>
          <p:nvPr>
            <p:ph type="title"/>
          </p:nvPr>
        </p:nvSpPr>
        <p:spPr>
          <a:xfrm>
            <a:off x="274387" y="130586"/>
            <a:ext cx="11643225" cy="1002476"/>
          </a:xfrm>
        </p:spPr>
        <p:txBody>
          <a:bodyPr>
            <a:noAutofit/>
          </a:bodyPr>
          <a:lstStyle/>
          <a:p>
            <a:r>
              <a:rPr lang="en-US" sz="3600" b="1" dirty="0">
                <a:solidFill>
                  <a:schemeClr val="accent1"/>
                </a:solidFill>
                <a:latin typeface="+mn-lt"/>
                <a:cs typeface="Arial" panose="020B0604020202020204" pitchFamily="34" charset="0"/>
              </a:rPr>
              <a:t>Steps to Determine the Allocation for Campuses </a:t>
            </a:r>
            <a:br>
              <a:rPr lang="en-US" sz="3600" b="1" dirty="0">
                <a:solidFill>
                  <a:schemeClr val="accent1"/>
                </a:solidFill>
                <a:latin typeface="+mn-lt"/>
              </a:rPr>
            </a:br>
            <a:r>
              <a:rPr lang="en-US" sz="3600" b="1" dirty="0">
                <a:solidFill>
                  <a:schemeClr val="accent1"/>
                </a:solidFill>
                <a:latin typeface="+mn-lt"/>
              </a:rPr>
              <a:t>Chapter 300-4-13-.05 </a:t>
            </a:r>
            <a:endParaRPr lang="en-US" sz="3600" b="1" dirty="0">
              <a:solidFill>
                <a:schemeClr val="accent1"/>
              </a:solidFill>
              <a:latin typeface="+mn-lt"/>
              <a:cs typeface="Arial" panose="020B0604020202020204" pitchFamily="34" charset="0"/>
            </a:endParaRPr>
          </a:p>
        </p:txBody>
      </p:sp>
      <p:sp>
        <p:nvSpPr>
          <p:cNvPr id="3" name="Content Placeholder 2">
            <a:extLst>
              <a:ext uri="{FF2B5EF4-FFF2-40B4-BE49-F238E27FC236}">
                <a16:creationId xmlns:a16="http://schemas.microsoft.com/office/drawing/2014/main" id="{B9138446-92FC-4A92-8AFE-F3EC5D6F0558}"/>
              </a:ext>
            </a:extLst>
          </p:cNvPr>
          <p:cNvSpPr>
            <a:spLocks noGrp="1"/>
          </p:cNvSpPr>
          <p:nvPr>
            <p:ph idx="1"/>
          </p:nvPr>
        </p:nvSpPr>
        <p:spPr>
          <a:xfrm>
            <a:off x="274387" y="1133062"/>
            <a:ext cx="11792706" cy="3086293"/>
          </a:xfrm>
        </p:spPr>
        <p:txBody>
          <a:bodyPr>
            <a:noAutofit/>
          </a:bodyPr>
          <a:lstStyle/>
          <a:p>
            <a:r>
              <a:rPr lang="en-US" sz="2500" dirty="0">
                <a:cs typeface="Arial" panose="020B0604020202020204" pitchFamily="34" charset="0"/>
              </a:rPr>
              <a:t>Careers requiring an associate or bachelor’s degree were identified within the upper quartile based on high demand and high wage (HDHW).</a:t>
            </a:r>
          </a:p>
          <a:p>
            <a:r>
              <a:rPr lang="en-US" sz="2500" dirty="0">
                <a:cs typeface="Arial" panose="020B0604020202020204" pitchFamily="34" charset="0"/>
              </a:rPr>
              <a:t>Program CIPs were aligned with the </a:t>
            </a:r>
            <a:r>
              <a:rPr lang="en-US" sz="2500" dirty="0">
                <a:solidFill>
                  <a:schemeClr val="accent1"/>
                </a:solidFill>
                <a:cs typeface="Arial" panose="020B0604020202020204" pitchFamily="34" charset="0"/>
              </a:rPr>
              <a:t>ACCCP high demand job list</a:t>
            </a:r>
            <a:r>
              <a:rPr lang="en-US" sz="2500" dirty="0">
                <a:cs typeface="Arial" panose="020B0604020202020204" pitchFamily="34" charset="0"/>
              </a:rPr>
              <a:t>.</a:t>
            </a:r>
            <a:r>
              <a:rPr lang="en-US" sz="2500" dirty="0">
                <a:solidFill>
                  <a:schemeClr val="accent1"/>
                </a:solidFill>
                <a:cs typeface="Arial" panose="020B0604020202020204" pitchFamily="34" charset="0"/>
              </a:rPr>
              <a:t> </a:t>
            </a:r>
          </a:p>
          <a:p>
            <a:r>
              <a:rPr lang="en-US" sz="2500" dirty="0">
                <a:cs typeface="Arial" panose="020B0604020202020204" pitchFamily="34" charset="0"/>
              </a:rPr>
              <a:t>Program CIPs offered at the institutions were identified.</a:t>
            </a:r>
          </a:p>
          <a:p>
            <a:r>
              <a:rPr lang="en-US" sz="2500" dirty="0">
                <a:cs typeface="Arial" panose="020B0604020202020204" pitchFamily="34" charset="0"/>
              </a:rPr>
              <a:t>Annual average graduate counts of the CIPs were collected to determine the scholarship slots available to each institution.  </a:t>
            </a:r>
          </a:p>
          <a:p>
            <a:r>
              <a:rPr lang="en-US" sz="2500" dirty="0">
                <a:cs typeface="Arial" panose="020B0604020202020204" pitchFamily="34" charset="0"/>
              </a:rPr>
              <a:t>A detailed webinar on the overall process was held for campuses on August 2, 2023, which can be viewed at </a:t>
            </a:r>
            <a:r>
              <a:rPr lang="en-US" sz="2500" dirty="0">
                <a:cs typeface="Arial" panose="020B0604020202020204" pitchFamily="34" charset="0"/>
                <a:hlinkClick r:id="rId2"/>
              </a:rPr>
              <a:t>https://www.ache.edu/?page_id=16109</a:t>
            </a:r>
            <a:r>
              <a:rPr lang="en-US" sz="2500" dirty="0">
                <a:cs typeface="Arial" panose="020B0604020202020204" pitchFamily="34" charset="0"/>
              </a:rPr>
              <a:t>.</a:t>
            </a:r>
          </a:p>
          <a:p>
            <a:endParaRPr lang="en-US" sz="2500" dirty="0">
              <a:cs typeface="Arial" panose="020B0604020202020204" pitchFamily="34" charset="0"/>
            </a:endParaRPr>
          </a:p>
          <a:p>
            <a:pPr marL="457200" lvl="1" indent="0">
              <a:buNone/>
            </a:pPr>
            <a:endParaRPr lang="en-US" sz="2500" dirty="0">
              <a:cs typeface="Arial" panose="020B0604020202020204" pitchFamily="34" charset="0"/>
            </a:endParaRPr>
          </a:p>
        </p:txBody>
      </p:sp>
      <p:pic>
        <p:nvPicPr>
          <p:cNvPr id="5122" name="Picture 2" descr="in high demand infographic - L&amp;T Co.">
            <a:extLst>
              <a:ext uri="{FF2B5EF4-FFF2-40B4-BE49-F238E27FC236}">
                <a16:creationId xmlns:a16="http://schemas.microsoft.com/office/drawing/2014/main" id="{F1E018C3-1113-4B7C-8AFD-932F117BB77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26856" y="4634783"/>
            <a:ext cx="4391152" cy="292608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5124" name="Picture 4" descr="Nurse Visiting Senior Female Patient At Home | Campaign for Action">
            <a:extLst>
              <a:ext uri="{FF2B5EF4-FFF2-40B4-BE49-F238E27FC236}">
                <a16:creationId xmlns:a16="http://schemas.microsoft.com/office/drawing/2014/main" id="{E2D793D2-D975-4B83-AF80-4B1061BA06E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38893" y="4634783"/>
            <a:ext cx="4526279" cy="301752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078386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E10ED-DEF7-444F-A435-B3DD62E14A3F}"/>
              </a:ext>
            </a:extLst>
          </p:cNvPr>
          <p:cNvSpPr>
            <a:spLocks noGrp="1"/>
          </p:cNvSpPr>
          <p:nvPr>
            <p:ph type="title"/>
          </p:nvPr>
        </p:nvSpPr>
        <p:spPr>
          <a:xfrm>
            <a:off x="265826" y="19456"/>
            <a:ext cx="11235613" cy="1325563"/>
          </a:xfrm>
        </p:spPr>
        <p:txBody>
          <a:bodyPr>
            <a:normAutofit/>
          </a:bodyPr>
          <a:lstStyle/>
          <a:p>
            <a:r>
              <a:rPr lang="en-US" sz="3600" b="1" dirty="0">
                <a:solidFill>
                  <a:srgbClr val="0070C0"/>
                </a:solidFill>
                <a:latin typeface="+mn-lt"/>
              </a:rPr>
              <a:t>Determine HDHW Workforce Shortages to Target </a:t>
            </a:r>
            <a:br>
              <a:rPr lang="en-US" sz="3600" b="1" dirty="0">
                <a:solidFill>
                  <a:srgbClr val="0070C0"/>
                </a:solidFill>
                <a:latin typeface="+mn-lt"/>
              </a:rPr>
            </a:br>
            <a:r>
              <a:rPr lang="en-US" sz="3000" u="sng" dirty="0">
                <a:latin typeface="+mn-lt"/>
              </a:rPr>
              <a:t>Upper quartile </a:t>
            </a:r>
            <a:r>
              <a:rPr lang="en-US" sz="3000" dirty="0">
                <a:latin typeface="+mn-lt"/>
              </a:rPr>
              <a:t>of jobs requiring associate or baccalaureate degrees</a:t>
            </a:r>
          </a:p>
        </p:txBody>
      </p:sp>
      <p:graphicFrame>
        <p:nvGraphicFramePr>
          <p:cNvPr id="4" name="Content Placeholder 3">
            <a:extLst>
              <a:ext uri="{FF2B5EF4-FFF2-40B4-BE49-F238E27FC236}">
                <a16:creationId xmlns:a16="http://schemas.microsoft.com/office/drawing/2014/main" id="{C477D520-3B35-4FA2-8332-426CC701E984}"/>
              </a:ext>
            </a:extLst>
          </p:cNvPr>
          <p:cNvGraphicFramePr>
            <a:graphicFrameLocks noGrp="1"/>
          </p:cNvGraphicFramePr>
          <p:nvPr>
            <p:ph idx="1"/>
          </p:nvPr>
        </p:nvGraphicFramePr>
        <p:xfrm>
          <a:off x="207606" y="1176964"/>
          <a:ext cx="11776788" cy="5328656"/>
        </p:xfrm>
        <a:graphic>
          <a:graphicData uri="http://schemas.openxmlformats.org/drawingml/2006/table">
            <a:tbl>
              <a:tblPr>
                <a:tableStyleId>{5C22544A-7EE6-4342-B048-85BDC9FD1C3A}</a:tableStyleId>
              </a:tblPr>
              <a:tblGrid>
                <a:gridCol w="4127003">
                  <a:extLst>
                    <a:ext uri="{9D8B030D-6E8A-4147-A177-3AD203B41FA5}">
                      <a16:colId xmlns:a16="http://schemas.microsoft.com/office/drawing/2014/main" val="973484635"/>
                    </a:ext>
                  </a:extLst>
                </a:gridCol>
                <a:gridCol w="1053041">
                  <a:extLst>
                    <a:ext uri="{9D8B030D-6E8A-4147-A177-3AD203B41FA5}">
                      <a16:colId xmlns:a16="http://schemas.microsoft.com/office/drawing/2014/main" val="1341610698"/>
                    </a:ext>
                  </a:extLst>
                </a:gridCol>
                <a:gridCol w="1110343">
                  <a:extLst>
                    <a:ext uri="{9D8B030D-6E8A-4147-A177-3AD203B41FA5}">
                      <a16:colId xmlns:a16="http://schemas.microsoft.com/office/drawing/2014/main" val="1444237283"/>
                    </a:ext>
                  </a:extLst>
                </a:gridCol>
                <a:gridCol w="1078465">
                  <a:extLst>
                    <a:ext uri="{9D8B030D-6E8A-4147-A177-3AD203B41FA5}">
                      <a16:colId xmlns:a16="http://schemas.microsoft.com/office/drawing/2014/main" val="1761615108"/>
                    </a:ext>
                  </a:extLst>
                </a:gridCol>
                <a:gridCol w="1054359">
                  <a:extLst>
                    <a:ext uri="{9D8B030D-6E8A-4147-A177-3AD203B41FA5}">
                      <a16:colId xmlns:a16="http://schemas.microsoft.com/office/drawing/2014/main" val="3880844535"/>
                    </a:ext>
                  </a:extLst>
                </a:gridCol>
                <a:gridCol w="1073021">
                  <a:extLst>
                    <a:ext uri="{9D8B030D-6E8A-4147-A177-3AD203B41FA5}">
                      <a16:colId xmlns:a16="http://schemas.microsoft.com/office/drawing/2014/main" val="1671308741"/>
                    </a:ext>
                  </a:extLst>
                </a:gridCol>
                <a:gridCol w="1147665">
                  <a:extLst>
                    <a:ext uri="{9D8B030D-6E8A-4147-A177-3AD203B41FA5}">
                      <a16:colId xmlns:a16="http://schemas.microsoft.com/office/drawing/2014/main" val="1526916541"/>
                    </a:ext>
                  </a:extLst>
                </a:gridCol>
                <a:gridCol w="1132891">
                  <a:extLst>
                    <a:ext uri="{9D8B030D-6E8A-4147-A177-3AD203B41FA5}">
                      <a16:colId xmlns:a16="http://schemas.microsoft.com/office/drawing/2014/main" val="3079758158"/>
                    </a:ext>
                  </a:extLst>
                </a:gridCol>
              </a:tblGrid>
              <a:tr h="682097">
                <a:tc>
                  <a:txBody>
                    <a:bodyPr/>
                    <a:lstStyle/>
                    <a:p>
                      <a:pPr algn="ctr" fontAlgn="ctr"/>
                      <a:r>
                        <a:rPr lang="en-US" sz="2400" b="1" u="none" strike="noStrike" dirty="0">
                          <a:solidFill>
                            <a:schemeClr val="accent2">
                              <a:lumMod val="75000"/>
                            </a:schemeClr>
                          </a:solidFill>
                          <a:effectLst/>
                        </a:rPr>
                        <a:t>Occupation Title in ACCCP List</a:t>
                      </a:r>
                      <a:endParaRPr lang="en-US" sz="2400" b="1" i="0" u="none" strike="noStrike" dirty="0">
                        <a:solidFill>
                          <a:schemeClr val="accent2">
                            <a:lumMod val="75000"/>
                          </a:schemeClr>
                        </a:solidFill>
                        <a:effectLst/>
                        <a:latin typeface="Arial Narrow" panose="020B0606020202030204" pitchFamily="34" charset="0"/>
                      </a:endParaRPr>
                    </a:p>
                  </a:txBody>
                  <a:tcPr marL="7286" marR="7286" marT="7286" marB="0" anchor="ctr"/>
                </a:tc>
                <a:tc>
                  <a:txBody>
                    <a:bodyPr/>
                    <a:lstStyle/>
                    <a:p>
                      <a:pPr algn="ctr" fontAlgn="ctr"/>
                      <a:r>
                        <a:rPr lang="en-US" sz="1800" u="none" strike="noStrike" dirty="0">
                          <a:effectLst/>
                        </a:rPr>
                        <a:t>Degree</a:t>
                      </a:r>
                      <a:endParaRPr lang="en-US" sz="1800" b="1" i="0" u="none" strike="noStrike" dirty="0">
                        <a:solidFill>
                          <a:srgbClr val="FFFFFF"/>
                        </a:solidFill>
                        <a:effectLst/>
                        <a:latin typeface="Arial Narrow" panose="020B0606020202030204" pitchFamily="34" charset="0"/>
                      </a:endParaRPr>
                    </a:p>
                  </a:txBody>
                  <a:tcPr marL="7286" marR="7286" marT="7286" marB="0" anchor="ctr"/>
                </a:tc>
                <a:tc>
                  <a:txBody>
                    <a:bodyPr/>
                    <a:lstStyle/>
                    <a:p>
                      <a:pPr algn="ctr" fontAlgn="ctr"/>
                      <a:r>
                        <a:rPr lang="en-US" sz="1800" u="none" strike="noStrike" dirty="0">
                          <a:effectLst/>
                        </a:rPr>
                        <a:t>Employed 2020</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ctr"/>
                      <a:r>
                        <a:rPr lang="en-US" sz="1800" u="none" strike="noStrike" dirty="0">
                          <a:effectLst/>
                        </a:rPr>
                        <a:t>Average Annual Openings</a:t>
                      </a:r>
                      <a:endParaRPr lang="en-US" sz="1800" b="1"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ctr"/>
                      <a:r>
                        <a:rPr lang="en-US" sz="1800" u="none" strike="noStrike" dirty="0">
                          <a:solidFill>
                            <a:srgbClr val="7030A0"/>
                          </a:solidFill>
                          <a:effectLst/>
                        </a:rPr>
                        <a:t>Openings Weights</a:t>
                      </a:r>
                      <a:br>
                        <a:rPr lang="en-US" sz="1800" u="none" strike="noStrike" dirty="0">
                          <a:solidFill>
                            <a:srgbClr val="7030A0"/>
                          </a:solidFill>
                          <a:effectLst/>
                        </a:rPr>
                      </a:br>
                      <a:r>
                        <a:rPr lang="en-US" sz="1800" u="none" strike="noStrike" dirty="0">
                          <a:solidFill>
                            <a:srgbClr val="7030A0"/>
                          </a:solidFill>
                          <a:effectLst/>
                        </a:rPr>
                        <a:t>Rank 1-4</a:t>
                      </a:r>
                      <a:endParaRPr lang="en-US" sz="1800" b="1" i="0" u="none" strike="noStrike" dirty="0">
                        <a:solidFill>
                          <a:srgbClr val="7030A0"/>
                        </a:solidFill>
                        <a:effectLst/>
                        <a:latin typeface="Arial Narrow" panose="020B0606020202030204" pitchFamily="34" charset="0"/>
                      </a:endParaRPr>
                    </a:p>
                  </a:txBody>
                  <a:tcPr marL="7286" marR="7286" marT="7286" marB="0" anchor="ctr"/>
                </a:tc>
                <a:tc>
                  <a:txBody>
                    <a:bodyPr/>
                    <a:lstStyle/>
                    <a:p>
                      <a:pPr algn="ctr" fontAlgn="ctr"/>
                      <a:r>
                        <a:rPr lang="en-US" sz="1800" u="none" strike="noStrike" dirty="0">
                          <a:effectLst/>
                        </a:rPr>
                        <a:t>Median Annual Salary</a:t>
                      </a:r>
                      <a:endParaRPr lang="en-US" sz="1800" b="1" i="0" u="none" strike="noStrike" dirty="0">
                        <a:solidFill>
                          <a:srgbClr val="FFFFFF"/>
                        </a:solidFill>
                        <a:effectLst/>
                        <a:latin typeface="Arial Narrow" panose="020B0606020202030204" pitchFamily="34" charset="0"/>
                      </a:endParaRPr>
                    </a:p>
                  </a:txBody>
                  <a:tcPr marL="7286" marR="7286" marT="7286" marB="0" anchor="ctr"/>
                </a:tc>
                <a:tc>
                  <a:txBody>
                    <a:bodyPr/>
                    <a:lstStyle/>
                    <a:p>
                      <a:pPr algn="ctr" fontAlgn="ctr"/>
                      <a:r>
                        <a:rPr lang="en-US" sz="1800" u="none" strike="noStrike" dirty="0">
                          <a:solidFill>
                            <a:srgbClr val="7030A0"/>
                          </a:solidFill>
                          <a:effectLst/>
                        </a:rPr>
                        <a:t>Salary</a:t>
                      </a:r>
                      <a:br>
                        <a:rPr lang="en-US" sz="1800" u="none" strike="noStrike" dirty="0">
                          <a:solidFill>
                            <a:srgbClr val="7030A0"/>
                          </a:solidFill>
                          <a:effectLst/>
                        </a:rPr>
                      </a:br>
                      <a:r>
                        <a:rPr lang="en-US" sz="1800" u="none" strike="noStrike" dirty="0">
                          <a:solidFill>
                            <a:srgbClr val="7030A0"/>
                          </a:solidFill>
                          <a:effectLst/>
                        </a:rPr>
                        <a:t>Weights</a:t>
                      </a:r>
                    </a:p>
                    <a:p>
                      <a:pPr algn="ctr" fontAlgn="ctr"/>
                      <a:r>
                        <a:rPr lang="en-US" sz="1800" u="none" strike="noStrike" dirty="0">
                          <a:solidFill>
                            <a:srgbClr val="7030A0"/>
                          </a:solidFill>
                          <a:effectLst/>
                        </a:rPr>
                        <a:t> Rank 1-4</a:t>
                      </a:r>
                      <a:endParaRPr lang="en-US" sz="1800" b="1" i="0" u="none" strike="noStrike" dirty="0">
                        <a:solidFill>
                          <a:srgbClr val="7030A0"/>
                        </a:solidFill>
                        <a:effectLst/>
                        <a:latin typeface="Arial Narrow" panose="020B0606020202030204" pitchFamily="34" charset="0"/>
                      </a:endParaRPr>
                    </a:p>
                  </a:txBody>
                  <a:tcPr marL="7286" marR="7286" marT="7286" marB="0" anchor="ctr"/>
                </a:tc>
                <a:tc>
                  <a:txBody>
                    <a:bodyPr/>
                    <a:lstStyle/>
                    <a:p>
                      <a:pPr algn="ctr" fontAlgn="ctr"/>
                      <a:r>
                        <a:rPr lang="en-US" sz="1800" b="1" u="none" strike="noStrike" dirty="0">
                          <a:solidFill>
                            <a:srgbClr val="7030A0"/>
                          </a:solidFill>
                          <a:effectLst/>
                        </a:rPr>
                        <a:t>Openings   + Salary</a:t>
                      </a:r>
                      <a:br>
                        <a:rPr lang="en-US" sz="1800" b="1" u="none" strike="noStrike" dirty="0">
                          <a:solidFill>
                            <a:srgbClr val="7030A0"/>
                          </a:solidFill>
                          <a:effectLst/>
                        </a:rPr>
                      </a:br>
                      <a:r>
                        <a:rPr lang="en-US" sz="1800" b="1" u="none" strike="noStrike" dirty="0">
                          <a:solidFill>
                            <a:srgbClr val="7030A0"/>
                          </a:solidFill>
                          <a:effectLst/>
                        </a:rPr>
                        <a:t>(1-8)</a:t>
                      </a:r>
                      <a:endParaRPr lang="en-US" sz="1800" b="1" i="0" u="none" strike="noStrike" dirty="0">
                        <a:solidFill>
                          <a:srgbClr val="7030A0"/>
                        </a:solidFill>
                        <a:effectLst/>
                        <a:latin typeface="Arial Narrow" panose="020B0606020202030204" pitchFamily="34" charset="0"/>
                      </a:endParaRPr>
                    </a:p>
                  </a:txBody>
                  <a:tcPr marL="7286" marR="7286" marT="7286" marB="0" anchor="ctr"/>
                </a:tc>
                <a:extLst>
                  <a:ext uri="{0D108BD9-81ED-4DB2-BD59-A6C34878D82A}">
                    <a16:rowId xmlns:a16="http://schemas.microsoft.com/office/drawing/2014/main" val="2832934322"/>
                  </a:ext>
                </a:extLst>
              </a:tr>
              <a:tr h="220031">
                <a:tc>
                  <a:txBody>
                    <a:bodyPr/>
                    <a:lstStyle/>
                    <a:p>
                      <a:pPr algn="l" fontAlgn="t"/>
                      <a:r>
                        <a:rPr lang="en-US" sz="1800" u="none" strike="noStrike" dirty="0">
                          <a:effectLst/>
                        </a:rPr>
                        <a:t>Medical &amp; Health Services Managers</a:t>
                      </a:r>
                      <a:endParaRPr lang="en-US" sz="1800" b="0" i="0" u="none" strike="noStrike" dirty="0">
                        <a:solidFill>
                          <a:srgbClr val="000000"/>
                        </a:solidFill>
                        <a:effectLst/>
                        <a:latin typeface="Arial Narrow" panose="020B0606020202030204" pitchFamily="34" charset="0"/>
                      </a:endParaRPr>
                    </a:p>
                  </a:txBody>
                  <a:tcPr marL="7286" marR="7286" marT="7286" marB="0"/>
                </a:tc>
                <a:tc>
                  <a:txBody>
                    <a:bodyPr/>
                    <a:lstStyle/>
                    <a:p>
                      <a:pPr algn="ctr" fontAlgn="ctr"/>
                      <a:r>
                        <a:rPr lang="en-US" sz="1800" u="none" strike="noStrike" dirty="0">
                          <a:effectLst/>
                        </a:rPr>
                        <a:t>A/B</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t"/>
                      <a:r>
                        <a:rPr lang="en-US" sz="1800" u="none" strike="noStrike" dirty="0">
                          <a:effectLst/>
                        </a:rPr>
                        <a:t>6,950</a:t>
                      </a:r>
                      <a:endParaRPr lang="en-US" sz="1800" b="0" i="0" u="none" strike="noStrike" dirty="0">
                        <a:solidFill>
                          <a:srgbClr val="000000"/>
                        </a:solidFill>
                        <a:effectLst/>
                        <a:latin typeface="Arial Narrow" panose="020B0606020202030204" pitchFamily="34" charset="0"/>
                      </a:endParaRPr>
                    </a:p>
                  </a:txBody>
                  <a:tcPr marL="7286" marR="7286" marT="7286" marB="0"/>
                </a:tc>
                <a:tc>
                  <a:txBody>
                    <a:bodyPr/>
                    <a:lstStyle/>
                    <a:p>
                      <a:pPr algn="ctr" fontAlgn="ctr"/>
                      <a:r>
                        <a:rPr lang="en-US" sz="1800" u="none" strike="noStrike" dirty="0">
                          <a:effectLst/>
                        </a:rPr>
                        <a:t>830</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ctr"/>
                      <a:r>
                        <a:rPr lang="en-US" sz="1800" u="none" strike="noStrike" dirty="0">
                          <a:effectLst/>
                        </a:rPr>
                        <a:t>4</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b"/>
                      <a:r>
                        <a:rPr lang="en-US" sz="1800" u="none" strike="noStrike" dirty="0">
                          <a:effectLst/>
                        </a:rPr>
                        <a:t>$82,608</a:t>
                      </a:r>
                      <a:endParaRPr lang="en-US" sz="1800" b="0" i="0" u="none" strike="noStrike" dirty="0">
                        <a:solidFill>
                          <a:srgbClr val="000000"/>
                        </a:solidFill>
                        <a:effectLst/>
                        <a:latin typeface="Arial Narrow" panose="020B0606020202030204" pitchFamily="34" charset="0"/>
                      </a:endParaRPr>
                    </a:p>
                  </a:txBody>
                  <a:tcPr marL="7286" marR="7286" marT="7286" marB="0" anchor="b"/>
                </a:tc>
                <a:tc>
                  <a:txBody>
                    <a:bodyPr/>
                    <a:lstStyle/>
                    <a:p>
                      <a:pPr algn="ctr" fontAlgn="ctr"/>
                      <a:r>
                        <a:rPr lang="en-US" sz="1800" u="none" strike="noStrike" dirty="0">
                          <a:effectLst/>
                        </a:rPr>
                        <a:t>4</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ctr"/>
                      <a:r>
                        <a:rPr lang="en-US" sz="1800" u="none" strike="noStrike" dirty="0">
                          <a:effectLst/>
                        </a:rPr>
                        <a:t>8</a:t>
                      </a:r>
                      <a:endParaRPr lang="en-US" sz="1800" b="0" i="0" u="none" strike="noStrike" dirty="0">
                        <a:solidFill>
                          <a:srgbClr val="000000"/>
                        </a:solidFill>
                        <a:effectLst/>
                        <a:latin typeface="Arial Narrow" panose="020B0606020202030204" pitchFamily="34" charset="0"/>
                      </a:endParaRPr>
                    </a:p>
                  </a:txBody>
                  <a:tcPr marL="7286" marR="7286" marT="7286" marB="0" anchor="ctr"/>
                </a:tc>
                <a:extLst>
                  <a:ext uri="{0D108BD9-81ED-4DB2-BD59-A6C34878D82A}">
                    <a16:rowId xmlns:a16="http://schemas.microsoft.com/office/drawing/2014/main" val="3684014026"/>
                  </a:ext>
                </a:extLst>
              </a:tr>
              <a:tr h="220031">
                <a:tc>
                  <a:txBody>
                    <a:bodyPr/>
                    <a:lstStyle/>
                    <a:p>
                      <a:pPr algn="l" fontAlgn="t"/>
                      <a:r>
                        <a:rPr lang="en-US" sz="1800" u="none" strike="noStrike" dirty="0">
                          <a:effectLst/>
                        </a:rPr>
                        <a:t>Industrial Engineers</a:t>
                      </a:r>
                      <a:endParaRPr lang="en-US" sz="1800" b="0" i="0" u="none" strike="noStrike" dirty="0">
                        <a:solidFill>
                          <a:srgbClr val="000000"/>
                        </a:solidFill>
                        <a:effectLst/>
                        <a:latin typeface="Arial Narrow" panose="020B0606020202030204" pitchFamily="34" charset="0"/>
                      </a:endParaRPr>
                    </a:p>
                  </a:txBody>
                  <a:tcPr marL="7286" marR="7286" marT="7286" marB="0"/>
                </a:tc>
                <a:tc>
                  <a:txBody>
                    <a:bodyPr/>
                    <a:lstStyle/>
                    <a:p>
                      <a:pPr algn="ctr" fontAlgn="ctr"/>
                      <a:r>
                        <a:rPr lang="en-US" sz="1800" u="none" strike="noStrike" dirty="0">
                          <a:effectLst/>
                        </a:rPr>
                        <a:t>B</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t"/>
                      <a:r>
                        <a:rPr lang="en-US" sz="1800" u="none" strike="noStrike" dirty="0">
                          <a:effectLst/>
                        </a:rPr>
                        <a:t>6,320</a:t>
                      </a:r>
                      <a:endParaRPr lang="en-US" sz="1800" b="0" i="0" u="none" strike="noStrike" dirty="0">
                        <a:solidFill>
                          <a:srgbClr val="000000"/>
                        </a:solidFill>
                        <a:effectLst/>
                        <a:latin typeface="Arial Narrow" panose="020B0606020202030204" pitchFamily="34" charset="0"/>
                      </a:endParaRPr>
                    </a:p>
                  </a:txBody>
                  <a:tcPr marL="7286" marR="7286" marT="7286" marB="0"/>
                </a:tc>
                <a:tc>
                  <a:txBody>
                    <a:bodyPr/>
                    <a:lstStyle/>
                    <a:p>
                      <a:pPr algn="ctr" fontAlgn="ctr"/>
                      <a:r>
                        <a:rPr lang="en-US" sz="1800" u="none" strike="noStrike" dirty="0">
                          <a:effectLst/>
                        </a:rPr>
                        <a:t>605</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ctr"/>
                      <a:r>
                        <a:rPr lang="en-US" sz="1800" u="none" strike="noStrike" dirty="0">
                          <a:effectLst/>
                        </a:rPr>
                        <a:t>4</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b"/>
                      <a:r>
                        <a:rPr lang="en-US" sz="1800" u="none" strike="noStrike" dirty="0">
                          <a:effectLst/>
                        </a:rPr>
                        <a:t>$87,837</a:t>
                      </a:r>
                      <a:endParaRPr lang="en-US" sz="1800" b="0" i="0" u="none" strike="noStrike" dirty="0">
                        <a:solidFill>
                          <a:srgbClr val="000000"/>
                        </a:solidFill>
                        <a:effectLst/>
                        <a:latin typeface="Arial Narrow" panose="020B0606020202030204" pitchFamily="34" charset="0"/>
                      </a:endParaRPr>
                    </a:p>
                  </a:txBody>
                  <a:tcPr marL="7286" marR="7286" marT="7286" marB="0" anchor="b"/>
                </a:tc>
                <a:tc>
                  <a:txBody>
                    <a:bodyPr/>
                    <a:lstStyle/>
                    <a:p>
                      <a:pPr algn="ctr" fontAlgn="ctr"/>
                      <a:r>
                        <a:rPr lang="en-US" sz="1800" u="none" strike="noStrike" dirty="0">
                          <a:effectLst/>
                        </a:rPr>
                        <a:t>4</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ctr"/>
                      <a:r>
                        <a:rPr lang="en-US" sz="1800" u="none" strike="noStrike" dirty="0">
                          <a:effectLst/>
                        </a:rPr>
                        <a:t>8</a:t>
                      </a:r>
                      <a:endParaRPr lang="en-US" sz="1800" b="0" i="0" u="none" strike="noStrike" dirty="0">
                        <a:solidFill>
                          <a:srgbClr val="000000"/>
                        </a:solidFill>
                        <a:effectLst/>
                        <a:latin typeface="Arial Narrow" panose="020B0606020202030204" pitchFamily="34" charset="0"/>
                      </a:endParaRPr>
                    </a:p>
                  </a:txBody>
                  <a:tcPr marL="7286" marR="7286" marT="7286" marB="0" anchor="ctr"/>
                </a:tc>
                <a:extLst>
                  <a:ext uri="{0D108BD9-81ED-4DB2-BD59-A6C34878D82A}">
                    <a16:rowId xmlns:a16="http://schemas.microsoft.com/office/drawing/2014/main" val="536646330"/>
                  </a:ext>
                </a:extLst>
              </a:tr>
              <a:tr h="220031">
                <a:tc>
                  <a:txBody>
                    <a:bodyPr/>
                    <a:lstStyle/>
                    <a:p>
                      <a:pPr algn="l" fontAlgn="t"/>
                      <a:r>
                        <a:rPr lang="en-US" sz="1800" u="none" strike="noStrike" dirty="0">
                          <a:effectLst/>
                        </a:rPr>
                        <a:t>Construction Managers</a:t>
                      </a:r>
                      <a:endParaRPr lang="en-US" sz="1800" b="0" i="0" u="none" strike="noStrike" dirty="0">
                        <a:solidFill>
                          <a:srgbClr val="000000"/>
                        </a:solidFill>
                        <a:effectLst/>
                        <a:latin typeface="Arial Narrow" panose="020B0606020202030204" pitchFamily="34" charset="0"/>
                      </a:endParaRPr>
                    </a:p>
                  </a:txBody>
                  <a:tcPr marL="7286" marR="7286" marT="7286" marB="0"/>
                </a:tc>
                <a:tc>
                  <a:txBody>
                    <a:bodyPr/>
                    <a:lstStyle/>
                    <a:p>
                      <a:pPr algn="ctr" fontAlgn="ctr"/>
                      <a:r>
                        <a:rPr lang="en-US" sz="1800" u="none" strike="noStrike" dirty="0">
                          <a:effectLst/>
                        </a:rPr>
                        <a:t>A/B</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t"/>
                      <a:r>
                        <a:rPr lang="en-US" sz="1800" u="none" strike="noStrike" dirty="0">
                          <a:effectLst/>
                        </a:rPr>
                        <a:t>6,580</a:t>
                      </a:r>
                      <a:endParaRPr lang="en-US" sz="1800" b="0" i="0" u="none" strike="noStrike" dirty="0">
                        <a:solidFill>
                          <a:srgbClr val="000000"/>
                        </a:solidFill>
                        <a:effectLst/>
                        <a:latin typeface="Arial Narrow" panose="020B0606020202030204" pitchFamily="34" charset="0"/>
                      </a:endParaRPr>
                    </a:p>
                  </a:txBody>
                  <a:tcPr marL="7286" marR="7286" marT="7286" marB="0"/>
                </a:tc>
                <a:tc>
                  <a:txBody>
                    <a:bodyPr/>
                    <a:lstStyle/>
                    <a:p>
                      <a:pPr algn="ctr" fontAlgn="ctr"/>
                      <a:r>
                        <a:rPr lang="en-US" sz="1800" u="none" strike="noStrike" dirty="0">
                          <a:effectLst/>
                        </a:rPr>
                        <a:t>585</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ctr"/>
                      <a:r>
                        <a:rPr lang="en-US" sz="1800" u="none" strike="noStrike" dirty="0">
                          <a:effectLst/>
                        </a:rPr>
                        <a:t>4</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b"/>
                      <a:r>
                        <a:rPr lang="en-US" sz="1800" u="none" strike="noStrike" dirty="0">
                          <a:effectLst/>
                        </a:rPr>
                        <a:t>$87,915</a:t>
                      </a:r>
                      <a:endParaRPr lang="en-US" sz="1800" b="0" i="0" u="none" strike="noStrike" dirty="0">
                        <a:solidFill>
                          <a:srgbClr val="000000"/>
                        </a:solidFill>
                        <a:effectLst/>
                        <a:latin typeface="Arial Narrow" panose="020B0606020202030204" pitchFamily="34" charset="0"/>
                      </a:endParaRPr>
                    </a:p>
                  </a:txBody>
                  <a:tcPr marL="7286" marR="7286" marT="7286" marB="0" anchor="b"/>
                </a:tc>
                <a:tc>
                  <a:txBody>
                    <a:bodyPr/>
                    <a:lstStyle/>
                    <a:p>
                      <a:pPr algn="ctr" fontAlgn="ctr"/>
                      <a:r>
                        <a:rPr lang="en-US" sz="1800" u="none" strike="noStrike" dirty="0">
                          <a:effectLst/>
                        </a:rPr>
                        <a:t>4</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ctr"/>
                      <a:r>
                        <a:rPr lang="en-US" sz="1800" u="none" strike="noStrike" dirty="0">
                          <a:effectLst/>
                        </a:rPr>
                        <a:t>8</a:t>
                      </a:r>
                      <a:endParaRPr lang="en-US" sz="1800" b="0" i="0" u="none" strike="noStrike" dirty="0">
                        <a:solidFill>
                          <a:srgbClr val="000000"/>
                        </a:solidFill>
                        <a:effectLst/>
                        <a:latin typeface="Arial Narrow" panose="020B0606020202030204" pitchFamily="34" charset="0"/>
                      </a:endParaRPr>
                    </a:p>
                  </a:txBody>
                  <a:tcPr marL="7286" marR="7286" marT="7286" marB="0" anchor="ctr"/>
                </a:tc>
                <a:extLst>
                  <a:ext uri="{0D108BD9-81ED-4DB2-BD59-A6C34878D82A}">
                    <a16:rowId xmlns:a16="http://schemas.microsoft.com/office/drawing/2014/main" val="311993509"/>
                  </a:ext>
                </a:extLst>
              </a:tr>
              <a:tr h="220031">
                <a:tc>
                  <a:txBody>
                    <a:bodyPr/>
                    <a:lstStyle/>
                    <a:p>
                      <a:pPr algn="l" fontAlgn="t"/>
                      <a:r>
                        <a:rPr lang="en-US" sz="1800" u="none" strike="noStrike" dirty="0">
                          <a:effectLst/>
                        </a:rPr>
                        <a:t>Management Analysts</a:t>
                      </a:r>
                      <a:endParaRPr lang="en-US" sz="1800" b="0" i="0" u="none" strike="noStrike" dirty="0">
                        <a:solidFill>
                          <a:srgbClr val="000000"/>
                        </a:solidFill>
                        <a:effectLst/>
                        <a:latin typeface="Arial Narrow" panose="020B0606020202030204" pitchFamily="34" charset="0"/>
                      </a:endParaRPr>
                    </a:p>
                  </a:txBody>
                  <a:tcPr marL="7286" marR="7286" marT="7286" marB="0"/>
                </a:tc>
                <a:tc>
                  <a:txBody>
                    <a:bodyPr/>
                    <a:lstStyle/>
                    <a:p>
                      <a:pPr algn="ctr" fontAlgn="ctr"/>
                      <a:r>
                        <a:rPr lang="en-US" sz="1800" u="none" strike="noStrike" dirty="0">
                          <a:effectLst/>
                        </a:rPr>
                        <a:t>B</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t"/>
                      <a:r>
                        <a:rPr lang="en-US" sz="1800" u="none" strike="noStrike" dirty="0">
                          <a:effectLst/>
                        </a:rPr>
                        <a:t>5,500</a:t>
                      </a:r>
                      <a:endParaRPr lang="en-US" sz="1800" b="0" i="0" u="none" strike="noStrike" dirty="0">
                        <a:solidFill>
                          <a:srgbClr val="000000"/>
                        </a:solidFill>
                        <a:effectLst/>
                        <a:latin typeface="Arial Narrow" panose="020B0606020202030204" pitchFamily="34" charset="0"/>
                      </a:endParaRPr>
                    </a:p>
                  </a:txBody>
                  <a:tcPr marL="7286" marR="7286" marT="7286" marB="0"/>
                </a:tc>
                <a:tc>
                  <a:txBody>
                    <a:bodyPr/>
                    <a:lstStyle/>
                    <a:p>
                      <a:pPr algn="ctr" fontAlgn="ctr"/>
                      <a:r>
                        <a:rPr lang="en-US" sz="1800" u="none" strike="noStrike" dirty="0">
                          <a:effectLst/>
                        </a:rPr>
                        <a:t>615</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ctr"/>
                      <a:r>
                        <a:rPr lang="en-US" sz="1800" u="none" strike="noStrike" dirty="0">
                          <a:effectLst/>
                        </a:rPr>
                        <a:t>4</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b"/>
                      <a:r>
                        <a:rPr lang="en-US" sz="1800" u="none" strike="noStrike" dirty="0">
                          <a:effectLst/>
                        </a:rPr>
                        <a:t>$90,377</a:t>
                      </a:r>
                      <a:endParaRPr lang="en-US" sz="1800" b="0" i="0" u="none" strike="noStrike" dirty="0">
                        <a:solidFill>
                          <a:srgbClr val="000000"/>
                        </a:solidFill>
                        <a:effectLst/>
                        <a:latin typeface="Arial Narrow" panose="020B0606020202030204" pitchFamily="34" charset="0"/>
                      </a:endParaRPr>
                    </a:p>
                  </a:txBody>
                  <a:tcPr marL="7286" marR="7286" marT="7286" marB="0" anchor="b"/>
                </a:tc>
                <a:tc>
                  <a:txBody>
                    <a:bodyPr/>
                    <a:lstStyle/>
                    <a:p>
                      <a:pPr algn="ctr" fontAlgn="ctr"/>
                      <a:r>
                        <a:rPr lang="en-US" sz="1800" u="none" strike="noStrike" dirty="0">
                          <a:effectLst/>
                        </a:rPr>
                        <a:t>4</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ctr"/>
                      <a:r>
                        <a:rPr lang="en-US" sz="1800" u="none" strike="noStrike" dirty="0">
                          <a:effectLst/>
                        </a:rPr>
                        <a:t>8</a:t>
                      </a:r>
                      <a:endParaRPr lang="en-US" sz="1800" b="0" i="0" u="none" strike="noStrike" dirty="0">
                        <a:solidFill>
                          <a:srgbClr val="000000"/>
                        </a:solidFill>
                        <a:effectLst/>
                        <a:latin typeface="Arial Narrow" panose="020B0606020202030204" pitchFamily="34" charset="0"/>
                      </a:endParaRPr>
                    </a:p>
                  </a:txBody>
                  <a:tcPr marL="7286" marR="7286" marT="7286" marB="0" anchor="ctr"/>
                </a:tc>
                <a:extLst>
                  <a:ext uri="{0D108BD9-81ED-4DB2-BD59-A6C34878D82A}">
                    <a16:rowId xmlns:a16="http://schemas.microsoft.com/office/drawing/2014/main" val="4146519085"/>
                  </a:ext>
                </a:extLst>
              </a:tr>
              <a:tr h="220031">
                <a:tc>
                  <a:txBody>
                    <a:bodyPr/>
                    <a:lstStyle/>
                    <a:p>
                      <a:pPr algn="l" fontAlgn="t"/>
                      <a:r>
                        <a:rPr lang="en-US" sz="1800" u="none" strike="noStrike" dirty="0">
                          <a:effectLst/>
                        </a:rPr>
                        <a:t>Software Developers &amp; Software Quality Assurance Analysts &amp; Testers</a:t>
                      </a:r>
                      <a:endParaRPr lang="en-US" sz="1800" b="0" i="0" u="none" strike="noStrike" dirty="0">
                        <a:solidFill>
                          <a:srgbClr val="000000"/>
                        </a:solidFill>
                        <a:effectLst/>
                        <a:latin typeface="Arial Narrow" panose="020B0606020202030204" pitchFamily="34" charset="0"/>
                      </a:endParaRPr>
                    </a:p>
                  </a:txBody>
                  <a:tcPr marL="7286" marR="7286" marT="7286" marB="0"/>
                </a:tc>
                <a:tc>
                  <a:txBody>
                    <a:bodyPr/>
                    <a:lstStyle/>
                    <a:p>
                      <a:pPr algn="ctr" fontAlgn="ctr"/>
                      <a:r>
                        <a:rPr lang="en-US" sz="1800" u="none" strike="noStrike" dirty="0">
                          <a:effectLst/>
                        </a:rPr>
                        <a:t>B</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ctr"/>
                      <a:r>
                        <a:rPr lang="en-US" sz="1800" u="none" strike="noStrike" dirty="0">
                          <a:effectLst/>
                        </a:rPr>
                        <a:t>17,220</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ctr"/>
                      <a:r>
                        <a:rPr lang="en-US" sz="1800" u="none" strike="noStrike" dirty="0">
                          <a:effectLst/>
                        </a:rPr>
                        <a:t>1,710</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ctr"/>
                      <a:r>
                        <a:rPr lang="en-US" sz="1800" u="none" strike="noStrike" dirty="0">
                          <a:effectLst/>
                        </a:rPr>
                        <a:t>4</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b"/>
                      <a:r>
                        <a:rPr lang="en-US" sz="1800" u="none" strike="noStrike" dirty="0">
                          <a:effectLst/>
                        </a:rPr>
                        <a:t>$98,524</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ctr"/>
                      <a:r>
                        <a:rPr lang="en-US" sz="1800" u="none" strike="noStrike" dirty="0">
                          <a:effectLst/>
                        </a:rPr>
                        <a:t>4</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ctr"/>
                      <a:r>
                        <a:rPr lang="en-US" sz="1800" u="none" strike="noStrike" dirty="0">
                          <a:effectLst/>
                        </a:rPr>
                        <a:t>8</a:t>
                      </a:r>
                      <a:endParaRPr lang="en-US" sz="1800" b="0" i="0" u="none" strike="noStrike" dirty="0">
                        <a:solidFill>
                          <a:srgbClr val="000000"/>
                        </a:solidFill>
                        <a:effectLst/>
                        <a:latin typeface="Arial Narrow" panose="020B0606020202030204" pitchFamily="34" charset="0"/>
                      </a:endParaRPr>
                    </a:p>
                  </a:txBody>
                  <a:tcPr marL="7286" marR="7286" marT="7286" marB="0" anchor="ctr"/>
                </a:tc>
                <a:extLst>
                  <a:ext uri="{0D108BD9-81ED-4DB2-BD59-A6C34878D82A}">
                    <a16:rowId xmlns:a16="http://schemas.microsoft.com/office/drawing/2014/main" val="1239314194"/>
                  </a:ext>
                </a:extLst>
              </a:tr>
              <a:tr h="220031">
                <a:tc>
                  <a:txBody>
                    <a:bodyPr/>
                    <a:lstStyle/>
                    <a:p>
                      <a:pPr algn="l" fontAlgn="t"/>
                      <a:r>
                        <a:rPr lang="en-US" sz="1800" u="none" strike="noStrike" dirty="0">
                          <a:effectLst/>
                        </a:rPr>
                        <a:t>Registered Nurses</a:t>
                      </a:r>
                      <a:endParaRPr lang="en-US" sz="1800" b="0" i="0" u="none" strike="noStrike" dirty="0">
                        <a:solidFill>
                          <a:srgbClr val="000000"/>
                        </a:solidFill>
                        <a:effectLst/>
                        <a:latin typeface="Arial Narrow" panose="020B0606020202030204" pitchFamily="34" charset="0"/>
                      </a:endParaRPr>
                    </a:p>
                  </a:txBody>
                  <a:tcPr marL="7286" marR="7286" marT="7286" marB="0"/>
                </a:tc>
                <a:tc>
                  <a:txBody>
                    <a:bodyPr/>
                    <a:lstStyle/>
                    <a:p>
                      <a:pPr algn="ctr" fontAlgn="ctr"/>
                      <a:r>
                        <a:rPr lang="en-US" sz="1800" u="none" strike="noStrike" dirty="0">
                          <a:effectLst/>
                        </a:rPr>
                        <a:t>A/B</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t"/>
                      <a:r>
                        <a:rPr lang="en-US" sz="1800" u="none" strike="noStrike" dirty="0">
                          <a:effectLst/>
                        </a:rPr>
                        <a:t>51,280</a:t>
                      </a:r>
                      <a:endParaRPr lang="en-US" sz="1800" b="0" i="0" u="none" strike="noStrike" dirty="0">
                        <a:solidFill>
                          <a:srgbClr val="000000"/>
                        </a:solidFill>
                        <a:effectLst/>
                        <a:latin typeface="Arial Narrow" panose="020B0606020202030204" pitchFamily="34" charset="0"/>
                      </a:endParaRPr>
                    </a:p>
                  </a:txBody>
                  <a:tcPr marL="7286" marR="7286" marT="7286" marB="0"/>
                </a:tc>
                <a:tc>
                  <a:txBody>
                    <a:bodyPr/>
                    <a:lstStyle/>
                    <a:p>
                      <a:pPr algn="ctr" fontAlgn="ctr"/>
                      <a:r>
                        <a:rPr lang="en-US" sz="1800" u="none" strike="noStrike" dirty="0">
                          <a:effectLst/>
                        </a:rPr>
                        <a:t>3,185</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ctr"/>
                      <a:r>
                        <a:rPr lang="en-US" sz="1800" u="none" strike="noStrike" dirty="0">
                          <a:effectLst/>
                        </a:rPr>
                        <a:t>4</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b"/>
                      <a:r>
                        <a:rPr lang="en-US" sz="1800" u="none" strike="noStrike" dirty="0">
                          <a:effectLst/>
                        </a:rPr>
                        <a:t>$58,631</a:t>
                      </a:r>
                      <a:endParaRPr lang="en-US" sz="1800" b="0" i="0" u="none" strike="noStrike" dirty="0">
                        <a:solidFill>
                          <a:srgbClr val="000000"/>
                        </a:solidFill>
                        <a:effectLst/>
                        <a:latin typeface="Arial Narrow" panose="020B0606020202030204" pitchFamily="34" charset="0"/>
                      </a:endParaRPr>
                    </a:p>
                  </a:txBody>
                  <a:tcPr marL="7286" marR="7286" marT="7286" marB="0" anchor="b"/>
                </a:tc>
                <a:tc>
                  <a:txBody>
                    <a:bodyPr/>
                    <a:lstStyle/>
                    <a:p>
                      <a:pPr algn="ctr" fontAlgn="ctr"/>
                      <a:r>
                        <a:rPr lang="en-US" sz="1800" u="none" strike="noStrike" dirty="0">
                          <a:effectLst/>
                        </a:rPr>
                        <a:t>3</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ctr"/>
                      <a:r>
                        <a:rPr lang="en-US" sz="1800" u="none" strike="noStrike" dirty="0">
                          <a:effectLst/>
                        </a:rPr>
                        <a:t>7</a:t>
                      </a:r>
                      <a:endParaRPr lang="en-US" sz="1800" b="0" i="0" u="none" strike="noStrike" dirty="0">
                        <a:solidFill>
                          <a:srgbClr val="000000"/>
                        </a:solidFill>
                        <a:effectLst/>
                        <a:latin typeface="Arial Narrow" panose="020B0606020202030204" pitchFamily="34" charset="0"/>
                      </a:endParaRPr>
                    </a:p>
                  </a:txBody>
                  <a:tcPr marL="7286" marR="7286" marT="7286" marB="0" anchor="ctr"/>
                </a:tc>
                <a:extLst>
                  <a:ext uri="{0D108BD9-81ED-4DB2-BD59-A6C34878D82A}">
                    <a16:rowId xmlns:a16="http://schemas.microsoft.com/office/drawing/2014/main" val="2181302954"/>
                  </a:ext>
                </a:extLst>
              </a:tr>
              <a:tr h="220031">
                <a:tc>
                  <a:txBody>
                    <a:bodyPr/>
                    <a:lstStyle/>
                    <a:p>
                      <a:pPr algn="l" fontAlgn="t"/>
                      <a:r>
                        <a:rPr lang="en-US" sz="1800" u="none" strike="noStrike" dirty="0">
                          <a:effectLst/>
                        </a:rPr>
                        <a:t>Human Resources Specialists</a:t>
                      </a:r>
                      <a:endParaRPr lang="en-US" sz="1800" b="0" i="0" u="none" strike="noStrike" dirty="0">
                        <a:solidFill>
                          <a:srgbClr val="000000"/>
                        </a:solidFill>
                        <a:effectLst/>
                        <a:latin typeface="Arial Narrow" panose="020B0606020202030204" pitchFamily="34" charset="0"/>
                      </a:endParaRPr>
                    </a:p>
                  </a:txBody>
                  <a:tcPr marL="7286" marR="7286" marT="7286" marB="0"/>
                </a:tc>
                <a:tc>
                  <a:txBody>
                    <a:bodyPr/>
                    <a:lstStyle/>
                    <a:p>
                      <a:pPr algn="ctr" fontAlgn="ctr"/>
                      <a:r>
                        <a:rPr lang="en-US" sz="1800" u="none" strike="noStrike" dirty="0">
                          <a:effectLst/>
                        </a:rPr>
                        <a:t>B</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t"/>
                      <a:r>
                        <a:rPr lang="en-US" sz="1800" u="none" strike="noStrike" dirty="0">
                          <a:effectLst/>
                        </a:rPr>
                        <a:t>6,800</a:t>
                      </a:r>
                      <a:endParaRPr lang="en-US" sz="1800" b="0" i="0" u="none" strike="noStrike" dirty="0">
                        <a:solidFill>
                          <a:srgbClr val="000000"/>
                        </a:solidFill>
                        <a:effectLst/>
                        <a:latin typeface="Arial Narrow" panose="020B0606020202030204" pitchFamily="34" charset="0"/>
                      </a:endParaRPr>
                    </a:p>
                  </a:txBody>
                  <a:tcPr marL="7286" marR="7286" marT="7286" marB="0"/>
                </a:tc>
                <a:tc>
                  <a:txBody>
                    <a:bodyPr/>
                    <a:lstStyle/>
                    <a:p>
                      <a:pPr algn="ctr" fontAlgn="ctr"/>
                      <a:r>
                        <a:rPr lang="en-US" sz="1800" u="none" strike="noStrike" dirty="0">
                          <a:effectLst/>
                        </a:rPr>
                        <a:t>725</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ctr"/>
                      <a:r>
                        <a:rPr lang="en-US" sz="1800" u="none" strike="noStrike" dirty="0">
                          <a:effectLst/>
                        </a:rPr>
                        <a:t>4</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b"/>
                      <a:r>
                        <a:rPr lang="en-US" sz="1800" u="none" strike="noStrike" dirty="0">
                          <a:effectLst/>
                        </a:rPr>
                        <a:t>$59,119</a:t>
                      </a:r>
                      <a:endParaRPr lang="en-US" sz="1800" b="0" i="0" u="none" strike="noStrike" dirty="0">
                        <a:solidFill>
                          <a:srgbClr val="000000"/>
                        </a:solidFill>
                        <a:effectLst/>
                        <a:latin typeface="Arial Narrow" panose="020B0606020202030204" pitchFamily="34" charset="0"/>
                      </a:endParaRPr>
                    </a:p>
                  </a:txBody>
                  <a:tcPr marL="7286" marR="7286" marT="7286" marB="0" anchor="b"/>
                </a:tc>
                <a:tc>
                  <a:txBody>
                    <a:bodyPr/>
                    <a:lstStyle/>
                    <a:p>
                      <a:pPr algn="ctr" fontAlgn="ctr"/>
                      <a:r>
                        <a:rPr lang="en-US" sz="1800" u="none" strike="noStrike" dirty="0">
                          <a:effectLst/>
                        </a:rPr>
                        <a:t>3</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ctr"/>
                      <a:r>
                        <a:rPr lang="en-US" sz="1800" u="none" strike="noStrike" dirty="0">
                          <a:effectLst/>
                        </a:rPr>
                        <a:t>7</a:t>
                      </a:r>
                      <a:endParaRPr lang="en-US" sz="1800" b="0" i="0" u="none" strike="noStrike" dirty="0">
                        <a:solidFill>
                          <a:srgbClr val="000000"/>
                        </a:solidFill>
                        <a:effectLst/>
                        <a:latin typeface="Arial Narrow" panose="020B0606020202030204" pitchFamily="34" charset="0"/>
                      </a:endParaRPr>
                    </a:p>
                  </a:txBody>
                  <a:tcPr marL="7286" marR="7286" marT="7286" marB="0" anchor="ctr"/>
                </a:tc>
                <a:extLst>
                  <a:ext uri="{0D108BD9-81ED-4DB2-BD59-A6C34878D82A}">
                    <a16:rowId xmlns:a16="http://schemas.microsoft.com/office/drawing/2014/main" val="3043263205"/>
                  </a:ext>
                </a:extLst>
              </a:tr>
              <a:tr h="220031">
                <a:tc>
                  <a:txBody>
                    <a:bodyPr/>
                    <a:lstStyle/>
                    <a:p>
                      <a:pPr algn="l" fontAlgn="t"/>
                      <a:r>
                        <a:rPr lang="en-US" sz="1800" u="none" strike="noStrike" dirty="0">
                          <a:effectLst/>
                        </a:rPr>
                        <a:t>Accountants &amp; Auditors</a:t>
                      </a:r>
                      <a:endParaRPr lang="en-US" sz="1800" b="0" i="0" u="none" strike="noStrike" dirty="0">
                        <a:solidFill>
                          <a:srgbClr val="000000"/>
                        </a:solidFill>
                        <a:effectLst/>
                        <a:latin typeface="Arial Narrow" panose="020B0606020202030204" pitchFamily="34" charset="0"/>
                      </a:endParaRPr>
                    </a:p>
                  </a:txBody>
                  <a:tcPr marL="7286" marR="7286" marT="7286" marB="0"/>
                </a:tc>
                <a:tc>
                  <a:txBody>
                    <a:bodyPr/>
                    <a:lstStyle/>
                    <a:p>
                      <a:pPr algn="ctr" fontAlgn="ctr"/>
                      <a:r>
                        <a:rPr lang="en-US" sz="1800" u="none" strike="noStrike" dirty="0">
                          <a:effectLst/>
                        </a:rPr>
                        <a:t>A/B</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t"/>
                      <a:r>
                        <a:rPr lang="en-US" sz="1800" u="none" strike="noStrike" dirty="0">
                          <a:effectLst/>
                        </a:rPr>
                        <a:t>20,900</a:t>
                      </a:r>
                      <a:endParaRPr lang="en-US" sz="1800" b="0" i="0" u="none" strike="noStrike" dirty="0">
                        <a:solidFill>
                          <a:srgbClr val="000000"/>
                        </a:solidFill>
                        <a:effectLst/>
                        <a:latin typeface="Arial Narrow" panose="020B0606020202030204" pitchFamily="34" charset="0"/>
                      </a:endParaRPr>
                    </a:p>
                  </a:txBody>
                  <a:tcPr marL="7286" marR="7286" marT="7286" marB="0"/>
                </a:tc>
                <a:tc>
                  <a:txBody>
                    <a:bodyPr/>
                    <a:lstStyle/>
                    <a:p>
                      <a:pPr algn="ctr" fontAlgn="ctr"/>
                      <a:r>
                        <a:rPr lang="en-US" sz="1800" u="none" strike="noStrike" dirty="0">
                          <a:effectLst/>
                        </a:rPr>
                        <a:t>2,025</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ctr"/>
                      <a:r>
                        <a:rPr lang="en-US" sz="1800" u="none" strike="noStrike" dirty="0">
                          <a:effectLst/>
                        </a:rPr>
                        <a:t>4</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b"/>
                      <a:r>
                        <a:rPr lang="en-US" sz="1800" u="none" strike="noStrike" dirty="0">
                          <a:effectLst/>
                        </a:rPr>
                        <a:t>$64,035</a:t>
                      </a:r>
                      <a:endParaRPr lang="en-US" sz="1800" b="0" i="0" u="none" strike="noStrike" dirty="0">
                        <a:solidFill>
                          <a:srgbClr val="000000"/>
                        </a:solidFill>
                        <a:effectLst/>
                        <a:latin typeface="Arial Narrow" panose="020B0606020202030204" pitchFamily="34" charset="0"/>
                      </a:endParaRPr>
                    </a:p>
                  </a:txBody>
                  <a:tcPr marL="7286" marR="7286" marT="7286" marB="0" anchor="b"/>
                </a:tc>
                <a:tc>
                  <a:txBody>
                    <a:bodyPr/>
                    <a:lstStyle/>
                    <a:p>
                      <a:pPr algn="ctr" fontAlgn="ctr"/>
                      <a:r>
                        <a:rPr lang="en-US" sz="1800" u="none" strike="noStrike" dirty="0">
                          <a:effectLst/>
                        </a:rPr>
                        <a:t>3</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ctr"/>
                      <a:r>
                        <a:rPr lang="en-US" sz="1800" u="none" strike="noStrike" dirty="0">
                          <a:effectLst/>
                        </a:rPr>
                        <a:t>7</a:t>
                      </a:r>
                      <a:endParaRPr lang="en-US" sz="1800" b="0" i="0" u="none" strike="noStrike" dirty="0">
                        <a:solidFill>
                          <a:srgbClr val="000000"/>
                        </a:solidFill>
                        <a:effectLst/>
                        <a:latin typeface="Arial Narrow" panose="020B0606020202030204" pitchFamily="34" charset="0"/>
                      </a:endParaRPr>
                    </a:p>
                  </a:txBody>
                  <a:tcPr marL="7286" marR="7286" marT="7286" marB="0" anchor="ctr"/>
                </a:tc>
                <a:extLst>
                  <a:ext uri="{0D108BD9-81ED-4DB2-BD59-A6C34878D82A}">
                    <a16:rowId xmlns:a16="http://schemas.microsoft.com/office/drawing/2014/main" val="813319587"/>
                  </a:ext>
                </a:extLst>
              </a:tr>
              <a:tr h="220031">
                <a:tc>
                  <a:txBody>
                    <a:bodyPr/>
                    <a:lstStyle/>
                    <a:p>
                      <a:pPr algn="l" fontAlgn="t"/>
                      <a:r>
                        <a:rPr lang="en-US" sz="1800" u="none" strike="noStrike" dirty="0">
                          <a:effectLst/>
                        </a:rPr>
                        <a:t>Civil Engineers</a:t>
                      </a:r>
                      <a:endParaRPr lang="en-US" sz="1800" b="0" i="0" u="none" strike="noStrike" dirty="0">
                        <a:solidFill>
                          <a:srgbClr val="000000"/>
                        </a:solidFill>
                        <a:effectLst/>
                        <a:latin typeface="Arial Narrow" panose="020B0606020202030204" pitchFamily="34" charset="0"/>
                      </a:endParaRPr>
                    </a:p>
                  </a:txBody>
                  <a:tcPr marL="7286" marR="7286" marT="7286" marB="0"/>
                </a:tc>
                <a:tc>
                  <a:txBody>
                    <a:bodyPr/>
                    <a:lstStyle/>
                    <a:p>
                      <a:pPr algn="ctr" fontAlgn="ctr"/>
                      <a:r>
                        <a:rPr lang="en-US" sz="1800" u="none" strike="noStrike" dirty="0">
                          <a:effectLst/>
                        </a:rPr>
                        <a:t>B</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t"/>
                      <a:r>
                        <a:rPr lang="en-US" sz="1800" u="none" strike="noStrike" dirty="0">
                          <a:effectLst/>
                        </a:rPr>
                        <a:t>4,820</a:t>
                      </a:r>
                      <a:endParaRPr lang="en-US" sz="1800" b="0" i="0" u="none" strike="noStrike" dirty="0">
                        <a:solidFill>
                          <a:srgbClr val="000000"/>
                        </a:solidFill>
                        <a:effectLst/>
                        <a:latin typeface="Arial Narrow" panose="020B0606020202030204" pitchFamily="34" charset="0"/>
                      </a:endParaRPr>
                    </a:p>
                  </a:txBody>
                  <a:tcPr marL="7286" marR="7286" marT="7286" marB="0"/>
                </a:tc>
                <a:tc>
                  <a:txBody>
                    <a:bodyPr/>
                    <a:lstStyle/>
                    <a:p>
                      <a:pPr algn="ctr" fontAlgn="ctr"/>
                      <a:r>
                        <a:rPr lang="en-US" sz="1800" u="none" strike="noStrike" dirty="0">
                          <a:effectLst/>
                        </a:rPr>
                        <a:t>410</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ctr"/>
                      <a:r>
                        <a:rPr lang="en-US" sz="1800" u="none" strike="noStrike" dirty="0">
                          <a:effectLst/>
                        </a:rPr>
                        <a:t>3</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b"/>
                      <a:r>
                        <a:rPr lang="en-US" sz="1800" u="none" strike="noStrike" dirty="0">
                          <a:effectLst/>
                        </a:rPr>
                        <a:t>$85,954</a:t>
                      </a:r>
                      <a:endParaRPr lang="en-US" sz="1800" b="0" i="0" u="none" strike="noStrike" dirty="0">
                        <a:solidFill>
                          <a:srgbClr val="000000"/>
                        </a:solidFill>
                        <a:effectLst/>
                        <a:latin typeface="Arial Narrow" panose="020B0606020202030204" pitchFamily="34" charset="0"/>
                      </a:endParaRPr>
                    </a:p>
                  </a:txBody>
                  <a:tcPr marL="7286" marR="7286" marT="7286" marB="0" anchor="b"/>
                </a:tc>
                <a:tc>
                  <a:txBody>
                    <a:bodyPr/>
                    <a:lstStyle/>
                    <a:p>
                      <a:pPr algn="ctr" fontAlgn="ctr"/>
                      <a:r>
                        <a:rPr lang="en-US" sz="1800" u="none" strike="noStrike" dirty="0">
                          <a:effectLst/>
                        </a:rPr>
                        <a:t>4</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ctr"/>
                      <a:r>
                        <a:rPr lang="en-US" sz="1800" u="none" strike="noStrike" dirty="0">
                          <a:effectLst/>
                        </a:rPr>
                        <a:t>7</a:t>
                      </a:r>
                      <a:endParaRPr lang="en-US" sz="1800" b="0" i="0" u="none" strike="noStrike" dirty="0">
                        <a:solidFill>
                          <a:srgbClr val="000000"/>
                        </a:solidFill>
                        <a:effectLst/>
                        <a:latin typeface="Arial Narrow" panose="020B0606020202030204" pitchFamily="34" charset="0"/>
                      </a:endParaRPr>
                    </a:p>
                  </a:txBody>
                  <a:tcPr marL="7286" marR="7286" marT="7286" marB="0" anchor="ctr"/>
                </a:tc>
                <a:extLst>
                  <a:ext uri="{0D108BD9-81ED-4DB2-BD59-A6C34878D82A}">
                    <a16:rowId xmlns:a16="http://schemas.microsoft.com/office/drawing/2014/main" val="2818130253"/>
                  </a:ext>
                </a:extLst>
              </a:tr>
              <a:tr h="220031">
                <a:tc>
                  <a:txBody>
                    <a:bodyPr/>
                    <a:lstStyle/>
                    <a:p>
                      <a:pPr algn="l" fontAlgn="t"/>
                      <a:r>
                        <a:rPr lang="en-US" sz="1800" u="none" strike="noStrike" dirty="0">
                          <a:effectLst/>
                        </a:rPr>
                        <a:t>Logisticians</a:t>
                      </a:r>
                      <a:endParaRPr lang="en-US" sz="1800" b="0" i="0" u="none" strike="noStrike" dirty="0">
                        <a:solidFill>
                          <a:srgbClr val="000000"/>
                        </a:solidFill>
                        <a:effectLst/>
                        <a:latin typeface="Arial Narrow" panose="020B0606020202030204" pitchFamily="34" charset="0"/>
                      </a:endParaRPr>
                    </a:p>
                  </a:txBody>
                  <a:tcPr marL="7286" marR="7286" marT="7286" marB="0"/>
                </a:tc>
                <a:tc>
                  <a:txBody>
                    <a:bodyPr/>
                    <a:lstStyle/>
                    <a:p>
                      <a:pPr algn="ctr" fontAlgn="ctr"/>
                      <a:r>
                        <a:rPr lang="en-US" sz="1800" u="none" strike="noStrike" dirty="0">
                          <a:effectLst/>
                        </a:rPr>
                        <a:t>A/B</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t"/>
                      <a:r>
                        <a:rPr lang="en-US" sz="1800" u="none" strike="noStrike" dirty="0">
                          <a:effectLst/>
                        </a:rPr>
                        <a:t>4,390</a:t>
                      </a:r>
                      <a:endParaRPr lang="en-US" sz="1800" b="0" i="0" u="none" strike="noStrike" dirty="0">
                        <a:solidFill>
                          <a:srgbClr val="000000"/>
                        </a:solidFill>
                        <a:effectLst/>
                        <a:latin typeface="Arial Narrow" panose="020B0606020202030204" pitchFamily="34" charset="0"/>
                      </a:endParaRPr>
                    </a:p>
                  </a:txBody>
                  <a:tcPr marL="7286" marR="7286" marT="7286" marB="0"/>
                </a:tc>
                <a:tc>
                  <a:txBody>
                    <a:bodyPr/>
                    <a:lstStyle/>
                    <a:p>
                      <a:pPr algn="ctr" fontAlgn="ctr"/>
                      <a:r>
                        <a:rPr lang="en-US" sz="1800" u="none" strike="noStrike" dirty="0">
                          <a:effectLst/>
                        </a:rPr>
                        <a:t>545</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ctr"/>
                      <a:r>
                        <a:rPr lang="en-US" sz="1800" u="none" strike="noStrike" dirty="0">
                          <a:effectLst/>
                        </a:rPr>
                        <a:t>3</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b"/>
                      <a:r>
                        <a:rPr lang="en-US" sz="1800" u="none" strike="noStrike" dirty="0">
                          <a:effectLst/>
                        </a:rPr>
                        <a:t>$87,230</a:t>
                      </a:r>
                      <a:endParaRPr lang="en-US" sz="1800" b="0" i="0" u="none" strike="noStrike" dirty="0">
                        <a:solidFill>
                          <a:srgbClr val="000000"/>
                        </a:solidFill>
                        <a:effectLst/>
                        <a:latin typeface="Arial Narrow" panose="020B0606020202030204" pitchFamily="34" charset="0"/>
                      </a:endParaRPr>
                    </a:p>
                  </a:txBody>
                  <a:tcPr marL="7286" marR="7286" marT="7286" marB="0" anchor="b"/>
                </a:tc>
                <a:tc>
                  <a:txBody>
                    <a:bodyPr/>
                    <a:lstStyle/>
                    <a:p>
                      <a:pPr algn="ctr" fontAlgn="ctr"/>
                      <a:r>
                        <a:rPr lang="en-US" sz="1800" u="none" strike="noStrike" dirty="0">
                          <a:effectLst/>
                        </a:rPr>
                        <a:t>4</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ctr"/>
                      <a:r>
                        <a:rPr lang="en-US" sz="1800" u="none" strike="noStrike" dirty="0">
                          <a:effectLst/>
                        </a:rPr>
                        <a:t>7</a:t>
                      </a:r>
                      <a:endParaRPr lang="en-US" sz="1800" b="0" i="0" u="none" strike="noStrike" dirty="0">
                        <a:solidFill>
                          <a:srgbClr val="000000"/>
                        </a:solidFill>
                        <a:effectLst/>
                        <a:latin typeface="Arial Narrow" panose="020B0606020202030204" pitchFamily="34" charset="0"/>
                      </a:endParaRPr>
                    </a:p>
                  </a:txBody>
                  <a:tcPr marL="7286" marR="7286" marT="7286" marB="0" anchor="ctr"/>
                </a:tc>
                <a:extLst>
                  <a:ext uri="{0D108BD9-81ED-4DB2-BD59-A6C34878D82A}">
                    <a16:rowId xmlns:a16="http://schemas.microsoft.com/office/drawing/2014/main" val="287524924"/>
                  </a:ext>
                </a:extLst>
              </a:tr>
              <a:tr h="220031">
                <a:tc>
                  <a:txBody>
                    <a:bodyPr/>
                    <a:lstStyle/>
                    <a:p>
                      <a:pPr algn="l" fontAlgn="t"/>
                      <a:r>
                        <a:rPr lang="en-US" sz="1800" u="none" strike="noStrike" dirty="0">
                          <a:effectLst/>
                        </a:rPr>
                        <a:t>Computer Systems Analysts</a:t>
                      </a:r>
                      <a:endParaRPr lang="en-US" sz="1800" b="0" i="0" u="none" strike="noStrike" dirty="0">
                        <a:solidFill>
                          <a:srgbClr val="000000"/>
                        </a:solidFill>
                        <a:effectLst/>
                        <a:latin typeface="Arial Narrow" panose="020B0606020202030204" pitchFamily="34" charset="0"/>
                      </a:endParaRPr>
                    </a:p>
                  </a:txBody>
                  <a:tcPr marL="7286" marR="7286" marT="7286" marB="0"/>
                </a:tc>
                <a:tc>
                  <a:txBody>
                    <a:bodyPr/>
                    <a:lstStyle/>
                    <a:p>
                      <a:pPr algn="ctr" fontAlgn="ctr"/>
                      <a:r>
                        <a:rPr lang="en-US" sz="1800" u="none" strike="noStrike" dirty="0">
                          <a:effectLst/>
                        </a:rPr>
                        <a:t>B</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t"/>
                      <a:r>
                        <a:rPr lang="en-US" sz="1800" u="none" strike="noStrike" dirty="0">
                          <a:effectLst/>
                        </a:rPr>
                        <a:t>5,170</a:t>
                      </a:r>
                      <a:endParaRPr lang="en-US" sz="1800" b="0" i="0" u="none" strike="noStrike" dirty="0">
                        <a:solidFill>
                          <a:srgbClr val="000000"/>
                        </a:solidFill>
                        <a:effectLst/>
                        <a:latin typeface="Arial Narrow" panose="020B0606020202030204" pitchFamily="34" charset="0"/>
                      </a:endParaRPr>
                    </a:p>
                  </a:txBody>
                  <a:tcPr marL="7286" marR="7286" marT="7286" marB="0"/>
                </a:tc>
                <a:tc>
                  <a:txBody>
                    <a:bodyPr/>
                    <a:lstStyle/>
                    <a:p>
                      <a:pPr algn="ctr" fontAlgn="ctr"/>
                      <a:r>
                        <a:rPr lang="en-US" sz="1800" u="none" strike="noStrike" dirty="0">
                          <a:effectLst/>
                        </a:rPr>
                        <a:t>390</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ctr"/>
                      <a:r>
                        <a:rPr lang="en-US" sz="1800" u="none" strike="noStrike" dirty="0">
                          <a:effectLst/>
                        </a:rPr>
                        <a:t>3</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b"/>
                      <a:r>
                        <a:rPr lang="en-US" sz="1800" u="none" strike="noStrike" dirty="0">
                          <a:effectLst/>
                        </a:rPr>
                        <a:t>$88,552</a:t>
                      </a:r>
                      <a:endParaRPr lang="en-US" sz="1800" b="0" i="0" u="none" strike="noStrike" dirty="0">
                        <a:solidFill>
                          <a:srgbClr val="000000"/>
                        </a:solidFill>
                        <a:effectLst/>
                        <a:latin typeface="Arial Narrow" panose="020B0606020202030204" pitchFamily="34" charset="0"/>
                      </a:endParaRPr>
                    </a:p>
                  </a:txBody>
                  <a:tcPr marL="7286" marR="7286" marT="7286" marB="0" anchor="b"/>
                </a:tc>
                <a:tc>
                  <a:txBody>
                    <a:bodyPr/>
                    <a:lstStyle/>
                    <a:p>
                      <a:pPr algn="ctr" fontAlgn="ctr"/>
                      <a:r>
                        <a:rPr lang="en-US" sz="1800" u="none" strike="noStrike" dirty="0">
                          <a:effectLst/>
                        </a:rPr>
                        <a:t>4</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ctr"/>
                      <a:r>
                        <a:rPr lang="en-US" sz="1800" u="none" strike="noStrike" dirty="0">
                          <a:effectLst/>
                        </a:rPr>
                        <a:t>7</a:t>
                      </a:r>
                      <a:endParaRPr lang="en-US" sz="1800" b="0" i="0" u="none" strike="noStrike" dirty="0">
                        <a:solidFill>
                          <a:srgbClr val="000000"/>
                        </a:solidFill>
                        <a:effectLst/>
                        <a:latin typeface="Arial Narrow" panose="020B0606020202030204" pitchFamily="34" charset="0"/>
                      </a:endParaRPr>
                    </a:p>
                  </a:txBody>
                  <a:tcPr marL="7286" marR="7286" marT="7286" marB="0" anchor="ctr"/>
                </a:tc>
                <a:extLst>
                  <a:ext uri="{0D108BD9-81ED-4DB2-BD59-A6C34878D82A}">
                    <a16:rowId xmlns:a16="http://schemas.microsoft.com/office/drawing/2014/main" val="1809684097"/>
                  </a:ext>
                </a:extLst>
              </a:tr>
              <a:tr h="220031">
                <a:tc>
                  <a:txBody>
                    <a:bodyPr/>
                    <a:lstStyle/>
                    <a:p>
                      <a:pPr algn="l" fontAlgn="t"/>
                      <a:r>
                        <a:rPr lang="en-US" sz="1800" u="none" strike="noStrike" dirty="0">
                          <a:effectLst/>
                        </a:rPr>
                        <a:t>Mechanical Engineers</a:t>
                      </a:r>
                      <a:endParaRPr lang="en-US" sz="1800" b="0" i="0" u="none" strike="noStrike" dirty="0">
                        <a:solidFill>
                          <a:srgbClr val="000000"/>
                        </a:solidFill>
                        <a:effectLst/>
                        <a:latin typeface="Arial Narrow" panose="020B0606020202030204" pitchFamily="34" charset="0"/>
                      </a:endParaRPr>
                    </a:p>
                  </a:txBody>
                  <a:tcPr marL="7286" marR="7286" marT="7286" marB="0"/>
                </a:tc>
                <a:tc>
                  <a:txBody>
                    <a:bodyPr/>
                    <a:lstStyle/>
                    <a:p>
                      <a:pPr algn="ctr" fontAlgn="ctr"/>
                      <a:r>
                        <a:rPr lang="en-US" sz="1800" u="none" strike="noStrike" dirty="0">
                          <a:effectLst/>
                        </a:rPr>
                        <a:t>B</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t"/>
                      <a:r>
                        <a:rPr lang="en-US" sz="1800" u="none" strike="noStrike" dirty="0">
                          <a:effectLst/>
                        </a:rPr>
                        <a:t>3,940</a:t>
                      </a:r>
                      <a:endParaRPr lang="en-US" sz="1800" b="0" i="0" u="none" strike="noStrike" dirty="0">
                        <a:solidFill>
                          <a:srgbClr val="000000"/>
                        </a:solidFill>
                        <a:effectLst/>
                        <a:latin typeface="Arial Narrow" panose="020B0606020202030204" pitchFamily="34" charset="0"/>
                      </a:endParaRPr>
                    </a:p>
                  </a:txBody>
                  <a:tcPr marL="7286" marR="7286" marT="7286" marB="0"/>
                </a:tc>
                <a:tc>
                  <a:txBody>
                    <a:bodyPr/>
                    <a:lstStyle/>
                    <a:p>
                      <a:pPr algn="ctr" fontAlgn="ctr"/>
                      <a:r>
                        <a:rPr lang="en-US" sz="1800" u="none" strike="noStrike" dirty="0">
                          <a:effectLst/>
                        </a:rPr>
                        <a:t>300</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ctr"/>
                      <a:r>
                        <a:rPr lang="en-US" sz="1800" u="none" strike="noStrike" dirty="0">
                          <a:effectLst/>
                        </a:rPr>
                        <a:t>3</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b"/>
                      <a:r>
                        <a:rPr lang="en-US" sz="1800" u="none" strike="noStrike" dirty="0">
                          <a:effectLst/>
                        </a:rPr>
                        <a:t>$89,136</a:t>
                      </a:r>
                      <a:endParaRPr lang="en-US" sz="1800" b="0" i="0" u="none" strike="noStrike" dirty="0">
                        <a:solidFill>
                          <a:srgbClr val="000000"/>
                        </a:solidFill>
                        <a:effectLst/>
                        <a:latin typeface="Arial Narrow" panose="020B0606020202030204" pitchFamily="34" charset="0"/>
                      </a:endParaRPr>
                    </a:p>
                  </a:txBody>
                  <a:tcPr marL="7286" marR="7286" marT="7286" marB="0" anchor="b"/>
                </a:tc>
                <a:tc>
                  <a:txBody>
                    <a:bodyPr/>
                    <a:lstStyle/>
                    <a:p>
                      <a:pPr algn="ctr" fontAlgn="ctr"/>
                      <a:r>
                        <a:rPr lang="en-US" sz="1800" u="none" strike="noStrike" dirty="0">
                          <a:effectLst/>
                        </a:rPr>
                        <a:t>4</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ctr"/>
                      <a:r>
                        <a:rPr lang="en-US" sz="1800" u="none" strike="noStrike" dirty="0">
                          <a:effectLst/>
                        </a:rPr>
                        <a:t>7</a:t>
                      </a:r>
                      <a:endParaRPr lang="en-US" sz="1800" b="0" i="0" u="none" strike="noStrike" dirty="0">
                        <a:solidFill>
                          <a:srgbClr val="000000"/>
                        </a:solidFill>
                        <a:effectLst/>
                        <a:latin typeface="Arial Narrow" panose="020B0606020202030204" pitchFamily="34" charset="0"/>
                      </a:endParaRPr>
                    </a:p>
                  </a:txBody>
                  <a:tcPr marL="7286" marR="7286" marT="7286" marB="0" anchor="ctr"/>
                </a:tc>
                <a:extLst>
                  <a:ext uri="{0D108BD9-81ED-4DB2-BD59-A6C34878D82A}">
                    <a16:rowId xmlns:a16="http://schemas.microsoft.com/office/drawing/2014/main" val="330766917"/>
                  </a:ext>
                </a:extLst>
              </a:tr>
              <a:tr h="220031">
                <a:tc>
                  <a:txBody>
                    <a:bodyPr/>
                    <a:lstStyle/>
                    <a:p>
                      <a:pPr algn="l" fontAlgn="t"/>
                      <a:r>
                        <a:rPr lang="en-US" sz="1800" u="none" strike="noStrike" dirty="0">
                          <a:effectLst/>
                        </a:rPr>
                        <a:t>Electrical Engineers</a:t>
                      </a:r>
                      <a:endParaRPr lang="en-US" sz="1800" b="0" i="0" u="none" strike="noStrike" dirty="0">
                        <a:solidFill>
                          <a:srgbClr val="000000"/>
                        </a:solidFill>
                        <a:effectLst/>
                        <a:latin typeface="Arial Narrow" panose="020B0606020202030204" pitchFamily="34" charset="0"/>
                      </a:endParaRPr>
                    </a:p>
                  </a:txBody>
                  <a:tcPr marL="7286" marR="7286" marT="7286" marB="0"/>
                </a:tc>
                <a:tc>
                  <a:txBody>
                    <a:bodyPr/>
                    <a:lstStyle/>
                    <a:p>
                      <a:pPr algn="ctr" fontAlgn="ctr"/>
                      <a:r>
                        <a:rPr lang="en-US" sz="1800" u="none" strike="noStrike" dirty="0">
                          <a:effectLst/>
                        </a:rPr>
                        <a:t>B</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t"/>
                      <a:r>
                        <a:rPr lang="en-US" sz="1800" u="none" strike="noStrike" dirty="0">
                          <a:effectLst/>
                        </a:rPr>
                        <a:t>4,500</a:t>
                      </a:r>
                      <a:endParaRPr lang="en-US" sz="1800" b="0" i="0" u="none" strike="noStrike" dirty="0">
                        <a:solidFill>
                          <a:srgbClr val="000000"/>
                        </a:solidFill>
                        <a:effectLst/>
                        <a:latin typeface="Arial Narrow" panose="020B0606020202030204" pitchFamily="34" charset="0"/>
                      </a:endParaRPr>
                    </a:p>
                  </a:txBody>
                  <a:tcPr marL="7286" marR="7286" marT="7286" marB="0"/>
                </a:tc>
                <a:tc>
                  <a:txBody>
                    <a:bodyPr/>
                    <a:lstStyle/>
                    <a:p>
                      <a:pPr algn="ctr" fontAlgn="ctr"/>
                      <a:r>
                        <a:rPr lang="en-US" sz="1800" u="none" strike="noStrike" dirty="0">
                          <a:effectLst/>
                        </a:rPr>
                        <a:t>355</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ctr"/>
                      <a:r>
                        <a:rPr lang="en-US" sz="1800" u="none" strike="noStrike" dirty="0">
                          <a:effectLst/>
                        </a:rPr>
                        <a:t>3</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b"/>
                      <a:r>
                        <a:rPr lang="en-US" sz="1800" u="none" strike="noStrike" dirty="0">
                          <a:effectLst/>
                        </a:rPr>
                        <a:t>$100,026</a:t>
                      </a:r>
                      <a:endParaRPr lang="en-US" sz="1800" b="0" i="0" u="none" strike="noStrike" dirty="0">
                        <a:solidFill>
                          <a:srgbClr val="000000"/>
                        </a:solidFill>
                        <a:effectLst/>
                        <a:latin typeface="Arial Narrow" panose="020B0606020202030204" pitchFamily="34" charset="0"/>
                      </a:endParaRPr>
                    </a:p>
                  </a:txBody>
                  <a:tcPr marL="7286" marR="7286" marT="7286" marB="0" anchor="b"/>
                </a:tc>
                <a:tc>
                  <a:txBody>
                    <a:bodyPr/>
                    <a:lstStyle/>
                    <a:p>
                      <a:pPr algn="ctr" fontAlgn="ctr"/>
                      <a:r>
                        <a:rPr lang="en-US" sz="1800" u="none" strike="noStrike" dirty="0">
                          <a:effectLst/>
                        </a:rPr>
                        <a:t>4</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ctr"/>
                      <a:r>
                        <a:rPr lang="en-US" sz="1800" u="none" strike="noStrike" dirty="0">
                          <a:effectLst/>
                        </a:rPr>
                        <a:t>7</a:t>
                      </a:r>
                      <a:endParaRPr lang="en-US" sz="1800" b="0" i="0" u="none" strike="noStrike" dirty="0">
                        <a:solidFill>
                          <a:srgbClr val="000000"/>
                        </a:solidFill>
                        <a:effectLst/>
                        <a:latin typeface="Arial Narrow" panose="020B0606020202030204" pitchFamily="34" charset="0"/>
                      </a:endParaRPr>
                    </a:p>
                  </a:txBody>
                  <a:tcPr marL="7286" marR="7286" marT="7286" marB="0" anchor="ctr"/>
                </a:tc>
                <a:extLst>
                  <a:ext uri="{0D108BD9-81ED-4DB2-BD59-A6C34878D82A}">
                    <a16:rowId xmlns:a16="http://schemas.microsoft.com/office/drawing/2014/main" val="1673662188"/>
                  </a:ext>
                </a:extLst>
              </a:tr>
              <a:tr h="220031">
                <a:tc>
                  <a:txBody>
                    <a:bodyPr/>
                    <a:lstStyle/>
                    <a:p>
                      <a:pPr algn="l" fontAlgn="t"/>
                      <a:r>
                        <a:rPr lang="en-US" sz="1800" u="none" strike="noStrike" dirty="0">
                          <a:effectLst/>
                        </a:rPr>
                        <a:t>Financial Managers</a:t>
                      </a:r>
                      <a:endParaRPr lang="en-US" sz="1800" b="0" i="0" u="none" strike="noStrike" dirty="0">
                        <a:solidFill>
                          <a:srgbClr val="000000"/>
                        </a:solidFill>
                        <a:effectLst/>
                        <a:latin typeface="Arial Narrow" panose="020B0606020202030204" pitchFamily="34" charset="0"/>
                      </a:endParaRPr>
                    </a:p>
                  </a:txBody>
                  <a:tcPr marL="7286" marR="7286" marT="7286" marB="0"/>
                </a:tc>
                <a:tc>
                  <a:txBody>
                    <a:bodyPr/>
                    <a:lstStyle/>
                    <a:p>
                      <a:pPr algn="ctr" fontAlgn="ctr"/>
                      <a:r>
                        <a:rPr lang="en-US" sz="1800" u="none" strike="noStrike" dirty="0">
                          <a:effectLst/>
                        </a:rPr>
                        <a:t>B</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t"/>
                      <a:r>
                        <a:rPr lang="en-US" sz="1800" u="none" strike="noStrike" dirty="0">
                          <a:effectLst/>
                        </a:rPr>
                        <a:t>5,810</a:t>
                      </a:r>
                      <a:endParaRPr lang="en-US" sz="1800" b="0" i="0" u="none" strike="noStrike" dirty="0">
                        <a:solidFill>
                          <a:srgbClr val="000000"/>
                        </a:solidFill>
                        <a:effectLst/>
                        <a:latin typeface="Arial Narrow" panose="020B0606020202030204" pitchFamily="34" charset="0"/>
                      </a:endParaRPr>
                    </a:p>
                  </a:txBody>
                  <a:tcPr marL="7286" marR="7286" marT="7286" marB="0"/>
                </a:tc>
                <a:tc>
                  <a:txBody>
                    <a:bodyPr/>
                    <a:lstStyle/>
                    <a:p>
                      <a:pPr algn="ctr" fontAlgn="ctr"/>
                      <a:r>
                        <a:rPr lang="en-US" sz="1800" u="none" strike="noStrike" dirty="0">
                          <a:effectLst/>
                        </a:rPr>
                        <a:t>555</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ctr"/>
                      <a:r>
                        <a:rPr lang="en-US" sz="1800" u="none" strike="noStrike" dirty="0">
                          <a:effectLst/>
                        </a:rPr>
                        <a:t>3</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b"/>
                      <a:r>
                        <a:rPr lang="en-US" sz="1800" u="none" strike="noStrike" dirty="0">
                          <a:effectLst/>
                        </a:rPr>
                        <a:t>$116,927</a:t>
                      </a:r>
                      <a:endParaRPr lang="en-US" sz="1800" b="0" i="0" u="none" strike="noStrike" dirty="0">
                        <a:solidFill>
                          <a:srgbClr val="000000"/>
                        </a:solidFill>
                        <a:effectLst/>
                        <a:latin typeface="Arial Narrow" panose="020B0606020202030204" pitchFamily="34" charset="0"/>
                      </a:endParaRPr>
                    </a:p>
                  </a:txBody>
                  <a:tcPr marL="7286" marR="7286" marT="7286" marB="0" anchor="b"/>
                </a:tc>
                <a:tc>
                  <a:txBody>
                    <a:bodyPr/>
                    <a:lstStyle/>
                    <a:p>
                      <a:pPr algn="ctr" fontAlgn="ctr"/>
                      <a:r>
                        <a:rPr lang="en-US" sz="1800" u="none" strike="noStrike" dirty="0">
                          <a:effectLst/>
                        </a:rPr>
                        <a:t>4</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ctr"/>
                      <a:r>
                        <a:rPr lang="en-US" sz="1800" u="none" strike="noStrike" dirty="0">
                          <a:effectLst/>
                        </a:rPr>
                        <a:t>7</a:t>
                      </a:r>
                      <a:endParaRPr lang="en-US" sz="1800" b="0" i="0" u="none" strike="noStrike" dirty="0">
                        <a:solidFill>
                          <a:srgbClr val="000000"/>
                        </a:solidFill>
                        <a:effectLst/>
                        <a:latin typeface="Arial Narrow" panose="020B0606020202030204" pitchFamily="34" charset="0"/>
                      </a:endParaRPr>
                    </a:p>
                  </a:txBody>
                  <a:tcPr marL="7286" marR="7286" marT="7286" marB="0" anchor="ctr"/>
                </a:tc>
                <a:extLst>
                  <a:ext uri="{0D108BD9-81ED-4DB2-BD59-A6C34878D82A}">
                    <a16:rowId xmlns:a16="http://schemas.microsoft.com/office/drawing/2014/main" val="497713041"/>
                  </a:ext>
                </a:extLst>
              </a:tr>
              <a:tr h="220031">
                <a:tc>
                  <a:txBody>
                    <a:bodyPr/>
                    <a:lstStyle/>
                    <a:p>
                      <a:pPr algn="l" fontAlgn="t"/>
                      <a:r>
                        <a:rPr lang="en-US" sz="1800" u="none" strike="noStrike" dirty="0">
                          <a:effectLst/>
                        </a:rPr>
                        <a:t>Computer &amp; Information Systems Managers</a:t>
                      </a:r>
                      <a:endParaRPr lang="en-US" sz="1800" b="0" i="0" u="none" strike="noStrike" dirty="0">
                        <a:solidFill>
                          <a:srgbClr val="000000"/>
                        </a:solidFill>
                        <a:effectLst/>
                        <a:latin typeface="Arial Narrow" panose="020B0606020202030204" pitchFamily="34" charset="0"/>
                      </a:endParaRPr>
                    </a:p>
                  </a:txBody>
                  <a:tcPr marL="7286" marR="7286" marT="7286" marB="0"/>
                </a:tc>
                <a:tc>
                  <a:txBody>
                    <a:bodyPr/>
                    <a:lstStyle/>
                    <a:p>
                      <a:pPr algn="ctr" fontAlgn="ctr"/>
                      <a:r>
                        <a:rPr lang="en-US" sz="1800" u="none" strike="noStrike" dirty="0">
                          <a:effectLst/>
                        </a:rPr>
                        <a:t>A/B</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t"/>
                      <a:r>
                        <a:rPr lang="en-US" sz="1800" u="none" strike="noStrike" dirty="0">
                          <a:effectLst/>
                        </a:rPr>
                        <a:t>4,190</a:t>
                      </a:r>
                      <a:endParaRPr lang="en-US" sz="1800" b="0" i="0" u="none" strike="noStrike" dirty="0">
                        <a:solidFill>
                          <a:srgbClr val="000000"/>
                        </a:solidFill>
                        <a:effectLst/>
                        <a:latin typeface="Arial Narrow" panose="020B0606020202030204" pitchFamily="34" charset="0"/>
                      </a:endParaRPr>
                    </a:p>
                  </a:txBody>
                  <a:tcPr marL="7286" marR="7286" marT="7286" marB="0"/>
                </a:tc>
                <a:tc>
                  <a:txBody>
                    <a:bodyPr/>
                    <a:lstStyle/>
                    <a:p>
                      <a:pPr algn="ctr" fontAlgn="ctr"/>
                      <a:r>
                        <a:rPr lang="en-US" sz="1800" u="none" strike="noStrike" dirty="0">
                          <a:effectLst/>
                        </a:rPr>
                        <a:t>365</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ctr"/>
                      <a:r>
                        <a:rPr lang="en-US" sz="1800" u="none" strike="noStrike" dirty="0">
                          <a:effectLst/>
                        </a:rPr>
                        <a:t>3</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b"/>
                      <a:r>
                        <a:rPr lang="en-US" sz="1800" u="none" strike="noStrike" dirty="0">
                          <a:effectLst/>
                        </a:rPr>
                        <a:t>$123,215</a:t>
                      </a:r>
                      <a:endParaRPr lang="en-US" sz="1800" b="0" i="0" u="none" strike="noStrike" dirty="0">
                        <a:solidFill>
                          <a:srgbClr val="000000"/>
                        </a:solidFill>
                        <a:effectLst/>
                        <a:latin typeface="Arial Narrow" panose="020B0606020202030204" pitchFamily="34" charset="0"/>
                      </a:endParaRPr>
                    </a:p>
                  </a:txBody>
                  <a:tcPr marL="7286" marR="7286" marT="7286" marB="0" anchor="b"/>
                </a:tc>
                <a:tc>
                  <a:txBody>
                    <a:bodyPr/>
                    <a:lstStyle/>
                    <a:p>
                      <a:pPr algn="ctr" fontAlgn="ctr"/>
                      <a:r>
                        <a:rPr lang="en-US" sz="1800" u="none" strike="noStrike" dirty="0">
                          <a:effectLst/>
                        </a:rPr>
                        <a:t>4</a:t>
                      </a:r>
                      <a:endParaRPr lang="en-US" sz="1800" b="0" i="0" u="none" strike="noStrike" dirty="0">
                        <a:solidFill>
                          <a:srgbClr val="000000"/>
                        </a:solidFill>
                        <a:effectLst/>
                        <a:latin typeface="Arial Narrow" panose="020B0606020202030204" pitchFamily="34" charset="0"/>
                      </a:endParaRPr>
                    </a:p>
                  </a:txBody>
                  <a:tcPr marL="7286" marR="7286" marT="7286" marB="0" anchor="ctr"/>
                </a:tc>
                <a:tc>
                  <a:txBody>
                    <a:bodyPr/>
                    <a:lstStyle/>
                    <a:p>
                      <a:pPr algn="ctr" fontAlgn="ctr"/>
                      <a:r>
                        <a:rPr lang="en-US" sz="1800" u="none" strike="noStrike" dirty="0">
                          <a:effectLst/>
                        </a:rPr>
                        <a:t>7</a:t>
                      </a:r>
                      <a:endParaRPr lang="en-US" sz="1800" b="0" i="0" u="none" strike="noStrike" dirty="0">
                        <a:solidFill>
                          <a:srgbClr val="000000"/>
                        </a:solidFill>
                        <a:effectLst/>
                        <a:latin typeface="Arial Narrow" panose="020B0606020202030204" pitchFamily="34" charset="0"/>
                      </a:endParaRPr>
                    </a:p>
                  </a:txBody>
                  <a:tcPr marL="7286" marR="7286" marT="7286" marB="0" anchor="ctr"/>
                </a:tc>
                <a:extLst>
                  <a:ext uri="{0D108BD9-81ED-4DB2-BD59-A6C34878D82A}">
                    <a16:rowId xmlns:a16="http://schemas.microsoft.com/office/drawing/2014/main" val="2400777834"/>
                  </a:ext>
                </a:extLst>
              </a:tr>
            </a:tbl>
          </a:graphicData>
        </a:graphic>
      </p:graphicFrame>
      <p:sp>
        <p:nvSpPr>
          <p:cNvPr id="5" name="Rectangle 4">
            <a:extLst>
              <a:ext uri="{FF2B5EF4-FFF2-40B4-BE49-F238E27FC236}">
                <a16:creationId xmlns:a16="http://schemas.microsoft.com/office/drawing/2014/main" id="{3DAFFB9C-F932-47DD-A60F-C28CD6037F56}"/>
              </a:ext>
            </a:extLst>
          </p:cNvPr>
          <p:cNvSpPr/>
          <p:nvPr/>
        </p:nvSpPr>
        <p:spPr>
          <a:xfrm>
            <a:off x="83976" y="1987420"/>
            <a:ext cx="11952514" cy="46186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81183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grpId="0" nodeType="clickEffect">
                                  <p:stCondLst>
                                    <p:cond delay="0"/>
                                  </p:stCondLst>
                                  <p:childTnLst>
                                    <p:animEffect transition="out" filter="wipe(up)">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BA38595-E769-4619-B534-9E1625A94CEE}"/>
              </a:ext>
            </a:extLst>
          </p:cNvPr>
          <p:cNvSpPr txBox="1">
            <a:spLocks/>
          </p:cNvSpPr>
          <p:nvPr/>
        </p:nvSpPr>
        <p:spPr>
          <a:xfrm>
            <a:off x="126588" y="0"/>
            <a:ext cx="11938823" cy="100584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4472C4"/>
                </a:solidFill>
                <a:latin typeface="+mn-lt"/>
              </a:rPr>
              <a:t>(Re)Engage Slots Based on Graduate Average: 4-Yr Programs </a:t>
            </a:r>
            <a:endParaRPr lang="en-US" sz="3600" dirty="0">
              <a:solidFill>
                <a:srgbClr val="4472C4"/>
              </a:solidFill>
            </a:endParaRPr>
          </a:p>
        </p:txBody>
      </p:sp>
      <p:sp>
        <p:nvSpPr>
          <p:cNvPr id="8" name="TextBox 7">
            <a:extLst>
              <a:ext uri="{FF2B5EF4-FFF2-40B4-BE49-F238E27FC236}">
                <a16:creationId xmlns:a16="http://schemas.microsoft.com/office/drawing/2014/main" id="{BAD739FA-1969-4009-A63C-E5B694912374}"/>
              </a:ext>
            </a:extLst>
          </p:cNvPr>
          <p:cNvSpPr txBox="1"/>
          <p:nvPr/>
        </p:nvSpPr>
        <p:spPr>
          <a:xfrm>
            <a:off x="8446348" y="2558277"/>
            <a:ext cx="2860605" cy="1292662"/>
          </a:xfrm>
          <a:prstGeom prst="rect">
            <a:avLst/>
          </a:prstGeom>
          <a:solidFill>
            <a:schemeClr val="accent6">
              <a:lumMod val="40000"/>
              <a:lumOff val="60000"/>
            </a:schemeClr>
          </a:solidFill>
          <a:ln w="19050">
            <a:solidFill>
              <a:srgbClr val="0070C0"/>
            </a:solidFill>
          </a:ln>
        </p:spPr>
        <p:txBody>
          <a:bodyPr wrap="square" rtlCol="0">
            <a:spAutoFit/>
          </a:bodyPr>
          <a:lstStyle/>
          <a:p>
            <a:pPr algn="ctr"/>
            <a:r>
              <a:rPr lang="en-US" sz="2600" dirty="0"/>
              <a:t>Projected 252 Slots for</a:t>
            </a:r>
          </a:p>
          <a:p>
            <a:pPr algn="ctr"/>
            <a:r>
              <a:rPr lang="en-US" sz="2600" dirty="0"/>
              <a:t>4-Year Programs</a:t>
            </a:r>
          </a:p>
        </p:txBody>
      </p:sp>
      <p:pic>
        <p:nvPicPr>
          <p:cNvPr id="5" name="Picture 4">
            <a:extLst>
              <a:ext uri="{FF2B5EF4-FFF2-40B4-BE49-F238E27FC236}">
                <a16:creationId xmlns:a16="http://schemas.microsoft.com/office/drawing/2014/main" id="{352C53D3-7C69-4260-B8D2-23FE95B51B2C}"/>
              </a:ext>
            </a:extLst>
          </p:cNvPr>
          <p:cNvPicPr>
            <a:picLocks/>
          </p:cNvPicPr>
          <p:nvPr/>
        </p:nvPicPr>
        <p:blipFill>
          <a:blip r:embed="rId2"/>
          <a:stretch>
            <a:fillRect/>
          </a:stretch>
        </p:blipFill>
        <p:spPr>
          <a:xfrm>
            <a:off x="358587" y="1047656"/>
            <a:ext cx="7593107" cy="5559331"/>
          </a:xfrm>
          <a:prstGeom prst="rect">
            <a:avLst/>
          </a:prstGeom>
          <a:ln w="19050">
            <a:solidFill>
              <a:schemeClr val="tx1"/>
            </a:solidFill>
          </a:ln>
        </p:spPr>
      </p:pic>
    </p:spTree>
    <p:extLst>
      <p:ext uri="{BB962C8B-B14F-4D97-AF65-F5344CB8AC3E}">
        <p14:creationId xmlns:p14="http://schemas.microsoft.com/office/powerpoint/2010/main" val="1126408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6E6D26C-5029-4E8E-99BF-A45D3D2865E3}"/>
              </a:ext>
            </a:extLst>
          </p:cNvPr>
          <p:cNvPicPr>
            <a:picLocks/>
          </p:cNvPicPr>
          <p:nvPr/>
        </p:nvPicPr>
        <p:blipFill>
          <a:blip r:embed="rId2"/>
          <a:stretch>
            <a:fillRect/>
          </a:stretch>
        </p:blipFill>
        <p:spPr>
          <a:xfrm>
            <a:off x="319063" y="1005840"/>
            <a:ext cx="7560913" cy="5601148"/>
          </a:xfrm>
          <a:prstGeom prst="rect">
            <a:avLst/>
          </a:prstGeom>
          <a:ln w="12700">
            <a:solidFill>
              <a:schemeClr val="tx1"/>
            </a:solidFill>
          </a:ln>
        </p:spPr>
      </p:pic>
      <p:sp>
        <p:nvSpPr>
          <p:cNvPr id="7" name="Title 1">
            <a:extLst>
              <a:ext uri="{FF2B5EF4-FFF2-40B4-BE49-F238E27FC236}">
                <a16:creationId xmlns:a16="http://schemas.microsoft.com/office/drawing/2014/main" id="{C0D5707A-0349-436D-B581-557E7CBACD0F}"/>
              </a:ext>
            </a:extLst>
          </p:cNvPr>
          <p:cNvSpPr txBox="1">
            <a:spLocks/>
          </p:cNvSpPr>
          <p:nvPr/>
        </p:nvSpPr>
        <p:spPr>
          <a:xfrm>
            <a:off x="126588" y="0"/>
            <a:ext cx="11938823" cy="100584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4472C4"/>
                </a:solidFill>
                <a:latin typeface="+mn-lt"/>
              </a:rPr>
              <a:t>(Re)Engage Slots Based on Graduate Average: 2-Yr Programs </a:t>
            </a:r>
            <a:endParaRPr lang="en-US" sz="3600" dirty="0">
              <a:solidFill>
                <a:srgbClr val="4472C4"/>
              </a:solidFill>
            </a:endParaRPr>
          </a:p>
        </p:txBody>
      </p:sp>
      <p:sp>
        <p:nvSpPr>
          <p:cNvPr id="8" name="TextBox 7">
            <a:extLst>
              <a:ext uri="{FF2B5EF4-FFF2-40B4-BE49-F238E27FC236}">
                <a16:creationId xmlns:a16="http://schemas.microsoft.com/office/drawing/2014/main" id="{E6034793-24BD-4403-B817-0688562E597D}"/>
              </a:ext>
            </a:extLst>
          </p:cNvPr>
          <p:cNvSpPr txBox="1"/>
          <p:nvPr/>
        </p:nvSpPr>
        <p:spPr>
          <a:xfrm>
            <a:off x="8446348" y="2558277"/>
            <a:ext cx="2860605" cy="1292662"/>
          </a:xfrm>
          <a:prstGeom prst="rect">
            <a:avLst/>
          </a:prstGeom>
          <a:solidFill>
            <a:schemeClr val="accent6">
              <a:lumMod val="40000"/>
              <a:lumOff val="60000"/>
            </a:schemeClr>
          </a:solidFill>
          <a:ln w="19050">
            <a:solidFill>
              <a:srgbClr val="0070C0"/>
            </a:solidFill>
          </a:ln>
        </p:spPr>
        <p:txBody>
          <a:bodyPr wrap="square" rtlCol="0">
            <a:spAutoFit/>
          </a:bodyPr>
          <a:lstStyle/>
          <a:p>
            <a:pPr algn="ctr"/>
            <a:r>
              <a:rPr lang="en-US" sz="2600" dirty="0"/>
              <a:t>Projected 359 Slots for</a:t>
            </a:r>
          </a:p>
          <a:p>
            <a:pPr algn="ctr"/>
            <a:r>
              <a:rPr lang="en-US" sz="2600" dirty="0"/>
              <a:t>2-Year Programs</a:t>
            </a:r>
          </a:p>
        </p:txBody>
      </p:sp>
    </p:spTree>
    <p:extLst>
      <p:ext uri="{BB962C8B-B14F-4D97-AF65-F5344CB8AC3E}">
        <p14:creationId xmlns:p14="http://schemas.microsoft.com/office/powerpoint/2010/main" val="3324994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1956A-E89D-498C-8FBA-88C776FD2972}"/>
              </a:ext>
            </a:extLst>
          </p:cNvPr>
          <p:cNvSpPr>
            <a:spLocks noGrp="1"/>
          </p:cNvSpPr>
          <p:nvPr>
            <p:ph type="title"/>
          </p:nvPr>
        </p:nvSpPr>
        <p:spPr>
          <a:xfrm>
            <a:off x="0" y="143747"/>
            <a:ext cx="12192000" cy="1130884"/>
          </a:xfrm>
        </p:spPr>
        <p:txBody>
          <a:bodyPr>
            <a:noAutofit/>
          </a:bodyPr>
          <a:lstStyle/>
          <a:p>
            <a:pPr algn="ctr"/>
            <a:r>
              <a:rPr lang="en-US" sz="3600" b="1" dirty="0">
                <a:solidFill>
                  <a:schemeClr val="accent1"/>
                </a:solidFill>
                <a:latin typeface="+mn-lt"/>
                <a:cs typeface="Arial" panose="020B0604020202020204" pitchFamily="34" charset="0"/>
              </a:rPr>
              <a:t>The Approval Process for the Administrative Procedures of the </a:t>
            </a:r>
            <a:br>
              <a:rPr lang="en-US" sz="3600" b="1" dirty="0">
                <a:solidFill>
                  <a:schemeClr val="accent1"/>
                </a:solidFill>
                <a:latin typeface="+mn-lt"/>
                <a:cs typeface="Arial" panose="020B0604020202020204" pitchFamily="34" charset="0"/>
              </a:rPr>
            </a:br>
            <a:r>
              <a:rPr lang="en-US" sz="3600" b="1" dirty="0">
                <a:solidFill>
                  <a:schemeClr val="accent1"/>
                </a:solidFill>
                <a:latin typeface="+mn-lt"/>
                <a:cs typeface="Arial" panose="020B0604020202020204" pitchFamily="34" charset="0"/>
              </a:rPr>
              <a:t>New Chapter 300-4-13 : (Re)Engage Alabama Grant Program</a:t>
            </a:r>
            <a:endParaRPr lang="en-US" sz="3600" dirty="0">
              <a:solidFill>
                <a:schemeClr val="accent1"/>
              </a:solidFill>
              <a:latin typeface="+mn-lt"/>
            </a:endParaRPr>
          </a:p>
        </p:txBody>
      </p:sp>
      <p:sp>
        <p:nvSpPr>
          <p:cNvPr id="3" name="Content Placeholder 2">
            <a:extLst>
              <a:ext uri="{FF2B5EF4-FFF2-40B4-BE49-F238E27FC236}">
                <a16:creationId xmlns:a16="http://schemas.microsoft.com/office/drawing/2014/main" id="{FEAD2B81-7B60-4A4D-952D-C05465925BFE}"/>
              </a:ext>
            </a:extLst>
          </p:cNvPr>
          <p:cNvSpPr>
            <a:spLocks noGrp="1"/>
          </p:cNvSpPr>
          <p:nvPr>
            <p:ph idx="1"/>
          </p:nvPr>
        </p:nvSpPr>
        <p:spPr>
          <a:xfrm>
            <a:off x="319354" y="1381465"/>
            <a:ext cx="11100372" cy="4916595"/>
          </a:xfrm>
        </p:spPr>
        <p:txBody>
          <a:bodyPr>
            <a:normAutofit fontScale="92500" lnSpcReduction="20000"/>
          </a:bodyPr>
          <a:lstStyle/>
          <a:p>
            <a:r>
              <a:rPr lang="en-US" sz="3200" dirty="0"/>
              <a:t>Once the proposed Administrative Procedures are preliminarily approved by the Commission (today), the proposed procedures will be filed with the Legislative Services Agency.  </a:t>
            </a:r>
          </a:p>
          <a:p>
            <a:pPr marL="0" indent="0">
              <a:buNone/>
            </a:pPr>
            <a:endParaRPr lang="en-US" sz="900" dirty="0"/>
          </a:p>
          <a:p>
            <a:r>
              <a:rPr lang="en-US" sz="3200" dirty="0"/>
              <a:t>It will be published in the </a:t>
            </a:r>
            <a:r>
              <a:rPr lang="en-US" sz="3200" b="1" i="1" dirty="0"/>
              <a:t>Alabama Administrative Monthly </a:t>
            </a:r>
            <a:r>
              <a:rPr lang="en-US" sz="3200" dirty="0"/>
              <a:t>for 45 days for interested parties to comment.  </a:t>
            </a:r>
          </a:p>
          <a:p>
            <a:pPr marL="0" indent="0">
              <a:buNone/>
            </a:pPr>
            <a:endParaRPr lang="en-US" sz="900" dirty="0"/>
          </a:p>
          <a:p>
            <a:r>
              <a:rPr lang="en-US" sz="3200" dirty="0"/>
              <a:t>At the December Commission meeting, the proposed Administrative Procedures will be brought back to the Commission to grant final approval of the  proposed Administrative Procedures.</a:t>
            </a:r>
          </a:p>
          <a:p>
            <a:pPr marL="0" indent="0">
              <a:buNone/>
            </a:pPr>
            <a:endParaRPr lang="en-US" sz="900" dirty="0"/>
          </a:p>
          <a:p>
            <a:r>
              <a:rPr lang="en-US" sz="3200" dirty="0"/>
              <a:t>The certified Administrative Procedures will be filed with the Alabama Procedures Office and will go into effect a minimum of 45 days after the certification notice is published.</a:t>
            </a:r>
          </a:p>
        </p:txBody>
      </p:sp>
      <p:pic>
        <p:nvPicPr>
          <p:cNvPr id="6" name="Picture 5">
            <a:extLst>
              <a:ext uri="{FF2B5EF4-FFF2-40B4-BE49-F238E27FC236}">
                <a16:creationId xmlns:a16="http://schemas.microsoft.com/office/drawing/2014/main" id="{675CFE01-8B59-0174-0EB1-568ACFBE9DA2}"/>
              </a:ext>
            </a:extLst>
          </p:cNvPr>
          <p:cNvPicPr>
            <a:picLocks noChangeAspect="1"/>
          </p:cNvPicPr>
          <p:nvPr/>
        </p:nvPicPr>
        <p:blipFill>
          <a:blip r:embed="rId2"/>
          <a:stretch>
            <a:fillRect/>
          </a:stretch>
        </p:blipFill>
        <p:spPr>
          <a:xfrm>
            <a:off x="4242782" y="6092700"/>
            <a:ext cx="3706437" cy="54864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4379896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77CEF5-2421-45F0-9684-896A134D6EFD}"/>
              </a:ext>
            </a:extLst>
          </p:cNvPr>
          <p:cNvSpPr txBox="1"/>
          <p:nvPr/>
        </p:nvSpPr>
        <p:spPr>
          <a:xfrm>
            <a:off x="1042351" y="1811675"/>
            <a:ext cx="10826919" cy="2446824"/>
          </a:xfrm>
          <a:prstGeom prst="rect">
            <a:avLst/>
          </a:prstGeom>
          <a:noFill/>
        </p:spPr>
        <p:txBody>
          <a:bodyPr wrap="square" rtlCol="0">
            <a:spAutoFit/>
          </a:bodyPr>
          <a:lstStyle/>
          <a:p>
            <a:r>
              <a:rPr lang="en-US" sz="3200" b="1" dirty="0">
                <a:solidFill>
                  <a:srgbClr val="4472C4"/>
                </a:solidFill>
              </a:rPr>
              <a:t>Motion, Decision Item D: </a:t>
            </a:r>
          </a:p>
          <a:p>
            <a:endParaRPr lang="en-US" sz="3200" b="1" dirty="0">
              <a:solidFill>
                <a:srgbClr val="0070C0"/>
              </a:solidFill>
            </a:endParaRPr>
          </a:p>
          <a:p>
            <a:pPr lvl="0">
              <a:spcBef>
                <a:spcPts val="600"/>
              </a:spcBef>
              <a:tabLst>
                <a:tab pos="457200" algn="l"/>
              </a:tabLst>
              <a:defRPr/>
            </a:pPr>
            <a:r>
              <a:rPr lang="en-US" sz="2800" dirty="0"/>
              <a:t>That the Commission grant their preliminary approval for the proposed Administrative Procedures for the New Chapter 300-4-13: (Re)Engage Alabama Grant Program.  </a:t>
            </a:r>
          </a:p>
        </p:txBody>
      </p:sp>
    </p:spTree>
    <p:extLst>
      <p:ext uri="{BB962C8B-B14F-4D97-AF65-F5344CB8AC3E}">
        <p14:creationId xmlns:p14="http://schemas.microsoft.com/office/powerpoint/2010/main" val="227050486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duotone>
              <a:schemeClr val="bg2">
                <a:shade val="45000"/>
                <a:satMod val="135000"/>
              </a:schemeClr>
              <a:prstClr val="white"/>
            </a:duotone>
            <a:extLst>
              <a:ext uri="{BEBA8EAE-BF5A-486C-A8C5-ECC9F3942E4B}">
                <a14:imgProps xmlns:a14="http://schemas.microsoft.com/office/drawing/2010/main">
                  <a14:imgLayer r:embed="rId3">
                    <a14:imgEffect>
                      <a14:sharpenSoften amount="-25000"/>
                    </a14:imgEffect>
                    <a14:imgEffect>
                      <a14:colorTemperature colorTemp="5900"/>
                    </a14:imgEffect>
                    <a14:imgEffect>
                      <a14:brightnessContrast bright="31000" contrast="-25000"/>
                    </a14:imgEffect>
                  </a14:imgLayer>
                </a14:imgProps>
              </a:ext>
            </a:extLst>
          </a:blip>
          <a:srcRect t="12688" b="13565"/>
          <a:stretch/>
        </p:blipFill>
        <p:spPr>
          <a:xfrm>
            <a:off x="3046817" y="2559816"/>
            <a:ext cx="5331870" cy="3932111"/>
          </a:xfrm>
          <a:prstGeom prst="rect">
            <a:avLst/>
          </a:prstGeom>
        </p:spPr>
      </p:pic>
      <p:sp>
        <p:nvSpPr>
          <p:cNvPr id="7" name="TextBox 6"/>
          <p:cNvSpPr txBox="1"/>
          <p:nvPr/>
        </p:nvSpPr>
        <p:spPr>
          <a:xfrm>
            <a:off x="1015600" y="2375679"/>
            <a:ext cx="10302341" cy="4247317"/>
          </a:xfrm>
          <a:prstGeom prst="rect">
            <a:avLst/>
          </a:prstGeom>
          <a:noFill/>
        </p:spPr>
        <p:txBody>
          <a:bodyPr wrap="square" rtlCol="0">
            <a:spAutoFit/>
          </a:bodyPr>
          <a:lstStyle/>
          <a:p>
            <a:r>
              <a:rPr lang="en-US" sz="2800" dirty="0"/>
              <a:t>Alabama Student Grant Program (ASGP) provides grants for eligible in-state students attending one of the following private institutions: </a:t>
            </a:r>
          </a:p>
          <a:p>
            <a:endParaRPr lang="en-US" sz="1100" dirty="0"/>
          </a:p>
          <a:p>
            <a:pPr marL="742950" lvl="1" indent="-285750">
              <a:buFont typeface="Arial" panose="020B0604020202020204" pitchFamily="34" charset="0"/>
              <a:buChar char="•"/>
            </a:pPr>
            <a:r>
              <a:rPr lang="en-US" sz="2400" dirty="0"/>
              <a:t>Amridge University</a:t>
            </a:r>
          </a:p>
          <a:p>
            <a:pPr marL="742950" lvl="1" indent="-285750">
              <a:buFont typeface="Arial" panose="020B0604020202020204" pitchFamily="34" charset="0"/>
              <a:buChar char="•"/>
            </a:pPr>
            <a:r>
              <a:rPr lang="en-US" sz="2400" dirty="0"/>
              <a:t>Birmingham Southern College</a:t>
            </a:r>
          </a:p>
          <a:p>
            <a:pPr marL="742950" lvl="1" indent="-285750">
              <a:buFont typeface="Arial" panose="020B0604020202020204" pitchFamily="34" charset="0"/>
              <a:buChar char="•"/>
            </a:pPr>
            <a:r>
              <a:rPr lang="en-US" sz="2400" dirty="0"/>
              <a:t>Faulkner University</a:t>
            </a:r>
          </a:p>
          <a:p>
            <a:pPr marL="742950" lvl="1" indent="-285750">
              <a:buFont typeface="Arial" panose="020B0604020202020204" pitchFamily="34" charset="0"/>
              <a:buChar char="•"/>
            </a:pPr>
            <a:r>
              <a:rPr lang="en-US" sz="2400" dirty="0"/>
              <a:t>Huntingdon College</a:t>
            </a:r>
          </a:p>
          <a:p>
            <a:pPr marL="742950" lvl="1" indent="-285750">
              <a:buFont typeface="Arial" panose="020B0604020202020204" pitchFamily="34" charset="0"/>
              <a:buChar char="•"/>
            </a:pPr>
            <a:r>
              <a:rPr lang="en-US" sz="2400" dirty="0"/>
              <a:t>Miles College</a:t>
            </a:r>
          </a:p>
          <a:p>
            <a:pPr marL="742950" lvl="1" indent="-285750">
              <a:buFont typeface="Arial" panose="020B0604020202020204" pitchFamily="34" charset="0"/>
              <a:buChar char="•"/>
            </a:pPr>
            <a:r>
              <a:rPr lang="en-US" sz="2400" dirty="0"/>
              <a:t>Oakwood University</a:t>
            </a:r>
          </a:p>
          <a:p>
            <a:endParaRPr lang="en-US" sz="1100" dirty="0"/>
          </a:p>
          <a:p>
            <a:r>
              <a:rPr lang="en-US" sz="2400" dirty="0"/>
              <a:t>Since all funds cannot be disbursed immediately, drawing is needed to determine disbursement order by institution. </a:t>
            </a:r>
          </a:p>
        </p:txBody>
      </p:sp>
      <p:sp>
        <p:nvSpPr>
          <p:cNvPr id="3" name="TextBox 2"/>
          <p:cNvSpPr txBox="1"/>
          <p:nvPr/>
        </p:nvSpPr>
        <p:spPr>
          <a:xfrm>
            <a:off x="6708362" y="3214440"/>
            <a:ext cx="4609579" cy="2477601"/>
          </a:xfrm>
          <a:prstGeom prst="rect">
            <a:avLst/>
          </a:prstGeom>
          <a:noFill/>
        </p:spPr>
        <p:txBody>
          <a:bodyPr wrap="square" rtlCol="0">
            <a:spAutoFit/>
          </a:bodyPr>
          <a:lstStyle/>
          <a:p>
            <a:endParaRPr lang="en-US" sz="700" dirty="0"/>
          </a:p>
          <a:p>
            <a:pPr marL="285750" indent="-285750">
              <a:buFont typeface="Arial" panose="020B0604020202020204" pitchFamily="34" charset="0"/>
              <a:buChar char="•"/>
            </a:pPr>
            <a:r>
              <a:rPr lang="en-US" sz="2400" dirty="0"/>
              <a:t>Samford University</a:t>
            </a:r>
          </a:p>
          <a:p>
            <a:pPr marL="285750" indent="-285750">
              <a:buFont typeface="Arial" panose="020B0604020202020204" pitchFamily="34" charset="0"/>
              <a:buChar char="•"/>
            </a:pPr>
            <a:r>
              <a:rPr lang="en-US" sz="2400" dirty="0"/>
              <a:t>Spring Hill College</a:t>
            </a:r>
          </a:p>
          <a:p>
            <a:pPr marL="285750" indent="-285750">
              <a:buFont typeface="Arial" panose="020B0604020202020204" pitchFamily="34" charset="0"/>
              <a:buChar char="•"/>
            </a:pPr>
            <a:r>
              <a:rPr lang="en-US" sz="2400" dirty="0"/>
              <a:t>South University - Montgomery</a:t>
            </a:r>
          </a:p>
          <a:p>
            <a:pPr marL="285750" indent="-285750">
              <a:buFont typeface="Arial" panose="020B0604020202020204" pitchFamily="34" charset="0"/>
              <a:buChar char="•"/>
            </a:pPr>
            <a:r>
              <a:rPr lang="en-US" sz="2400" dirty="0"/>
              <a:t>Stillman College</a:t>
            </a:r>
          </a:p>
          <a:p>
            <a:pPr marL="285750" indent="-285750">
              <a:buFont typeface="Arial" panose="020B0604020202020204" pitchFamily="34" charset="0"/>
              <a:buChar char="•"/>
            </a:pPr>
            <a:r>
              <a:rPr lang="en-US" sz="2400" dirty="0"/>
              <a:t>U.S. Sports Academy</a:t>
            </a:r>
          </a:p>
          <a:p>
            <a:pPr marL="285750" indent="-285750">
              <a:buFont typeface="Arial" panose="020B0604020202020204" pitchFamily="34" charset="0"/>
              <a:buChar char="•"/>
            </a:pPr>
            <a:r>
              <a:rPr lang="en-US" sz="2400" dirty="0"/>
              <a:t>University of Mobile</a:t>
            </a:r>
          </a:p>
        </p:txBody>
      </p:sp>
      <p:sp>
        <p:nvSpPr>
          <p:cNvPr id="8" name="Title 1">
            <a:extLst>
              <a:ext uri="{FF2B5EF4-FFF2-40B4-BE49-F238E27FC236}">
                <a16:creationId xmlns:a16="http://schemas.microsoft.com/office/drawing/2014/main" id="{FB9D4D1E-21ED-494C-9533-178FB6D5E21D}"/>
              </a:ext>
            </a:extLst>
          </p:cNvPr>
          <p:cNvSpPr>
            <a:spLocks noGrp="1"/>
          </p:cNvSpPr>
          <p:nvPr>
            <p:ph type="title"/>
          </p:nvPr>
        </p:nvSpPr>
        <p:spPr>
          <a:xfrm>
            <a:off x="700862" y="263256"/>
            <a:ext cx="10790274" cy="1325563"/>
          </a:xfrm>
        </p:spPr>
        <p:txBody>
          <a:bodyPr>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tabLst>
                <a:tab pos="688975" algn="l"/>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j-ea"/>
                <a:cs typeface="+mj-cs"/>
              </a:rPr>
              <a:t>E. Public Drawing to Determine the Order of Payment of Alabama Student Grant Program (ASGP) Funds for the 2023-2024 Academic Year</a:t>
            </a:r>
          </a:p>
        </p:txBody>
      </p:sp>
      <p:sp>
        <p:nvSpPr>
          <p:cNvPr id="9" name="TextBox 8">
            <a:extLst>
              <a:ext uri="{FF2B5EF4-FFF2-40B4-BE49-F238E27FC236}">
                <a16:creationId xmlns:a16="http://schemas.microsoft.com/office/drawing/2014/main" id="{54529C7A-F7FF-4E24-A4C0-530A289C0C95}"/>
              </a:ext>
            </a:extLst>
          </p:cNvPr>
          <p:cNvSpPr txBox="1"/>
          <p:nvPr/>
        </p:nvSpPr>
        <p:spPr>
          <a:xfrm>
            <a:off x="2689063" y="1749622"/>
            <a:ext cx="6454848" cy="584775"/>
          </a:xfrm>
          <a:prstGeom prst="rect">
            <a:avLst/>
          </a:prstGeom>
          <a:noFill/>
        </p:spPr>
        <p:txBody>
          <a:bodyPr wrap="square">
            <a:spAutoFit/>
          </a:bodyPr>
          <a:lstStyle/>
          <a:p>
            <a:pPr marL="228600" marR="0" lvl="0" indent="0" algn="ctr" defTabSz="457200" rtl="0" eaLnBrk="1" fontAlgn="auto" latinLnBrk="0" hangingPunct="1">
              <a:lnSpc>
                <a:spcPct val="100000"/>
              </a:lnSpc>
              <a:spcBef>
                <a:spcPts val="0"/>
              </a:spcBef>
              <a:spcAft>
                <a:spcPts val="0"/>
              </a:spcAft>
              <a:buClrTx/>
              <a:buSzTx/>
              <a:buFontTx/>
              <a:buNone/>
              <a:tabLst>
                <a:tab pos="27432" algn="l"/>
                <a:tab pos="-1731873600" algn="l"/>
                <a:tab pos="6542532" algn="r"/>
              </a:tabLst>
              <a:defRPr/>
            </a:pPr>
            <a:r>
              <a:rPr kumimoji="0" lang="en-US" sz="3200" b="0" i="1" u="none" strike="noStrike" kern="1400" cap="none" spc="0" normalizeH="0" baseline="0" noProof="0" dirty="0">
                <a:ln>
                  <a:noFill/>
                </a:ln>
                <a:solidFill>
                  <a:srgbClr val="4472C4"/>
                </a:solidFill>
                <a:effectLst/>
                <a:uLnTx/>
                <a:uFillTx/>
                <a:latin typeface="Calibri" panose="020F0502020204030204"/>
                <a:ea typeface="+mn-ea"/>
                <a:cs typeface="+mn-cs"/>
              </a:rPr>
              <a:t>Staff Presenter:  Mrs. Takena Jones</a:t>
            </a:r>
          </a:p>
        </p:txBody>
      </p:sp>
    </p:spTree>
    <p:extLst>
      <p:ext uri="{BB962C8B-B14F-4D97-AF65-F5344CB8AC3E}">
        <p14:creationId xmlns:p14="http://schemas.microsoft.com/office/powerpoint/2010/main" val="68963536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012">
            <a:extLst>
              <a:ext uri="{FF2B5EF4-FFF2-40B4-BE49-F238E27FC236}">
                <a16:creationId xmlns:a16="http://schemas.microsoft.com/office/drawing/2014/main" id="{AD4438A8-3E1D-4AAA-ACFF-14B0849D5B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8959" y="463147"/>
            <a:ext cx="2487613" cy="1007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4" descr="Stillman College">
            <a:extLst>
              <a:ext uri="{FF2B5EF4-FFF2-40B4-BE49-F238E27FC236}">
                <a16:creationId xmlns:a16="http://schemas.microsoft.com/office/drawing/2014/main" id="{FA62CD0B-8715-4AE2-8E32-2E46AC46FC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959" y="1980816"/>
            <a:ext cx="2487613" cy="86518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006">
            <a:extLst>
              <a:ext uri="{FF2B5EF4-FFF2-40B4-BE49-F238E27FC236}">
                <a16:creationId xmlns:a16="http://schemas.microsoft.com/office/drawing/2014/main" id="{CBF27CBE-45A4-449A-A2CF-46BFFF963A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2146" y="5527088"/>
            <a:ext cx="3359874"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8" descr="Image result for faulkner university logo">
            <a:extLst>
              <a:ext uri="{FF2B5EF4-FFF2-40B4-BE49-F238E27FC236}">
                <a16:creationId xmlns:a16="http://schemas.microsoft.com/office/drawing/2014/main" id="{A55DD9A7-4FD0-4044-BC7E-5889E43741F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87032" y="1708706"/>
            <a:ext cx="2691441" cy="113506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5" descr="Huntingdon College">
            <a:extLst>
              <a:ext uri="{FF2B5EF4-FFF2-40B4-BE49-F238E27FC236}">
                <a16:creationId xmlns:a16="http://schemas.microsoft.com/office/drawing/2014/main" id="{13D1D993-E64E-41E1-A2BC-8FC544CB933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9641" y="3776970"/>
            <a:ext cx="2566931" cy="834986"/>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5" descr="University of Mobile home page">
            <a:extLst>
              <a:ext uri="{FF2B5EF4-FFF2-40B4-BE49-F238E27FC236}">
                <a16:creationId xmlns:a16="http://schemas.microsoft.com/office/drawing/2014/main" id="{196FDFCB-C271-45B6-9DD8-445C2642822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626322" y="5442857"/>
            <a:ext cx="2669438" cy="627156"/>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nvitation from Samford University - Jefferson State ...">
            <a:extLst>
              <a:ext uri="{FF2B5EF4-FFF2-40B4-BE49-F238E27FC236}">
                <a16:creationId xmlns:a16="http://schemas.microsoft.com/office/drawing/2014/main" id="{BBF8384A-03F8-498E-BD26-6331EA4D6D0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67877" y="5032960"/>
            <a:ext cx="2738438" cy="1412872"/>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Amridge University - Degree Programs, Accreditation ...">
            <a:extLst>
              <a:ext uri="{FF2B5EF4-FFF2-40B4-BE49-F238E27FC236}">
                <a16:creationId xmlns:a16="http://schemas.microsoft.com/office/drawing/2014/main" id="{952AE365-4704-43CA-A008-1C99D8AF19A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67250" y="3659456"/>
            <a:ext cx="2857500" cy="95250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Birmingham-Southern College - The World Games 2022 | Birmingham, USA">
            <a:extLst>
              <a:ext uri="{FF2B5EF4-FFF2-40B4-BE49-F238E27FC236}">
                <a16:creationId xmlns:a16="http://schemas.microsoft.com/office/drawing/2014/main" id="{E99B149A-827A-47BE-9217-9D1888FCAEA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761229" y="3502116"/>
            <a:ext cx="2543045" cy="1163443"/>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South University, Savannah - Home | Facebook">
            <a:extLst>
              <a:ext uri="{FF2B5EF4-FFF2-40B4-BE49-F238E27FC236}">
                <a16:creationId xmlns:a16="http://schemas.microsoft.com/office/drawing/2014/main" id="{3B561E82-941C-4815-8AC6-1A2603FA0DB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795037" y="50984"/>
            <a:ext cx="2332008" cy="1556554"/>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Oakwood University) Student Log In">
            <a:extLst>
              <a:ext uri="{FF2B5EF4-FFF2-40B4-BE49-F238E27FC236}">
                <a16:creationId xmlns:a16="http://schemas.microsoft.com/office/drawing/2014/main" id="{3AB3A46D-82E1-4E8C-A1C6-A123E290584D}"/>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406661" y="196572"/>
            <a:ext cx="3378679" cy="1103931"/>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Apparel, Gifts &amp; Textbooks | Spring Hill College 267">
            <a:extLst>
              <a:ext uri="{FF2B5EF4-FFF2-40B4-BE49-F238E27FC236}">
                <a16:creationId xmlns:a16="http://schemas.microsoft.com/office/drawing/2014/main" id="{A85852D8-BC7A-419D-89C3-93FAF3833E9D}"/>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167188" y="1909739"/>
            <a:ext cx="3857625" cy="1181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633193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77CEF5-2421-45F0-9684-896A134D6EFD}"/>
              </a:ext>
            </a:extLst>
          </p:cNvPr>
          <p:cNvSpPr txBox="1"/>
          <p:nvPr/>
        </p:nvSpPr>
        <p:spPr>
          <a:xfrm>
            <a:off x="1042351" y="1811675"/>
            <a:ext cx="10826919" cy="2446824"/>
          </a:xfrm>
          <a:prstGeom prst="rect">
            <a:avLst/>
          </a:prstGeom>
          <a:noFill/>
        </p:spPr>
        <p:txBody>
          <a:bodyPr wrap="square" rtlCol="0">
            <a:spAutoFit/>
          </a:bodyPr>
          <a:lstStyle/>
          <a:p>
            <a:r>
              <a:rPr lang="en-US" sz="3200" b="1" dirty="0">
                <a:solidFill>
                  <a:srgbClr val="4472C4"/>
                </a:solidFill>
              </a:rPr>
              <a:t>Motion, Decision Item E: </a:t>
            </a:r>
          </a:p>
          <a:p>
            <a:endParaRPr lang="en-US" sz="3200" b="1" dirty="0">
              <a:solidFill>
                <a:srgbClr val="0070C0"/>
              </a:solidFill>
            </a:endParaRPr>
          </a:p>
          <a:p>
            <a:pPr lvl="0">
              <a:spcBef>
                <a:spcPts val="600"/>
              </a:spcBef>
              <a:tabLst>
                <a:tab pos="457200" algn="l"/>
              </a:tabLst>
              <a:defRPr/>
            </a:pPr>
            <a:r>
              <a:rPr lang="en-US" sz="2800" dirty="0"/>
              <a:t>That the Commission approve the Public Drawing to Determine the Order of Payment of Alabama Student Grant Program (ASGP) Funds for the 2023-2024 Academic Year.  </a:t>
            </a:r>
          </a:p>
        </p:txBody>
      </p:sp>
    </p:spTree>
    <p:extLst>
      <p:ext uri="{BB962C8B-B14F-4D97-AF65-F5344CB8AC3E}">
        <p14:creationId xmlns:p14="http://schemas.microsoft.com/office/powerpoint/2010/main" val="240922842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0A33E-6447-439C-B851-6A40046C78C1}"/>
              </a:ext>
            </a:extLst>
          </p:cNvPr>
          <p:cNvSpPr>
            <a:spLocks noGrp="1"/>
          </p:cNvSpPr>
          <p:nvPr>
            <p:ph type="title"/>
          </p:nvPr>
        </p:nvSpPr>
        <p:spPr>
          <a:xfrm>
            <a:off x="700862" y="153630"/>
            <a:ext cx="10790274" cy="1325563"/>
          </a:xfrm>
        </p:spPr>
        <p:txBody>
          <a:bodyPr>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tabLst>
                <a:tab pos="688975" algn="l"/>
              </a:tabLst>
              <a:defRPr/>
            </a:pPr>
            <a:r>
              <a:rPr lang="en-US" sz="4000" b="1" dirty="0">
                <a:solidFill>
                  <a:srgbClr val="4472C4"/>
                </a:solidFill>
                <a:latin typeface="Calibri" panose="020F0502020204030204"/>
              </a:rPr>
              <a:t>F</a:t>
            </a:r>
            <a:r>
              <a:rPr kumimoji="0" lang="en-US" sz="4000" b="1" i="0" u="none" strike="noStrike" kern="1200" cap="none" spc="0" normalizeH="0" baseline="0" noProof="0" dirty="0">
                <a:ln>
                  <a:noFill/>
                </a:ln>
                <a:solidFill>
                  <a:srgbClr val="4472C4"/>
                </a:solidFill>
                <a:effectLst/>
                <a:uLnTx/>
                <a:uFillTx/>
                <a:latin typeface="Calibri" panose="020F0502020204030204"/>
                <a:ea typeface="+mj-ea"/>
                <a:cs typeface="+mj-cs"/>
              </a:rPr>
              <a:t>. Final Approval of Amendments to the Administrative Procedures for Academic Program Review </a:t>
            </a:r>
          </a:p>
        </p:txBody>
      </p:sp>
      <p:sp>
        <p:nvSpPr>
          <p:cNvPr id="4" name="TextBox 3">
            <a:extLst>
              <a:ext uri="{FF2B5EF4-FFF2-40B4-BE49-F238E27FC236}">
                <a16:creationId xmlns:a16="http://schemas.microsoft.com/office/drawing/2014/main" id="{81873750-3EED-450F-AFA9-529FFDBFE4C1}"/>
              </a:ext>
            </a:extLst>
          </p:cNvPr>
          <p:cNvSpPr txBox="1"/>
          <p:nvPr/>
        </p:nvSpPr>
        <p:spPr>
          <a:xfrm>
            <a:off x="3047113" y="1623048"/>
            <a:ext cx="6097772" cy="584775"/>
          </a:xfrm>
          <a:prstGeom prst="rect">
            <a:avLst/>
          </a:prstGeom>
          <a:noFill/>
        </p:spPr>
        <p:txBody>
          <a:bodyPr wrap="square">
            <a:spAutoFit/>
          </a:bodyPr>
          <a:lstStyle/>
          <a:p>
            <a:pPr marL="228600" marR="0" lvl="0" indent="0" algn="ctr" defTabSz="457200" rtl="0" eaLnBrk="1" fontAlgn="auto" latinLnBrk="0" hangingPunct="1">
              <a:lnSpc>
                <a:spcPct val="100000"/>
              </a:lnSpc>
              <a:spcBef>
                <a:spcPts val="0"/>
              </a:spcBef>
              <a:spcAft>
                <a:spcPts val="0"/>
              </a:spcAft>
              <a:buClrTx/>
              <a:buSzTx/>
              <a:buFontTx/>
              <a:buNone/>
              <a:tabLst>
                <a:tab pos="27432" algn="l"/>
                <a:tab pos="-1731873600" algn="l"/>
                <a:tab pos="6542532" algn="r"/>
              </a:tabLst>
              <a:defRPr/>
            </a:pPr>
            <a:r>
              <a:rPr kumimoji="0" lang="en-US" sz="3200" b="0" i="1" u="none" strike="noStrike" kern="1400" cap="none" spc="0" normalizeH="0" baseline="0" noProof="0" dirty="0">
                <a:ln>
                  <a:noFill/>
                </a:ln>
                <a:solidFill>
                  <a:srgbClr val="4472C4"/>
                </a:solidFill>
                <a:effectLst/>
                <a:uLnTx/>
                <a:uFillTx/>
                <a:latin typeface="Calibri" panose="020F0502020204030204"/>
                <a:ea typeface="+mn-ea"/>
                <a:cs typeface="+mn-cs"/>
              </a:rPr>
              <a:t>Staff Presenter:  Dr. Robin McGill</a:t>
            </a:r>
          </a:p>
        </p:txBody>
      </p:sp>
      <p:pic>
        <p:nvPicPr>
          <p:cNvPr id="6" name="Picture 5">
            <a:extLst>
              <a:ext uri="{FF2B5EF4-FFF2-40B4-BE49-F238E27FC236}">
                <a16:creationId xmlns:a16="http://schemas.microsoft.com/office/drawing/2014/main" id="{AAE83B6D-B365-47CC-9397-F8BF28881571}"/>
              </a:ext>
            </a:extLst>
          </p:cNvPr>
          <p:cNvPicPr>
            <a:picLocks noChangeAspect="1"/>
          </p:cNvPicPr>
          <p:nvPr/>
        </p:nvPicPr>
        <p:blipFill>
          <a:blip r:embed="rId2"/>
          <a:stretch>
            <a:fillRect/>
          </a:stretch>
        </p:blipFill>
        <p:spPr>
          <a:xfrm>
            <a:off x="3819145" y="2727998"/>
            <a:ext cx="4553711" cy="2743200"/>
          </a:xfrm>
          <a:prstGeom prst="rect">
            <a:avLst/>
          </a:prstGeom>
        </p:spPr>
      </p:pic>
    </p:spTree>
    <p:extLst>
      <p:ext uri="{BB962C8B-B14F-4D97-AF65-F5344CB8AC3E}">
        <p14:creationId xmlns:p14="http://schemas.microsoft.com/office/powerpoint/2010/main" val="229114751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35429" y="0"/>
            <a:ext cx="11321143" cy="68708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tab pos="688975" algn="l"/>
              </a:tabLst>
              <a:defRPr/>
            </a:pPr>
            <a:r>
              <a:rPr lang="en-US" sz="4000" b="1" dirty="0">
                <a:solidFill>
                  <a:srgbClr val="4472C4"/>
                </a:solidFill>
                <a:latin typeface="Calibri" panose="020F0502020204030204"/>
              </a:rPr>
              <a:t>Overview of Amendments: </a:t>
            </a:r>
            <a:r>
              <a:rPr kumimoji="0" lang="en-US" sz="4000" b="1" i="0" u="none" strike="noStrike" kern="1200" cap="none" spc="0" normalizeH="0" baseline="0" noProof="0" dirty="0">
                <a:ln>
                  <a:noFill/>
                </a:ln>
                <a:solidFill>
                  <a:srgbClr val="4472C4"/>
                </a:solidFill>
                <a:effectLst/>
                <a:uLnTx/>
                <a:uFillTx/>
                <a:latin typeface="Calibri" panose="020F0502020204030204"/>
                <a:ea typeface="+mj-ea"/>
                <a:cs typeface="+mj-cs"/>
              </a:rPr>
              <a:t>Chapter 300-2-1-.03</a:t>
            </a:r>
          </a:p>
        </p:txBody>
      </p:sp>
      <p:sp>
        <p:nvSpPr>
          <p:cNvPr id="7" name="TextBox 6">
            <a:extLst>
              <a:ext uri="{FF2B5EF4-FFF2-40B4-BE49-F238E27FC236}">
                <a16:creationId xmlns:a16="http://schemas.microsoft.com/office/drawing/2014/main" id="{44FC54D0-983E-40FB-A366-A8EEFC64B692}"/>
              </a:ext>
            </a:extLst>
          </p:cNvPr>
          <p:cNvSpPr txBox="1"/>
          <p:nvPr/>
        </p:nvSpPr>
        <p:spPr>
          <a:xfrm>
            <a:off x="192246" y="579358"/>
            <a:ext cx="11999754" cy="6278642"/>
          </a:xfrm>
          <a:prstGeom prst="rect">
            <a:avLst/>
          </a:prstGeom>
          <a:noFill/>
        </p:spPr>
        <p:txBody>
          <a:bodyPr wrap="square">
            <a:spAutoFit/>
          </a:bodyPr>
          <a:lstStyle/>
          <a:p>
            <a:pPr>
              <a:tabLst>
                <a:tab pos="1473200" algn="l"/>
              </a:tabLst>
              <a:defRPr/>
            </a:pPr>
            <a:r>
              <a:rPr kumimoji="0" lang="en-US" sz="2400" b="1" i="0" u="none" strike="noStrike" kern="0" cap="none" spc="0" normalizeH="0" baseline="0" noProof="0" dirty="0">
                <a:ln>
                  <a:noFill/>
                </a:ln>
                <a:solidFill>
                  <a:prstClr val="black"/>
                </a:solidFill>
                <a:effectLst/>
                <a:uLnTx/>
                <a:uFillTx/>
                <a:ea typeface="Courier New" panose="02070309020205020404" pitchFamily="49" charset="0"/>
                <a:cs typeface="+mn-cs"/>
              </a:rPr>
              <a:t>300-2-1-.03  </a:t>
            </a:r>
            <a:r>
              <a:rPr kumimoji="0" lang="en-US" sz="2400" b="1" i="0" u="sng" strike="noStrike" kern="0" cap="none" spc="0" normalizeH="0" baseline="0" noProof="0" dirty="0">
                <a:ln>
                  <a:noFill/>
                </a:ln>
                <a:solidFill>
                  <a:prstClr val="black"/>
                </a:solidFill>
                <a:effectLst/>
                <a:uLnTx/>
                <a:uFillTx/>
                <a:ea typeface="Courier New" panose="02070309020205020404" pitchFamily="49" charset="0"/>
                <a:cs typeface="+mn-cs"/>
              </a:rPr>
              <a:t>Evaluation and Review of New Instructional Program Proposals of Public Postsecondary Institutions</a:t>
            </a:r>
            <a:r>
              <a:rPr kumimoji="0" lang="en-US" sz="2400" b="1" i="0" strike="noStrike" kern="0" cap="none" spc="0" normalizeH="0" baseline="0" noProof="0" dirty="0">
                <a:ln>
                  <a:noFill/>
                </a:ln>
                <a:solidFill>
                  <a:prstClr val="black"/>
                </a:solidFill>
                <a:effectLst/>
                <a:uLnTx/>
                <a:uFillTx/>
                <a:ea typeface="Courier New" panose="02070309020205020404" pitchFamily="49" charset="0"/>
                <a:cs typeface="+mn-cs"/>
              </a:rPr>
              <a:t>   </a:t>
            </a:r>
            <a:r>
              <a:rPr lang="en-US" sz="2400" b="1" dirty="0">
                <a:solidFill>
                  <a:prstClr val="black"/>
                </a:solidFill>
                <a:ea typeface="Times New Roman" panose="02020603050405020304" pitchFamily="18" charset="0"/>
                <a:cs typeface="Arial" panose="020B0604020202020204" pitchFamily="34" charset="0"/>
              </a:rPr>
              <a:t>Last Amended: 1999</a:t>
            </a:r>
            <a:endParaRPr lang="en-US" sz="2400" dirty="0">
              <a:solidFill>
                <a:prstClr val="black"/>
              </a:solidFill>
              <a:ea typeface="Times New Roman" panose="02020603050405020304" pitchFamily="18"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tab pos="1473200" algn="l"/>
              </a:tabLst>
              <a:defRPr/>
            </a:pPr>
            <a:endParaRPr kumimoji="0" lang="en-US" sz="1000" b="0" i="0" u="none" strike="noStrike" kern="1200" cap="none" spc="0" normalizeH="0" baseline="0" noProof="0" dirty="0">
              <a:ln>
                <a:noFill/>
              </a:ln>
              <a:solidFill>
                <a:prstClr val="black"/>
              </a:solidFill>
              <a:effectLst/>
              <a:uLnTx/>
              <a:uFillTx/>
              <a:ea typeface="Times New Roman" panose="02020603050405020304" pitchFamily="18" charset="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Synopsis of Section</a:t>
            </a:r>
            <a:r>
              <a:rPr kumimoji="0" lang="en-US" sz="24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This section sets forth the procedures for reviewing proposals for new academic degree programs and applies only to public institutions in Alabama. Separate review processes are given for each degree level, including review by institutional stakeholder groups. Processes for reviewing baccalaureate and graduate proposals include a two-month waiting period between receipt of the Notification of Intent to Submit a Proposal (NISP) and the proposal.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Summary of Changes: </a:t>
            </a:r>
            <a:endParaRPr kumimoji="0" lang="en-US" sz="24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342900" marR="0" lvl="0" indent="-342900" algn="l"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24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Outdated terminology has been updated. </a:t>
            </a:r>
          </a:p>
          <a:p>
            <a:pPr marL="342900" marR="0" lvl="0" indent="-342900" algn="l"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24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Definitions of degree levels are added to improve clarity.</a:t>
            </a:r>
          </a:p>
          <a:p>
            <a:pPr marL="342900" marR="0" lvl="0" indent="-342900" algn="l"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24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Required notification of intent has been eliminated so that proposals can be processed more efficiently.</a:t>
            </a:r>
          </a:p>
          <a:p>
            <a:pPr marL="342900" marR="0" lvl="0" indent="-342900" algn="l"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24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Review processes by institutional stakeholders allow for more flexibility. </a:t>
            </a:r>
          </a:p>
          <a:p>
            <a:pPr marL="342900" marR="0" lvl="0" indent="-342900" algn="l"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2400" b="0" i="0" u="none" strike="noStrike" kern="1200" cap="none" spc="0" normalizeH="0" baseline="0" noProof="0" dirty="0">
                <a:ln>
                  <a:noFill/>
                </a:ln>
                <a:solidFill>
                  <a:prstClr val="black"/>
                </a:solidFill>
                <a:effectLst/>
                <a:uLnTx/>
                <a:uFillTx/>
                <a:ea typeface="Courier New" panose="02070309020205020404" pitchFamily="49" charset="0"/>
                <a:cs typeface="Arial" panose="020B0604020202020204" pitchFamily="34" charset="0"/>
              </a:rPr>
              <a:t>New subsection added on review of programs above instructional role, adapting existing guidelines into policy. </a:t>
            </a:r>
            <a:endParaRPr kumimoji="0" lang="en-US" sz="2400" b="0" i="0" u="none" strike="noStrike" kern="1200" cap="none" spc="0" normalizeH="0" baseline="0" noProof="0" dirty="0">
              <a:ln>
                <a:noFill/>
              </a:ln>
              <a:solidFill>
                <a:prstClr val="black"/>
              </a:solidFill>
              <a:effectLst/>
              <a:uLnTx/>
              <a:uFillTx/>
              <a:ea typeface="+mn-ea"/>
              <a:cs typeface="Arial" panose="020B0604020202020204" pitchFamily="34" charset="0"/>
            </a:endParaRPr>
          </a:p>
        </p:txBody>
      </p:sp>
    </p:spTree>
    <p:extLst>
      <p:ext uri="{BB962C8B-B14F-4D97-AF65-F5344CB8AC3E}">
        <p14:creationId xmlns:p14="http://schemas.microsoft.com/office/powerpoint/2010/main" val="179490830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77CEF5-2421-45F0-9684-896A134D6EFD}"/>
              </a:ext>
            </a:extLst>
          </p:cNvPr>
          <p:cNvSpPr txBox="1"/>
          <p:nvPr/>
        </p:nvSpPr>
        <p:spPr>
          <a:xfrm>
            <a:off x="1042351" y="1811675"/>
            <a:ext cx="10474735" cy="2523768"/>
          </a:xfrm>
          <a:prstGeom prst="rect">
            <a:avLst/>
          </a:prstGeom>
          <a:noFill/>
        </p:spPr>
        <p:txBody>
          <a:bodyPr wrap="square" rtlCol="0">
            <a:spAutoFit/>
          </a:bodyPr>
          <a:lstStyle/>
          <a:p>
            <a:r>
              <a:rPr lang="en-US" sz="3200" b="1" dirty="0">
                <a:solidFill>
                  <a:srgbClr val="4472C4"/>
                </a:solidFill>
              </a:rPr>
              <a:t>Motion, Decision Item F-1: </a:t>
            </a:r>
          </a:p>
          <a:p>
            <a:endParaRPr lang="en-US" sz="3200" b="1" dirty="0">
              <a:solidFill>
                <a:srgbClr val="0070C0"/>
              </a:solidFill>
            </a:endParaRPr>
          </a:p>
          <a:p>
            <a:pPr lvl="0">
              <a:spcBef>
                <a:spcPts val="600"/>
              </a:spcBef>
              <a:tabLst>
                <a:tab pos="457200" algn="l"/>
              </a:tabLst>
              <a:defRPr/>
            </a:pPr>
            <a:r>
              <a:rPr lang="en-US" sz="2800" dirty="0"/>
              <a:t>That the Commission approve Overview of Amendments: Chapter 300-2-1-.03.</a:t>
            </a:r>
          </a:p>
          <a:p>
            <a:pPr lvl="0">
              <a:spcBef>
                <a:spcPts val="600"/>
              </a:spcBef>
              <a:tabLst>
                <a:tab pos="457200" algn="l"/>
              </a:tabLst>
              <a:defRPr/>
            </a:pPr>
            <a:r>
              <a:rPr lang="en-US" sz="2800" dirty="0"/>
              <a:t>   </a:t>
            </a:r>
          </a:p>
        </p:txBody>
      </p:sp>
    </p:spTree>
    <p:extLst>
      <p:ext uri="{BB962C8B-B14F-4D97-AF65-F5344CB8AC3E}">
        <p14:creationId xmlns:p14="http://schemas.microsoft.com/office/powerpoint/2010/main" val="349151128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52136" y="0"/>
            <a:ext cx="10287729" cy="8412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tab pos="688975" algn="l"/>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j-ea"/>
                <a:cs typeface="+mj-cs"/>
              </a:rPr>
              <a:t>Overview of Amendments: Chapter 300-2-1-.04</a:t>
            </a:r>
          </a:p>
        </p:txBody>
      </p:sp>
      <p:sp>
        <p:nvSpPr>
          <p:cNvPr id="7" name="TextBox 6">
            <a:extLst>
              <a:ext uri="{FF2B5EF4-FFF2-40B4-BE49-F238E27FC236}">
                <a16:creationId xmlns:a16="http://schemas.microsoft.com/office/drawing/2014/main" id="{44FC54D0-983E-40FB-A366-A8EEFC64B692}"/>
              </a:ext>
            </a:extLst>
          </p:cNvPr>
          <p:cNvSpPr txBox="1"/>
          <p:nvPr/>
        </p:nvSpPr>
        <p:spPr>
          <a:xfrm>
            <a:off x="1190625" y="935025"/>
            <a:ext cx="9810749" cy="5693866"/>
          </a:xfrm>
          <a:prstGeom prst="rect">
            <a:avLst/>
          </a:prstGeom>
          <a:noFill/>
        </p:spPr>
        <p:txBody>
          <a:bodyPr wrap="square">
            <a:spAutoFit/>
          </a:bodyPr>
          <a:lstStyle/>
          <a:p>
            <a:pPr marL="0" marR="0" lvl="0" indent="0" algn="l" defTabSz="457200" rtl="0" eaLnBrk="1" fontAlgn="auto" latinLnBrk="0" hangingPunct="1">
              <a:lnSpc>
                <a:spcPct val="100000"/>
              </a:lnSpc>
              <a:spcBef>
                <a:spcPts val="1200"/>
              </a:spcBef>
              <a:spcAft>
                <a:spcPts val="0"/>
              </a:spcAft>
              <a:buClrTx/>
              <a:buSzTx/>
              <a:buFontTx/>
              <a:buNone/>
              <a:tabLst>
                <a:tab pos="1473200" algn="l"/>
              </a:tabLst>
              <a:defRPr/>
            </a:pPr>
            <a:r>
              <a:rPr kumimoji="0" lang="en-US" sz="2800" b="1" i="0" u="none" strike="noStrike" kern="0" cap="none" spc="0" normalizeH="0" baseline="0" noProof="0" dirty="0">
                <a:ln>
                  <a:noFill/>
                </a:ln>
                <a:solidFill>
                  <a:prstClr val="black"/>
                </a:solidFill>
                <a:effectLst/>
                <a:uLnTx/>
                <a:uFillTx/>
                <a:ea typeface="Courier New" panose="02070309020205020404" pitchFamily="49" charset="0"/>
                <a:cs typeface="+mn-cs"/>
              </a:rPr>
              <a:t>300-2-1-.04	 </a:t>
            </a:r>
            <a:r>
              <a:rPr kumimoji="0" lang="en-US" sz="2800" b="1" i="0" u="sng" strike="noStrike" kern="0" cap="none" spc="0" normalizeH="0" baseline="0" noProof="0" dirty="0">
                <a:ln>
                  <a:noFill/>
                </a:ln>
                <a:solidFill>
                  <a:prstClr val="black"/>
                </a:solidFill>
                <a:effectLst/>
                <a:uLnTx/>
                <a:uFillTx/>
                <a:ea typeface="Courier New" panose="02070309020205020404" pitchFamily="49" charset="0"/>
                <a:cs typeface="+mn-cs"/>
              </a:rPr>
              <a:t>Operational Policy on the Approval</a:t>
            </a:r>
            <a:r>
              <a:rPr kumimoji="0" lang="en-US" sz="2800" b="1" i="0" u="sng" strike="sngStrike" kern="0" cap="none" spc="0" normalizeH="0" baseline="0" noProof="0" dirty="0">
                <a:ln>
                  <a:noFill/>
                </a:ln>
                <a:solidFill>
                  <a:prstClr val="black"/>
                </a:solidFill>
                <a:effectLst/>
                <a:uLnTx/>
                <a:uFillTx/>
                <a:ea typeface="Courier New" panose="02070309020205020404" pitchFamily="49" charset="0"/>
                <a:cs typeface="+mn-cs"/>
              </a:rPr>
              <a:t>, Disapproval, Deferral, and Withdrawal</a:t>
            </a:r>
            <a:r>
              <a:rPr kumimoji="0" lang="en-US" sz="2800" b="1" i="0" u="sng" strike="noStrike" kern="0" cap="none" spc="0" normalizeH="0" baseline="0" noProof="0" dirty="0">
                <a:ln>
                  <a:noFill/>
                </a:ln>
                <a:solidFill>
                  <a:prstClr val="black"/>
                </a:solidFill>
                <a:effectLst/>
                <a:uLnTx/>
                <a:uFillTx/>
                <a:ea typeface="Courier New" panose="02070309020205020404" pitchFamily="49" charset="0"/>
                <a:cs typeface="+mn-cs"/>
              </a:rPr>
              <a:t> of New Programs of Instruction and </a:t>
            </a:r>
            <a:r>
              <a:rPr kumimoji="0" lang="en-US" sz="2800" b="1" i="0" u="sng" strike="noStrike" kern="0" cap="none" spc="0" normalizeH="0" baseline="0" noProof="0" dirty="0">
                <a:ln>
                  <a:noFill/>
                </a:ln>
                <a:solidFill>
                  <a:srgbClr val="FF0000"/>
                </a:solidFill>
                <a:effectLst/>
                <a:uLnTx/>
                <a:uFillTx/>
                <a:ea typeface="Courier New" panose="02070309020205020404" pitchFamily="49" charset="0"/>
                <a:cs typeface="+mn-cs"/>
              </a:rPr>
              <a:t>Requirements for Post-Implementation Monitoring</a:t>
            </a:r>
            <a:endParaRPr kumimoji="0" lang="en-US" sz="2800" b="1" i="0" u="none" strike="noStrike" kern="0" cap="none" spc="0" normalizeH="0" baseline="0" noProof="0" dirty="0">
              <a:ln>
                <a:noFill/>
              </a:ln>
              <a:solidFill>
                <a:srgbClr val="FF0000"/>
              </a:solidFill>
              <a:effectLst/>
              <a:uLnTx/>
              <a:uFillTx/>
              <a:ea typeface="Courier New" panose="02070309020205020404" pitchFamily="49" charset="0"/>
              <a:cs typeface="+mn-cs"/>
            </a:endParaRPr>
          </a:p>
          <a:p>
            <a:pPr marL="0" marR="0" lvl="0" indent="0" algn="l" defTabSz="457200" rtl="0" eaLnBrk="1" fontAlgn="auto" latinLnBrk="0" hangingPunct="1">
              <a:lnSpc>
                <a:spcPts val="1225"/>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ea typeface="Times New Roman" panose="02020603050405020304" pitchFamily="18" charset="0"/>
                <a:cs typeface="+mn-cs"/>
              </a:rPr>
              <a:t> </a:t>
            </a:r>
            <a:endParaRPr kumimoji="0" lang="en-US" sz="2800" b="0" i="0" u="none" strike="noStrike" kern="1200" cap="none" spc="0" normalizeH="0" baseline="0" noProof="0" dirty="0">
              <a:ln>
                <a:noFill/>
              </a:ln>
              <a:solidFill>
                <a:prstClr val="black"/>
              </a:solidFill>
              <a:effectLst/>
              <a:uLnTx/>
              <a:uFillTx/>
              <a:ea typeface="Times New Roman" panose="02020603050405020304" pitchFamily="18" charset="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Last Amended: 2018</a:t>
            </a:r>
            <a:endParaRPr kumimoji="0" lang="en-US" sz="28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endParaRPr kumimoji="0" lang="en-US" sz="8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Synopsis of Section</a:t>
            </a:r>
            <a:r>
              <a:rPr kumimoji="0" lang="en-US" sz="28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This section discusses actions the Commission may take on new program proposals, as well as some post-implementation considerations.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Summary of Recommended Changes: </a:t>
            </a:r>
            <a:endParaRPr kumimoji="0" lang="en-US" sz="28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342900" marR="0" lvl="0" indent="-342900" algn="l"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28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New subsection has been added on post-implementation conditions reflecting current practice.</a:t>
            </a:r>
          </a:p>
          <a:p>
            <a:pPr marL="342900" marR="0" lvl="0" indent="-342900" algn="l"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28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New subsection has been added on post-implementation review reflecting current practice.</a:t>
            </a:r>
          </a:p>
        </p:txBody>
      </p:sp>
    </p:spTree>
    <p:extLst>
      <p:ext uri="{BB962C8B-B14F-4D97-AF65-F5344CB8AC3E}">
        <p14:creationId xmlns:p14="http://schemas.microsoft.com/office/powerpoint/2010/main" val="367511832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77CEF5-2421-45F0-9684-896A134D6EFD}"/>
              </a:ext>
            </a:extLst>
          </p:cNvPr>
          <p:cNvSpPr txBox="1"/>
          <p:nvPr/>
        </p:nvSpPr>
        <p:spPr>
          <a:xfrm>
            <a:off x="1042352" y="1811675"/>
            <a:ext cx="10547306" cy="2015936"/>
          </a:xfrm>
          <a:prstGeom prst="rect">
            <a:avLst/>
          </a:prstGeom>
          <a:noFill/>
        </p:spPr>
        <p:txBody>
          <a:bodyPr wrap="square" rtlCol="0">
            <a:spAutoFit/>
          </a:bodyPr>
          <a:lstStyle/>
          <a:p>
            <a:r>
              <a:rPr lang="en-US" sz="3200" b="1" dirty="0">
                <a:solidFill>
                  <a:srgbClr val="4472C4"/>
                </a:solidFill>
              </a:rPr>
              <a:t>Motion, Decision Item F-2: </a:t>
            </a:r>
          </a:p>
          <a:p>
            <a:endParaRPr lang="en-US" sz="3200" b="1" dirty="0">
              <a:solidFill>
                <a:srgbClr val="0070C0"/>
              </a:solidFill>
            </a:endParaRPr>
          </a:p>
          <a:p>
            <a:pPr lvl="0">
              <a:spcBef>
                <a:spcPts val="600"/>
              </a:spcBef>
              <a:tabLst>
                <a:tab pos="457200" algn="l"/>
              </a:tabLst>
              <a:defRPr/>
            </a:pPr>
            <a:r>
              <a:rPr lang="en-US" sz="2800" dirty="0"/>
              <a:t>That the Commission approve Overview of Amendments: Chapter 300-2-1-.04.  </a:t>
            </a:r>
          </a:p>
        </p:txBody>
      </p:sp>
    </p:spTree>
    <p:extLst>
      <p:ext uri="{BB962C8B-B14F-4D97-AF65-F5344CB8AC3E}">
        <p14:creationId xmlns:p14="http://schemas.microsoft.com/office/powerpoint/2010/main" val="69990927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255314" y="0"/>
            <a:ext cx="9681372" cy="70617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tab pos="688975" algn="l"/>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j-ea"/>
                <a:cs typeface="+mj-cs"/>
              </a:rPr>
              <a:t>Overview of New Rule: Chapter 300-2-1-.11</a:t>
            </a:r>
          </a:p>
        </p:txBody>
      </p:sp>
      <p:sp>
        <p:nvSpPr>
          <p:cNvPr id="7" name="TextBox 6">
            <a:extLst>
              <a:ext uri="{FF2B5EF4-FFF2-40B4-BE49-F238E27FC236}">
                <a16:creationId xmlns:a16="http://schemas.microsoft.com/office/drawing/2014/main" id="{44FC54D0-983E-40FB-A366-A8EEFC64B692}"/>
              </a:ext>
            </a:extLst>
          </p:cNvPr>
          <p:cNvSpPr txBox="1"/>
          <p:nvPr/>
        </p:nvSpPr>
        <p:spPr>
          <a:xfrm>
            <a:off x="413117" y="706170"/>
            <a:ext cx="11365765" cy="6255559"/>
          </a:xfrm>
          <a:prstGeom prst="rect">
            <a:avLst/>
          </a:prstGeom>
          <a:noFill/>
        </p:spPr>
        <p:txBody>
          <a:bodyPr wrap="square">
            <a:spAutoFit/>
          </a:bodyPr>
          <a:lstStyle/>
          <a:p>
            <a:pPr marL="0" marR="0" lvl="0" indent="0" algn="l" defTabSz="457200" rtl="0" eaLnBrk="1" fontAlgn="auto" latinLnBrk="0" hangingPunct="1">
              <a:lnSpc>
                <a:spcPct val="100000"/>
              </a:lnSpc>
              <a:spcBef>
                <a:spcPts val="1130"/>
              </a:spcBef>
              <a:spcAft>
                <a:spcPts val="0"/>
              </a:spcAft>
              <a:buClrTx/>
              <a:buSzTx/>
              <a:buFontTx/>
              <a:buNone/>
              <a:tabLst>
                <a:tab pos="1473200" algn="l"/>
              </a:tabLst>
              <a:defRPr/>
            </a:pPr>
            <a:r>
              <a:rPr kumimoji="0" lang="en-US" sz="2700" b="1" i="0" u="none" strike="noStrike" kern="0" cap="none" spc="0" normalizeH="0" baseline="0" noProof="0" dirty="0">
                <a:ln>
                  <a:noFill/>
                </a:ln>
                <a:solidFill>
                  <a:prstClr val="black"/>
                </a:solidFill>
                <a:effectLst/>
                <a:uLnTx/>
                <a:uFillTx/>
                <a:ea typeface="Courier New" panose="02070309020205020404" pitchFamily="49" charset="0"/>
                <a:cs typeface="+mn-cs"/>
              </a:rPr>
              <a:t>300-2-1-.11  </a:t>
            </a:r>
            <a:r>
              <a:rPr kumimoji="0" lang="en-US" sz="2700" b="1" i="0" u="sng" strike="noStrike" kern="0" cap="none" spc="0" normalizeH="0" baseline="0" noProof="0" dirty="0">
                <a:ln>
                  <a:noFill/>
                </a:ln>
                <a:solidFill>
                  <a:prstClr val="black"/>
                </a:solidFill>
                <a:effectLst/>
                <a:uLnTx/>
                <a:uFillTx/>
                <a:ea typeface="Courier New" panose="02070309020205020404" pitchFamily="49" charset="0"/>
                <a:cs typeface="+mn-cs"/>
              </a:rPr>
              <a:t>Evaluation of Changes to Instructional Role and Academic Units</a:t>
            </a:r>
            <a:endParaRPr kumimoji="0" lang="en-US" sz="2700" b="1" i="0" u="none" strike="noStrike" kern="0" cap="none" spc="0" normalizeH="0" baseline="0" noProof="0" dirty="0">
              <a:ln>
                <a:noFill/>
              </a:ln>
              <a:solidFill>
                <a:prstClr val="black"/>
              </a:solidFill>
              <a:effectLst/>
              <a:uLnTx/>
              <a:uFillTx/>
              <a:ea typeface="Courier New" panose="02070309020205020404" pitchFamily="49" charset="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Synopsis of New Rule</a:t>
            </a:r>
            <a:r>
              <a:rPr kumimoji="0" lang="en-US" sz="27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This section fills a policy need around instructional role change, which has only been addressed in a guidelines document. This section is also be an appropriate place to address changes to units of instruction (i.e., departments and divisions) within an institution’s existing instructional role. The rule defines instructional role and lay out a process for expanding the role to a higher degree level.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Summary of Stakeholder Discussions: </a:t>
            </a:r>
            <a:endParaRPr kumimoji="0" lang="en-US" sz="27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342900" marR="0" lvl="0" indent="-342900" algn="l"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27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Several institutions have approached ACHE for guidance on expanding their instructional role, but no official policy exists outside a set of guidelines.  </a:t>
            </a:r>
          </a:p>
          <a:p>
            <a:pPr marL="342900" marR="0" lvl="0" indent="-342900" algn="l"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27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Stakeholders were largely comfortable codifying existing guidelines, along with some changes. </a:t>
            </a:r>
          </a:p>
          <a:p>
            <a:pPr marL="342900" marR="0" lvl="0" indent="-342900" algn="l" defTabSz="4572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2700" b="0" i="0" u="none" strike="noStrike" kern="1200" cap="none" spc="0" normalizeH="0" baseline="0" noProof="0" dirty="0">
                <a:ln>
                  <a:noFill/>
                </a:ln>
                <a:solidFill>
                  <a:prstClr val="black"/>
                </a:solidFill>
                <a:effectLst/>
                <a:uLnTx/>
                <a:uFillTx/>
                <a:ea typeface="Courier New" panose="02070309020205020404" pitchFamily="49" charset="0"/>
                <a:cs typeface="Arial" panose="020B0604020202020204" pitchFamily="34" charset="0"/>
              </a:rPr>
              <a:t>Definitions for different instructional role levels have been discussed with academic leadership and Alabama Council of Graduate Deans. </a:t>
            </a:r>
            <a:endParaRPr kumimoji="0" lang="en-US" sz="27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91107417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77CEF5-2421-45F0-9684-896A134D6EFD}"/>
              </a:ext>
            </a:extLst>
          </p:cNvPr>
          <p:cNvSpPr txBox="1"/>
          <p:nvPr/>
        </p:nvSpPr>
        <p:spPr>
          <a:xfrm>
            <a:off x="1042351" y="1811675"/>
            <a:ext cx="10061078" cy="2015936"/>
          </a:xfrm>
          <a:prstGeom prst="rect">
            <a:avLst/>
          </a:prstGeom>
          <a:noFill/>
        </p:spPr>
        <p:txBody>
          <a:bodyPr wrap="square" rtlCol="0">
            <a:spAutoFit/>
          </a:bodyPr>
          <a:lstStyle/>
          <a:p>
            <a:r>
              <a:rPr lang="en-US" sz="3200" b="1" dirty="0">
                <a:solidFill>
                  <a:srgbClr val="4472C4"/>
                </a:solidFill>
              </a:rPr>
              <a:t>Motion, Decision Item F-3: </a:t>
            </a:r>
          </a:p>
          <a:p>
            <a:endParaRPr lang="en-US" sz="3200" b="1" dirty="0">
              <a:solidFill>
                <a:srgbClr val="0070C0"/>
              </a:solidFill>
            </a:endParaRPr>
          </a:p>
          <a:p>
            <a:pPr lvl="0">
              <a:spcBef>
                <a:spcPts val="600"/>
              </a:spcBef>
              <a:tabLst>
                <a:tab pos="457200" algn="l"/>
              </a:tabLst>
              <a:defRPr/>
            </a:pPr>
            <a:r>
              <a:rPr lang="en-US" sz="2800" dirty="0"/>
              <a:t>That the Commission approve Overview of New Rule: Chapter 300-2-1-.11.  </a:t>
            </a:r>
          </a:p>
        </p:txBody>
      </p:sp>
    </p:spTree>
    <p:extLst>
      <p:ext uri="{BB962C8B-B14F-4D97-AF65-F5344CB8AC3E}">
        <p14:creationId xmlns:p14="http://schemas.microsoft.com/office/powerpoint/2010/main" val="169783930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0A33E-6447-439C-B851-6A40046C78C1}"/>
              </a:ext>
            </a:extLst>
          </p:cNvPr>
          <p:cNvSpPr>
            <a:spLocks noGrp="1"/>
          </p:cNvSpPr>
          <p:nvPr>
            <p:ph type="title"/>
          </p:nvPr>
        </p:nvSpPr>
        <p:spPr>
          <a:xfrm>
            <a:off x="127552" y="413749"/>
            <a:ext cx="11936896" cy="1325563"/>
          </a:xfrm>
        </p:spPr>
        <p:txBody>
          <a:bodyPr>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tabLst>
                <a:tab pos="688975" algn="l"/>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j-ea"/>
                <a:cs typeface="+mj-cs"/>
              </a:rPr>
              <a:t>G. Preliminary Approval of Repeal and New Rule 300-2-1.02 within Administrative Procedures for</a:t>
            </a:r>
            <a:br>
              <a:rPr kumimoji="0" lang="en-US" sz="4000" b="1" i="0" u="none" strike="noStrike" kern="1200" cap="none" spc="0" normalizeH="0" baseline="0" noProof="0" dirty="0">
                <a:ln>
                  <a:noFill/>
                </a:ln>
                <a:solidFill>
                  <a:srgbClr val="4472C4"/>
                </a:solidFill>
                <a:effectLst/>
                <a:uLnTx/>
                <a:uFillTx/>
                <a:latin typeface="Calibri" panose="020F0502020204030204"/>
                <a:ea typeface="+mj-ea"/>
                <a:cs typeface="+mj-cs"/>
              </a:rPr>
            </a:br>
            <a:r>
              <a:rPr kumimoji="0" lang="en-US" sz="4000" b="1" i="0" u="none" strike="noStrike" kern="1200" cap="none" spc="0" normalizeH="0" baseline="0" noProof="0" dirty="0">
                <a:ln>
                  <a:noFill/>
                </a:ln>
                <a:solidFill>
                  <a:srgbClr val="4472C4"/>
                </a:solidFill>
                <a:effectLst/>
                <a:uLnTx/>
                <a:uFillTx/>
                <a:latin typeface="Calibri" panose="020F0502020204030204"/>
                <a:ea typeface="+mj-ea"/>
                <a:cs typeface="+mj-cs"/>
              </a:rPr>
              <a:t>Academic Program Review</a:t>
            </a:r>
          </a:p>
        </p:txBody>
      </p:sp>
      <p:sp>
        <p:nvSpPr>
          <p:cNvPr id="4" name="TextBox 3">
            <a:extLst>
              <a:ext uri="{FF2B5EF4-FFF2-40B4-BE49-F238E27FC236}">
                <a16:creationId xmlns:a16="http://schemas.microsoft.com/office/drawing/2014/main" id="{81873750-3EED-450F-AFA9-529FFDBFE4C1}"/>
              </a:ext>
            </a:extLst>
          </p:cNvPr>
          <p:cNvSpPr txBox="1"/>
          <p:nvPr/>
        </p:nvSpPr>
        <p:spPr>
          <a:xfrm>
            <a:off x="3047114" y="1937100"/>
            <a:ext cx="6097772" cy="584775"/>
          </a:xfrm>
          <a:prstGeom prst="rect">
            <a:avLst/>
          </a:prstGeom>
          <a:noFill/>
        </p:spPr>
        <p:txBody>
          <a:bodyPr wrap="square">
            <a:spAutoFit/>
          </a:bodyPr>
          <a:lstStyle/>
          <a:p>
            <a:pPr marL="228600" marR="0" lvl="0" indent="0" algn="ctr" defTabSz="457200" rtl="0" eaLnBrk="1" fontAlgn="auto" latinLnBrk="0" hangingPunct="1">
              <a:lnSpc>
                <a:spcPct val="100000"/>
              </a:lnSpc>
              <a:spcBef>
                <a:spcPts val="0"/>
              </a:spcBef>
              <a:spcAft>
                <a:spcPts val="0"/>
              </a:spcAft>
              <a:buClrTx/>
              <a:buSzTx/>
              <a:buFontTx/>
              <a:buNone/>
              <a:tabLst>
                <a:tab pos="27432" algn="l"/>
                <a:tab pos="-1731873600" algn="l"/>
                <a:tab pos="6542532" algn="r"/>
              </a:tabLst>
              <a:defRPr/>
            </a:pPr>
            <a:r>
              <a:rPr kumimoji="0" lang="en-US" sz="3200" b="0" i="1" u="none" strike="noStrike" kern="1400" cap="none" spc="0" normalizeH="0" baseline="0" noProof="0" dirty="0">
                <a:ln>
                  <a:noFill/>
                </a:ln>
                <a:solidFill>
                  <a:srgbClr val="4472C4"/>
                </a:solidFill>
                <a:effectLst/>
                <a:uLnTx/>
                <a:uFillTx/>
                <a:latin typeface="Calibri" panose="020F0502020204030204"/>
                <a:ea typeface="+mn-ea"/>
                <a:cs typeface="+mn-cs"/>
              </a:rPr>
              <a:t>Staff Presenter:  Dr. Robin McGill</a:t>
            </a:r>
          </a:p>
        </p:txBody>
      </p:sp>
      <p:pic>
        <p:nvPicPr>
          <p:cNvPr id="6" name="Picture 5">
            <a:extLst>
              <a:ext uri="{FF2B5EF4-FFF2-40B4-BE49-F238E27FC236}">
                <a16:creationId xmlns:a16="http://schemas.microsoft.com/office/drawing/2014/main" id="{8A3396D1-3E47-421F-9FD5-47D528E1455E}"/>
              </a:ext>
            </a:extLst>
          </p:cNvPr>
          <p:cNvPicPr>
            <a:picLocks noChangeAspect="1"/>
          </p:cNvPicPr>
          <p:nvPr/>
        </p:nvPicPr>
        <p:blipFill>
          <a:blip r:embed="rId2"/>
          <a:stretch>
            <a:fillRect/>
          </a:stretch>
        </p:blipFill>
        <p:spPr>
          <a:xfrm>
            <a:off x="4033444" y="3010246"/>
            <a:ext cx="4125113" cy="2743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5799631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524000" y="0"/>
            <a:ext cx="9144000" cy="7974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tab pos="688975" algn="l"/>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j-ea"/>
                <a:cs typeface="+mj-cs"/>
              </a:rPr>
              <a:t>Proposed Updates to Chapter 300-2-1-.02</a:t>
            </a:r>
          </a:p>
        </p:txBody>
      </p:sp>
      <p:sp>
        <p:nvSpPr>
          <p:cNvPr id="7" name="TextBox 6">
            <a:extLst>
              <a:ext uri="{FF2B5EF4-FFF2-40B4-BE49-F238E27FC236}">
                <a16:creationId xmlns:a16="http://schemas.microsoft.com/office/drawing/2014/main" id="{B33DE13F-3E65-4B36-A559-E3FB02AE6EDE}"/>
              </a:ext>
            </a:extLst>
          </p:cNvPr>
          <p:cNvSpPr txBox="1"/>
          <p:nvPr/>
        </p:nvSpPr>
        <p:spPr>
          <a:xfrm>
            <a:off x="383766" y="797471"/>
            <a:ext cx="11808234" cy="5786199"/>
          </a:xfrm>
          <a:prstGeom prst="rect">
            <a:avLst/>
          </a:prstGeom>
          <a:noFill/>
        </p:spPr>
        <p:txBody>
          <a:bodyPr wrap="square">
            <a:spAutoFit/>
          </a:bodyPr>
          <a:lstStyle/>
          <a:p>
            <a:pPr marL="0" marR="0">
              <a:spcBef>
                <a:spcPts val="1200"/>
              </a:spcBef>
              <a:spcAft>
                <a:spcPts val="0"/>
              </a:spcAft>
              <a:tabLst>
                <a:tab pos="1473200" algn="l"/>
              </a:tabLst>
            </a:pPr>
            <a:r>
              <a:rPr lang="en-US" sz="2800" b="1" kern="0" dirty="0">
                <a:effectLst/>
                <a:ea typeface="Courier New" panose="02070309020205020404" pitchFamily="49" charset="0"/>
              </a:rPr>
              <a:t>300-2-1-.02  </a:t>
            </a:r>
            <a:r>
              <a:rPr lang="en-US" sz="2800" b="1" u="sng" kern="0" dirty="0">
                <a:effectLst/>
                <a:ea typeface="Courier New" panose="02070309020205020404" pitchFamily="49" charset="0"/>
              </a:rPr>
              <a:t>Review and Approval or Disapproval of Proposed Postsecondary Course Offerings in Alabama By Non-Alabama Institutions Seeking State Authorization</a:t>
            </a:r>
            <a:endParaRPr lang="en-US" sz="2800" b="1" kern="0" dirty="0">
              <a:effectLst/>
              <a:ea typeface="Courier New" panose="02070309020205020404" pitchFamily="49" charset="0"/>
            </a:endParaRPr>
          </a:p>
          <a:p>
            <a:pPr marL="0" marR="0" indent="0">
              <a:lnSpc>
                <a:spcPts val="1225"/>
              </a:lnSpc>
              <a:spcBef>
                <a:spcPts val="0"/>
              </a:spcBef>
              <a:spcAft>
                <a:spcPts val="0"/>
              </a:spcAft>
            </a:pPr>
            <a:r>
              <a:rPr lang="en-US" sz="2000" dirty="0">
                <a:effectLst/>
                <a:ea typeface="Times New Roman" panose="02020603050405020304" pitchFamily="18" charset="0"/>
              </a:rPr>
              <a:t> </a:t>
            </a:r>
            <a:endParaRPr lang="en-US" dirty="0">
              <a:effectLst/>
              <a:ea typeface="Times New Roman" panose="02020603050405020304" pitchFamily="18" charset="0"/>
            </a:endParaRPr>
          </a:p>
          <a:p>
            <a:pPr marL="0" marR="0" indent="0">
              <a:spcBef>
                <a:spcPts val="0"/>
              </a:spcBef>
              <a:spcAft>
                <a:spcPts val="0"/>
              </a:spcAft>
            </a:pPr>
            <a:r>
              <a:rPr lang="en-US" sz="2800" b="1" dirty="0">
                <a:effectLst/>
                <a:ea typeface="Times New Roman" panose="02020603050405020304" pitchFamily="18" charset="0"/>
                <a:cs typeface="Arial" panose="020B0604020202020204" pitchFamily="34" charset="0"/>
              </a:rPr>
              <a:t>Last Amended: 2018</a:t>
            </a:r>
            <a:endParaRPr lang="en-US" sz="2800" dirty="0">
              <a:effectLst/>
              <a:ea typeface="Times New Roman" panose="02020603050405020304" pitchFamily="18" charset="0"/>
              <a:cs typeface="Arial" panose="020B0604020202020204" pitchFamily="34" charset="0"/>
            </a:endParaRPr>
          </a:p>
          <a:p>
            <a:pPr marL="0" marR="0" indent="0">
              <a:spcBef>
                <a:spcPts val="0"/>
              </a:spcBef>
              <a:spcAft>
                <a:spcPts val="0"/>
              </a:spcAft>
            </a:pPr>
            <a:r>
              <a:rPr lang="en-US" sz="1200" b="1" dirty="0">
                <a:effectLst/>
                <a:ea typeface="Times New Roman" panose="02020603050405020304" pitchFamily="18" charset="0"/>
                <a:cs typeface="Arial" panose="020B0604020202020204" pitchFamily="34" charset="0"/>
              </a:rPr>
              <a:t> </a:t>
            </a:r>
            <a:endParaRPr lang="en-US" sz="1200" dirty="0">
              <a:effectLst/>
              <a:ea typeface="Times New Roman" panose="02020603050405020304" pitchFamily="18" charset="0"/>
              <a:cs typeface="Arial" panose="020B0604020202020204" pitchFamily="34" charset="0"/>
            </a:endParaRPr>
          </a:p>
          <a:p>
            <a:pPr marL="0" marR="0" indent="0">
              <a:spcBef>
                <a:spcPts val="0"/>
              </a:spcBef>
              <a:spcAft>
                <a:spcPts val="0"/>
              </a:spcAft>
            </a:pPr>
            <a:r>
              <a:rPr lang="en-US" sz="2800" b="1" dirty="0">
                <a:effectLst/>
                <a:ea typeface="Times New Roman" panose="02020603050405020304" pitchFamily="18" charset="0"/>
                <a:cs typeface="Arial" panose="020B0604020202020204" pitchFamily="34" charset="0"/>
              </a:rPr>
              <a:t>Synopsis of Section:</a:t>
            </a:r>
            <a:r>
              <a:rPr lang="en-US" sz="2800" dirty="0">
                <a:effectLst/>
                <a:ea typeface="Times New Roman" panose="02020603050405020304" pitchFamily="18" charset="0"/>
                <a:cs typeface="Arial" panose="020B0604020202020204" pitchFamily="34" charset="0"/>
              </a:rPr>
              <a:t> This section applies only to non-Alabama institutions seeking to offer postsecondary coursework to Alabama residents and does not apply to colleges or universities based in Alabama. It sets forth ACHE’s procedures for evaluating program offerings in tandem with the private school licensure process conducted by the Alabama Community College System (ACCS). </a:t>
            </a:r>
          </a:p>
          <a:p>
            <a:pPr marL="0" marR="0" indent="0">
              <a:spcBef>
                <a:spcPts val="0"/>
              </a:spcBef>
              <a:spcAft>
                <a:spcPts val="0"/>
              </a:spcAft>
            </a:pPr>
            <a:r>
              <a:rPr lang="en-US" sz="1200" dirty="0">
                <a:effectLst/>
                <a:ea typeface="Times New Roman" panose="02020603050405020304" pitchFamily="18" charset="0"/>
                <a:cs typeface="Arial" panose="020B0604020202020204" pitchFamily="34" charset="0"/>
              </a:rPr>
              <a:t> </a:t>
            </a:r>
          </a:p>
          <a:p>
            <a:pPr marL="0" marR="0" indent="0">
              <a:spcBef>
                <a:spcPts val="0"/>
              </a:spcBef>
              <a:spcAft>
                <a:spcPts val="0"/>
              </a:spcAft>
            </a:pPr>
            <a:r>
              <a:rPr lang="en-US" sz="2800" b="1" dirty="0">
                <a:effectLst/>
                <a:ea typeface="Times New Roman" panose="02020603050405020304" pitchFamily="18" charset="0"/>
                <a:cs typeface="Arial" panose="020B0604020202020204" pitchFamily="34" charset="0"/>
              </a:rPr>
              <a:t>Summary of Recommended Changes: </a:t>
            </a:r>
            <a:endParaRPr lang="en-US" sz="2800" dirty="0">
              <a:effectLst/>
              <a:ea typeface="Times New Roman" panose="02020603050405020304" pitchFamily="18" charset="0"/>
              <a:cs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2800" dirty="0">
                <a:effectLst/>
                <a:ea typeface="Times New Roman" panose="02020603050405020304" pitchFamily="18" charset="0"/>
                <a:cs typeface="Arial" panose="020B0604020202020204" pitchFamily="34" charset="0"/>
              </a:rPr>
              <a:t>Needs to be reorganized to improve clarity. </a:t>
            </a:r>
          </a:p>
          <a:p>
            <a:pPr marL="342900" marR="0" lvl="0" indent="-342900">
              <a:spcBef>
                <a:spcPts val="0"/>
              </a:spcBef>
              <a:spcAft>
                <a:spcPts val="0"/>
              </a:spcAft>
              <a:buFont typeface="Symbol" panose="05050102010706020507" pitchFamily="18" charset="2"/>
              <a:buChar char=""/>
            </a:pPr>
            <a:r>
              <a:rPr lang="en-US" sz="2800" dirty="0">
                <a:effectLst/>
                <a:ea typeface="Times New Roman" panose="02020603050405020304" pitchFamily="18" charset="0"/>
                <a:cs typeface="Arial" panose="020B0604020202020204" pitchFamily="34" charset="0"/>
              </a:rPr>
              <a:t>Needs additional terms defined to improve clarity.   </a:t>
            </a:r>
          </a:p>
        </p:txBody>
      </p:sp>
    </p:spTree>
    <p:extLst>
      <p:ext uri="{BB962C8B-B14F-4D97-AF65-F5344CB8AC3E}">
        <p14:creationId xmlns:p14="http://schemas.microsoft.com/office/powerpoint/2010/main" val="189237516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77CEF5-2421-45F0-9684-896A134D6EFD}"/>
              </a:ext>
            </a:extLst>
          </p:cNvPr>
          <p:cNvSpPr txBox="1"/>
          <p:nvPr/>
        </p:nvSpPr>
        <p:spPr>
          <a:xfrm>
            <a:off x="1042351" y="1811675"/>
            <a:ext cx="10826919" cy="2446824"/>
          </a:xfrm>
          <a:prstGeom prst="rect">
            <a:avLst/>
          </a:prstGeom>
          <a:noFill/>
        </p:spPr>
        <p:txBody>
          <a:bodyPr wrap="square" rtlCol="0">
            <a:spAutoFit/>
          </a:bodyPr>
          <a:lstStyle/>
          <a:p>
            <a:r>
              <a:rPr lang="en-US" sz="3200" b="1" dirty="0">
                <a:solidFill>
                  <a:srgbClr val="4472C4"/>
                </a:solidFill>
              </a:rPr>
              <a:t>Motion, Decision Item G: </a:t>
            </a:r>
          </a:p>
          <a:p>
            <a:endParaRPr lang="en-US" sz="3200" b="1" dirty="0">
              <a:solidFill>
                <a:srgbClr val="0070C0"/>
              </a:solidFill>
            </a:endParaRPr>
          </a:p>
          <a:p>
            <a:pPr lvl="0">
              <a:spcBef>
                <a:spcPts val="600"/>
              </a:spcBef>
              <a:tabLst>
                <a:tab pos="457200" algn="l"/>
              </a:tabLst>
              <a:defRPr/>
            </a:pPr>
            <a:r>
              <a:rPr lang="en-US" sz="2800" dirty="0"/>
              <a:t>That the Commission approve the Preliminary Approval of Repeal and New Rule 300-2-1.02 within Administrative Procedures for</a:t>
            </a:r>
            <a:br>
              <a:rPr lang="en-US" sz="2800" dirty="0"/>
            </a:br>
            <a:r>
              <a:rPr lang="en-US" sz="2800" dirty="0"/>
              <a:t>Academic Program Review.  </a:t>
            </a:r>
          </a:p>
        </p:txBody>
      </p:sp>
    </p:spTree>
    <p:extLst>
      <p:ext uri="{BB962C8B-B14F-4D97-AF65-F5344CB8AC3E}">
        <p14:creationId xmlns:p14="http://schemas.microsoft.com/office/powerpoint/2010/main" val="323500226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0A33E-6447-439C-B851-6A40046C78C1}"/>
              </a:ext>
            </a:extLst>
          </p:cNvPr>
          <p:cNvSpPr>
            <a:spLocks noGrp="1"/>
          </p:cNvSpPr>
          <p:nvPr>
            <p:ph type="title"/>
          </p:nvPr>
        </p:nvSpPr>
        <p:spPr>
          <a:xfrm>
            <a:off x="700863" y="413749"/>
            <a:ext cx="10790274" cy="1325563"/>
          </a:xfrm>
        </p:spPr>
        <p:txBody>
          <a:bodyPr>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tabLst>
                <a:tab pos="688975" algn="l"/>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j-ea"/>
                <a:cs typeface="+mj-cs"/>
              </a:rPr>
              <a:t>H. Preliminary Approval of Amendments to the Administrative Procedures for Academic Program Review 300-2-1.10</a:t>
            </a:r>
          </a:p>
        </p:txBody>
      </p:sp>
      <p:sp>
        <p:nvSpPr>
          <p:cNvPr id="4" name="TextBox 3">
            <a:extLst>
              <a:ext uri="{FF2B5EF4-FFF2-40B4-BE49-F238E27FC236}">
                <a16:creationId xmlns:a16="http://schemas.microsoft.com/office/drawing/2014/main" id="{81873750-3EED-450F-AFA9-529FFDBFE4C1}"/>
              </a:ext>
            </a:extLst>
          </p:cNvPr>
          <p:cNvSpPr txBox="1"/>
          <p:nvPr/>
        </p:nvSpPr>
        <p:spPr>
          <a:xfrm>
            <a:off x="3047114" y="1918216"/>
            <a:ext cx="6097772" cy="584775"/>
          </a:xfrm>
          <a:prstGeom prst="rect">
            <a:avLst/>
          </a:prstGeom>
          <a:noFill/>
        </p:spPr>
        <p:txBody>
          <a:bodyPr wrap="square">
            <a:spAutoFit/>
          </a:bodyPr>
          <a:lstStyle/>
          <a:p>
            <a:pPr marL="228600" marR="0" lvl="0" indent="0" algn="ctr" defTabSz="457200" rtl="0" eaLnBrk="1" fontAlgn="auto" latinLnBrk="0" hangingPunct="1">
              <a:lnSpc>
                <a:spcPct val="100000"/>
              </a:lnSpc>
              <a:spcBef>
                <a:spcPts val="0"/>
              </a:spcBef>
              <a:spcAft>
                <a:spcPts val="0"/>
              </a:spcAft>
              <a:buClrTx/>
              <a:buSzTx/>
              <a:buFontTx/>
              <a:buNone/>
              <a:tabLst>
                <a:tab pos="27432" algn="l"/>
                <a:tab pos="-1731873600" algn="l"/>
                <a:tab pos="6542532" algn="r"/>
              </a:tabLst>
              <a:defRPr/>
            </a:pPr>
            <a:r>
              <a:rPr kumimoji="0" lang="en-US" sz="3200" b="0" i="1" u="none" strike="noStrike" kern="1400" cap="none" spc="0" normalizeH="0" baseline="0" noProof="0" dirty="0">
                <a:ln>
                  <a:noFill/>
                </a:ln>
                <a:solidFill>
                  <a:srgbClr val="4472C4"/>
                </a:solidFill>
                <a:effectLst/>
                <a:uLnTx/>
                <a:uFillTx/>
                <a:latin typeface="Calibri" panose="020F0502020204030204"/>
                <a:ea typeface="+mn-ea"/>
                <a:cs typeface="+mn-cs"/>
              </a:rPr>
              <a:t>Staff Presenter:  Dr. Robin McGill</a:t>
            </a:r>
          </a:p>
        </p:txBody>
      </p:sp>
      <p:pic>
        <p:nvPicPr>
          <p:cNvPr id="6" name="Picture 5">
            <a:extLst>
              <a:ext uri="{FF2B5EF4-FFF2-40B4-BE49-F238E27FC236}">
                <a16:creationId xmlns:a16="http://schemas.microsoft.com/office/drawing/2014/main" id="{E999B883-6419-4E8F-ACE6-19272B4F7345}"/>
              </a:ext>
            </a:extLst>
          </p:cNvPr>
          <p:cNvPicPr>
            <a:picLocks noChangeAspect="1"/>
          </p:cNvPicPr>
          <p:nvPr/>
        </p:nvPicPr>
        <p:blipFill>
          <a:blip r:embed="rId2"/>
          <a:stretch>
            <a:fillRect/>
          </a:stretch>
        </p:blipFill>
        <p:spPr>
          <a:xfrm>
            <a:off x="4265926" y="2987119"/>
            <a:ext cx="3660148" cy="27432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07065735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447071" y="-28575"/>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tab pos="688975" algn="l"/>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j-ea"/>
                <a:cs typeface="+mj-cs"/>
              </a:rPr>
              <a:t>Proposed Updates to Chapter 300-2-1-.</a:t>
            </a:r>
            <a:r>
              <a:rPr lang="en-US" sz="4000" b="1" dirty="0">
                <a:solidFill>
                  <a:srgbClr val="4472C4"/>
                </a:solidFill>
                <a:latin typeface="Calibri" panose="020F0502020204030204"/>
              </a:rPr>
              <a:t>10</a:t>
            </a:r>
            <a:endParaRPr kumimoji="0" lang="en-US" sz="4000" b="1" i="0" u="none" strike="noStrike" kern="1200" cap="none" spc="0" normalizeH="0" baseline="0" noProof="0" dirty="0">
              <a:ln>
                <a:noFill/>
              </a:ln>
              <a:solidFill>
                <a:srgbClr val="4472C4"/>
              </a:solidFill>
              <a:effectLst/>
              <a:uLnTx/>
              <a:uFillTx/>
              <a:latin typeface="Calibri" panose="020F0502020204030204"/>
              <a:ea typeface="+mj-ea"/>
              <a:cs typeface="+mj-cs"/>
            </a:endParaRPr>
          </a:p>
        </p:txBody>
      </p:sp>
      <p:sp>
        <p:nvSpPr>
          <p:cNvPr id="7" name="TextBox 6">
            <a:extLst>
              <a:ext uri="{FF2B5EF4-FFF2-40B4-BE49-F238E27FC236}">
                <a16:creationId xmlns:a16="http://schemas.microsoft.com/office/drawing/2014/main" id="{44FC54D0-983E-40FB-A366-A8EEFC64B692}"/>
              </a:ext>
            </a:extLst>
          </p:cNvPr>
          <p:cNvSpPr txBox="1"/>
          <p:nvPr/>
        </p:nvSpPr>
        <p:spPr>
          <a:xfrm>
            <a:off x="1147763" y="1114425"/>
            <a:ext cx="9896474" cy="4770537"/>
          </a:xfrm>
          <a:prstGeom prst="rect">
            <a:avLst/>
          </a:prstGeom>
          <a:noFill/>
        </p:spPr>
        <p:txBody>
          <a:bodyPr wrap="square">
            <a:spAutoFit/>
          </a:bodyPr>
          <a:lstStyle/>
          <a:p>
            <a:pPr marL="0" marR="0">
              <a:lnSpc>
                <a:spcPct val="100000"/>
              </a:lnSpc>
              <a:spcBef>
                <a:spcPts val="1130"/>
              </a:spcBef>
              <a:spcAft>
                <a:spcPts val="0"/>
              </a:spcAft>
              <a:tabLst>
                <a:tab pos="1473200" algn="l"/>
              </a:tabLst>
            </a:pPr>
            <a:r>
              <a:rPr lang="en-US" sz="2800" b="1" kern="0" dirty="0">
                <a:effectLst/>
                <a:ea typeface="Courier New" panose="02070309020205020404" pitchFamily="49" charset="0"/>
              </a:rPr>
              <a:t>300-2-1-.10	  </a:t>
            </a:r>
            <a:r>
              <a:rPr lang="en-US" sz="2800" b="1" u="sng" kern="0" dirty="0">
                <a:effectLst/>
                <a:ea typeface="Courier New" panose="02070309020205020404" pitchFamily="49" charset="0"/>
              </a:rPr>
              <a:t>Distance Education</a:t>
            </a:r>
            <a:endParaRPr lang="en-US" sz="2800" b="1" kern="0" dirty="0">
              <a:effectLst/>
              <a:ea typeface="Courier New" panose="02070309020205020404" pitchFamily="49" charset="0"/>
            </a:endParaRPr>
          </a:p>
          <a:p>
            <a:pPr marL="0" marR="0" indent="0">
              <a:lnSpc>
                <a:spcPts val="1225"/>
              </a:lnSpc>
              <a:spcBef>
                <a:spcPts val="0"/>
              </a:spcBef>
              <a:spcAft>
                <a:spcPts val="0"/>
              </a:spcAft>
            </a:pPr>
            <a:r>
              <a:rPr lang="en-US" sz="2800" b="1" dirty="0">
                <a:effectLst/>
                <a:ea typeface="Times New Roman" panose="02020603050405020304" pitchFamily="18" charset="0"/>
              </a:rPr>
              <a:t> </a:t>
            </a:r>
            <a:endParaRPr lang="en-US" sz="2800" dirty="0">
              <a:effectLst/>
              <a:ea typeface="Times New Roman" panose="02020603050405020304" pitchFamily="18" charset="0"/>
            </a:endParaRPr>
          </a:p>
          <a:p>
            <a:pPr marL="0" marR="0" indent="0">
              <a:spcBef>
                <a:spcPts val="0"/>
              </a:spcBef>
              <a:spcAft>
                <a:spcPts val="0"/>
              </a:spcAft>
            </a:pPr>
            <a:r>
              <a:rPr lang="en-US" sz="2800" b="1" dirty="0">
                <a:effectLst/>
                <a:ea typeface="Times New Roman" panose="02020603050405020304" pitchFamily="18" charset="0"/>
                <a:cs typeface="Arial" panose="020B0604020202020204" pitchFamily="34" charset="0"/>
              </a:rPr>
              <a:t>Adopted: 2007, Last Amended: 2018</a:t>
            </a:r>
            <a:endParaRPr lang="en-US" sz="2800" dirty="0">
              <a:effectLst/>
              <a:ea typeface="Times New Roman" panose="02020603050405020304" pitchFamily="18" charset="0"/>
              <a:cs typeface="Arial" panose="020B0604020202020204" pitchFamily="34" charset="0"/>
            </a:endParaRPr>
          </a:p>
          <a:p>
            <a:pPr marL="0" marR="0" indent="0">
              <a:spcBef>
                <a:spcPts val="0"/>
              </a:spcBef>
              <a:spcAft>
                <a:spcPts val="0"/>
              </a:spcAft>
            </a:pPr>
            <a:r>
              <a:rPr lang="en-US" b="1" dirty="0">
                <a:effectLst/>
                <a:ea typeface="Times New Roman" panose="02020603050405020304" pitchFamily="18" charset="0"/>
                <a:cs typeface="Arial" panose="020B0604020202020204" pitchFamily="34" charset="0"/>
              </a:rPr>
              <a:t> </a:t>
            </a:r>
            <a:endParaRPr lang="en-US" dirty="0">
              <a:effectLst/>
              <a:ea typeface="Times New Roman" panose="02020603050405020304" pitchFamily="18" charset="0"/>
              <a:cs typeface="Arial" panose="020B0604020202020204" pitchFamily="34" charset="0"/>
            </a:endParaRPr>
          </a:p>
          <a:p>
            <a:pPr marL="0" marR="0" indent="0">
              <a:spcBef>
                <a:spcPts val="0"/>
              </a:spcBef>
              <a:spcAft>
                <a:spcPts val="0"/>
              </a:spcAft>
            </a:pPr>
            <a:r>
              <a:rPr lang="en-US" sz="2800" b="1" dirty="0">
                <a:effectLst/>
                <a:ea typeface="Times New Roman" panose="02020603050405020304" pitchFamily="18" charset="0"/>
                <a:cs typeface="Arial" panose="020B0604020202020204" pitchFamily="34" charset="0"/>
              </a:rPr>
              <a:t>Synopsis of Section</a:t>
            </a:r>
            <a:r>
              <a:rPr lang="en-US" sz="2800" dirty="0">
                <a:effectLst/>
                <a:ea typeface="Times New Roman" panose="02020603050405020304" pitchFamily="18" charset="0"/>
                <a:cs typeface="Arial" panose="020B0604020202020204" pitchFamily="34" charset="0"/>
              </a:rPr>
              <a:t>: The section defines distance education and sets forth the requirements for public institutions to offer distance education programs.</a:t>
            </a:r>
          </a:p>
          <a:p>
            <a:pPr marL="0" marR="0" indent="0">
              <a:spcBef>
                <a:spcPts val="0"/>
              </a:spcBef>
              <a:spcAft>
                <a:spcPts val="0"/>
              </a:spcAft>
            </a:pPr>
            <a:r>
              <a:rPr lang="en-US" dirty="0">
                <a:effectLst/>
                <a:ea typeface="Times New Roman" panose="02020603050405020304" pitchFamily="18" charset="0"/>
                <a:cs typeface="Arial" panose="020B0604020202020204" pitchFamily="34" charset="0"/>
              </a:rPr>
              <a:t> </a:t>
            </a:r>
          </a:p>
          <a:p>
            <a:pPr marL="0" marR="0" indent="0">
              <a:spcBef>
                <a:spcPts val="0"/>
              </a:spcBef>
              <a:spcAft>
                <a:spcPts val="0"/>
              </a:spcAft>
            </a:pPr>
            <a:r>
              <a:rPr lang="en-US" sz="2800" b="1" dirty="0">
                <a:effectLst/>
                <a:ea typeface="Times New Roman" panose="02020603050405020304" pitchFamily="18" charset="0"/>
                <a:cs typeface="Arial" panose="020B0604020202020204" pitchFamily="34" charset="0"/>
              </a:rPr>
              <a:t>Summary of Recommended Changes: </a:t>
            </a:r>
            <a:endParaRPr lang="en-US" sz="2800" dirty="0">
              <a:effectLst/>
              <a:ea typeface="Times New Roman" panose="02020603050405020304" pitchFamily="18" charset="0"/>
              <a:cs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2800" dirty="0">
                <a:effectLst/>
                <a:ea typeface="Times New Roman" panose="02020603050405020304" pitchFamily="18" charset="0"/>
                <a:cs typeface="Arial" panose="020B0604020202020204" pitchFamily="34" charset="0"/>
              </a:rPr>
              <a:t>The section should be expanded to include a statement of purpose, commission responsibility, and scope. </a:t>
            </a:r>
          </a:p>
          <a:p>
            <a:pPr marL="342900" marR="0" lvl="0" indent="-342900">
              <a:spcBef>
                <a:spcPts val="0"/>
              </a:spcBef>
              <a:spcAft>
                <a:spcPts val="0"/>
              </a:spcAft>
              <a:buFont typeface="Symbol" panose="05050102010706020507" pitchFamily="18" charset="2"/>
              <a:buChar char=""/>
            </a:pPr>
            <a:r>
              <a:rPr lang="en-US" sz="2800" dirty="0">
                <a:effectLst/>
                <a:ea typeface="Times New Roman" panose="02020603050405020304" pitchFamily="18" charset="0"/>
                <a:cs typeface="Arial" panose="020B0604020202020204" pitchFamily="34" charset="0"/>
              </a:rPr>
              <a:t>Language should be clarified. </a:t>
            </a:r>
          </a:p>
        </p:txBody>
      </p:sp>
    </p:spTree>
    <p:extLst>
      <p:ext uri="{BB962C8B-B14F-4D97-AF65-F5344CB8AC3E}">
        <p14:creationId xmlns:p14="http://schemas.microsoft.com/office/powerpoint/2010/main" val="189604087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77CEF5-2421-45F0-9684-896A134D6EFD}"/>
              </a:ext>
            </a:extLst>
          </p:cNvPr>
          <p:cNvSpPr txBox="1"/>
          <p:nvPr/>
        </p:nvSpPr>
        <p:spPr>
          <a:xfrm>
            <a:off x="1042351" y="1811675"/>
            <a:ext cx="10826919" cy="2446824"/>
          </a:xfrm>
          <a:prstGeom prst="rect">
            <a:avLst/>
          </a:prstGeom>
          <a:noFill/>
        </p:spPr>
        <p:txBody>
          <a:bodyPr wrap="square" rtlCol="0">
            <a:spAutoFit/>
          </a:bodyPr>
          <a:lstStyle/>
          <a:p>
            <a:r>
              <a:rPr lang="en-US" sz="3200" b="1" dirty="0">
                <a:solidFill>
                  <a:srgbClr val="4472C4"/>
                </a:solidFill>
              </a:rPr>
              <a:t>Motion, Decision Item H </a:t>
            </a:r>
          </a:p>
          <a:p>
            <a:endParaRPr lang="en-US" sz="3200" b="1" dirty="0">
              <a:solidFill>
                <a:srgbClr val="0070C0"/>
              </a:solidFill>
            </a:endParaRPr>
          </a:p>
          <a:p>
            <a:pPr lvl="0">
              <a:spcBef>
                <a:spcPts val="600"/>
              </a:spcBef>
              <a:tabLst>
                <a:tab pos="457200" algn="l"/>
              </a:tabLst>
              <a:defRPr/>
            </a:pPr>
            <a:r>
              <a:rPr lang="en-US" sz="2800" dirty="0"/>
              <a:t>That the Commission approve the Preliminary Approval of Amendments to the Administrative Procedures for Academic Program Review 300-2-1.10.</a:t>
            </a:r>
          </a:p>
        </p:txBody>
      </p:sp>
    </p:spTree>
    <p:extLst>
      <p:ext uri="{BB962C8B-B14F-4D97-AF65-F5344CB8AC3E}">
        <p14:creationId xmlns:p14="http://schemas.microsoft.com/office/powerpoint/2010/main" val="353148488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43828" y="206263"/>
            <a:ext cx="9904344" cy="2123658"/>
          </a:xfrm>
          <a:prstGeom prst="rect">
            <a:avLst/>
          </a:prstGeom>
        </p:spPr>
        <p:txBody>
          <a:bodyPr wrap="square">
            <a:spAutoFit/>
          </a:bodyPr>
          <a:lstStyle/>
          <a:p>
            <a:pPr marL="228600" algn="ctr">
              <a:tabLst>
                <a:tab pos="27432" algn="l"/>
                <a:tab pos="-1731873600" algn="l"/>
                <a:tab pos="6542532" algn="r"/>
              </a:tabLst>
            </a:pPr>
            <a:r>
              <a:rPr lang="en-US" sz="3600" b="1" kern="1400" dirty="0">
                <a:solidFill>
                  <a:srgbClr val="4472C4"/>
                </a:solidFill>
              </a:rPr>
              <a:t>I. Academic Programs</a:t>
            </a:r>
          </a:p>
          <a:p>
            <a:pPr marL="971550" indent="-742950" algn="ctr">
              <a:buAutoNum type="alphaUcPeriod" startAt="5"/>
              <a:tabLst>
                <a:tab pos="27432" algn="l"/>
                <a:tab pos="-1731873600" algn="l"/>
                <a:tab pos="6542532" algn="r"/>
              </a:tabLst>
            </a:pPr>
            <a:endParaRPr lang="en-US" sz="3200" b="1" kern="1400" dirty="0">
              <a:solidFill>
                <a:srgbClr val="4472C4"/>
              </a:solidFill>
            </a:endParaRPr>
          </a:p>
          <a:p>
            <a:pPr marL="228600" algn="ctr">
              <a:tabLst>
                <a:tab pos="27432" algn="l"/>
                <a:tab pos="-1731873600" algn="l"/>
                <a:tab pos="6542532" algn="r"/>
              </a:tabLst>
            </a:pPr>
            <a:r>
              <a:rPr lang="en-US" sz="3200" i="1" kern="1400" dirty="0">
                <a:solidFill>
                  <a:srgbClr val="4472C4"/>
                </a:solidFill>
              </a:rPr>
              <a:t>Staff Presenters:  Dr. Robin McGill</a:t>
            </a:r>
          </a:p>
          <a:p>
            <a:pPr marL="228600" algn="ctr">
              <a:tabLst>
                <a:tab pos="27432" algn="l"/>
                <a:tab pos="-1731873600" algn="l"/>
                <a:tab pos="6542532" algn="r"/>
              </a:tabLst>
            </a:pPr>
            <a:r>
              <a:rPr lang="en-US" sz="3200" i="1" kern="1400" dirty="0">
                <a:solidFill>
                  <a:srgbClr val="4472C4"/>
                </a:solidFill>
              </a:rPr>
              <a:t>and Mrs. Kristan White </a:t>
            </a:r>
            <a:r>
              <a:rPr lang="en-US" sz="3200" kern="1400" dirty="0">
                <a:solidFill>
                  <a:srgbClr val="4472C4"/>
                </a:solidFill>
              </a:rPr>
              <a:t> </a:t>
            </a:r>
            <a:endParaRPr lang="en-US" sz="3200" kern="1400" dirty="0">
              <a:ln>
                <a:noFill/>
              </a:ln>
              <a:solidFill>
                <a:srgbClr val="4472C4"/>
              </a:solidFill>
              <a:effectLst/>
            </a:endParaRPr>
          </a:p>
        </p:txBody>
      </p:sp>
      <p:pic>
        <p:nvPicPr>
          <p:cNvPr id="2" name="Picture 1">
            <a:extLst>
              <a:ext uri="{FF2B5EF4-FFF2-40B4-BE49-F238E27FC236}">
                <a16:creationId xmlns:a16="http://schemas.microsoft.com/office/drawing/2014/main" id="{4C3A534C-95F6-46BC-BEEB-27C0CDFCCB7F}"/>
              </a:ext>
            </a:extLst>
          </p:cNvPr>
          <p:cNvPicPr>
            <a:picLocks noChangeAspect="1"/>
          </p:cNvPicPr>
          <p:nvPr/>
        </p:nvPicPr>
        <p:blipFill>
          <a:blip r:embed="rId2"/>
          <a:stretch>
            <a:fillRect/>
          </a:stretch>
        </p:blipFill>
        <p:spPr>
          <a:xfrm>
            <a:off x="3899295" y="2713115"/>
            <a:ext cx="4393411" cy="292608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36743006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60493" y="83521"/>
            <a:ext cx="6071014" cy="941309"/>
          </a:xfrm>
        </p:spPr>
        <p:txBody>
          <a:bodyPr>
            <a:noAutofit/>
          </a:bodyPr>
          <a:lstStyle/>
          <a:p>
            <a:pPr algn="ctr"/>
            <a:r>
              <a:rPr lang="en-US" sz="4000" b="1" dirty="0">
                <a:solidFill>
                  <a:srgbClr val="4472C4"/>
                </a:solidFill>
                <a:latin typeface="+mn-lt"/>
              </a:rPr>
              <a:t>FOUR-YEAR INSTITUTIONS</a:t>
            </a:r>
          </a:p>
        </p:txBody>
      </p:sp>
      <p:pic>
        <p:nvPicPr>
          <p:cNvPr id="18" name="Picture 2" descr="C:\Users\Kevin Whitaker\Desktop\Marsh Presentation\JSU-Logo-for-website-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8727" y="2952529"/>
            <a:ext cx="1506893" cy="873429"/>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Kevin Whitaker\Desktop\Marsh Presentation\UAH_primary.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9607" y="4486291"/>
            <a:ext cx="2398240" cy="133303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cws.auburn.edu/asim/Content/Images/Schools/Athens%20Stat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28491" y="1226541"/>
            <a:ext cx="1510696" cy="113950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cws.auburn.edu/asim/Content/Images/Schools/Alabama%20Stat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77271" y="1244581"/>
            <a:ext cx="1555816" cy="118144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s://cws.auburn.edu/asim/Content/Images/Schools/Troy.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34793" y="2741690"/>
            <a:ext cx="1331546" cy="131099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https://cws.auburn.edu/asim/Content/Images/Schools/Alabama%20Birmingham.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690970" y="2725807"/>
            <a:ext cx="1448017" cy="1326873"/>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https://cws.auburn.edu/asim/Content/Images/Schools/Montevallo.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005620" y="4254391"/>
            <a:ext cx="1797917" cy="1512583"/>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https://cws.auburn.edu/asim/Content/Images/Schools/Alabama%20A_M.png"/>
          <p:cNvPicPr>
            <a:picLocks noChangeAspect="1" noChangeArrowheads="1"/>
          </p:cNvPicPr>
          <p:nvPr/>
        </p:nvPicPr>
        <p:blipFill rotWithShape="1">
          <a:blip r:embed="rId9">
            <a:extLst>
              <a:ext uri="{28A0092B-C50C-407E-A947-70E740481C1C}">
                <a14:useLocalDpi xmlns:a14="http://schemas.microsoft.com/office/drawing/2010/main" val="0"/>
              </a:ext>
            </a:extLst>
          </a:blip>
          <a:srcRect l="15318" t="12459" r="19082" b="14179"/>
          <a:stretch/>
        </p:blipFill>
        <p:spPr bwMode="auto">
          <a:xfrm>
            <a:off x="559980" y="1103636"/>
            <a:ext cx="1366245" cy="1463337"/>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https://upload.wikimedia.org/wikipedia/en/3/3a/UWALogo.png"/>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26377" y="4508288"/>
            <a:ext cx="1165970" cy="12251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639EBE2-C660-4436-8A76-B53341C85F52}"/>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14656" r="15198" b="29898"/>
          <a:stretch/>
        </p:blipFill>
        <p:spPr>
          <a:xfrm>
            <a:off x="7189999" y="1114491"/>
            <a:ext cx="2011173" cy="1553270"/>
          </a:xfrm>
          <a:prstGeom prst="rect">
            <a:avLst/>
          </a:prstGeom>
        </p:spPr>
      </p:pic>
      <p:pic>
        <p:nvPicPr>
          <p:cNvPr id="1028" name="Picture 4" descr="Auburn University at Montgomery (Fees &amp; Reviews): Alabama, United States">
            <a:extLst>
              <a:ext uri="{FF2B5EF4-FFF2-40B4-BE49-F238E27FC236}">
                <a16:creationId xmlns:a16="http://schemas.microsoft.com/office/drawing/2014/main" id="{FFDFFDC7-6FFE-419A-9F83-9AD2E8219357}"/>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t="29422" b="28787"/>
          <a:stretch/>
        </p:blipFill>
        <p:spPr bwMode="auto">
          <a:xfrm>
            <a:off x="9577177" y="1509682"/>
            <a:ext cx="1864371" cy="7791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Deans jobs | Alabama">
            <a:extLst>
              <a:ext uri="{FF2B5EF4-FFF2-40B4-BE49-F238E27FC236}">
                <a16:creationId xmlns:a16="http://schemas.microsoft.com/office/drawing/2014/main" id="{4AD94542-C477-48ED-97F5-AD8E9906B83C}"/>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t="21990" b="20338"/>
          <a:stretch/>
        </p:blipFill>
        <p:spPr bwMode="auto">
          <a:xfrm>
            <a:off x="5930128" y="2864808"/>
            <a:ext cx="3028950" cy="87343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EDC1453E-E8D4-468F-9063-791D4A52CAFE}"/>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189999" y="4455899"/>
            <a:ext cx="2201590" cy="1277489"/>
          </a:xfrm>
          <a:prstGeom prst="rect">
            <a:avLst/>
          </a:prstGeom>
        </p:spPr>
      </p:pic>
      <p:pic>
        <p:nvPicPr>
          <p:cNvPr id="4" name="Picture 3">
            <a:extLst>
              <a:ext uri="{FF2B5EF4-FFF2-40B4-BE49-F238E27FC236}">
                <a16:creationId xmlns:a16="http://schemas.microsoft.com/office/drawing/2014/main" id="{6C4E6D82-A3E4-4AED-A1B9-5083FD1287F5}"/>
              </a:ext>
            </a:extLst>
          </p:cNvPr>
          <p:cNvPicPr>
            <a:picLocks noChangeAspect="1"/>
          </p:cNvPicPr>
          <p:nvPr/>
        </p:nvPicPr>
        <p:blipFill>
          <a:blip r:embed="rId15"/>
          <a:stretch>
            <a:fillRect/>
          </a:stretch>
        </p:blipFill>
        <p:spPr>
          <a:xfrm>
            <a:off x="5304975" y="4254391"/>
            <a:ext cx="1647111" cy="1627994"/>
          </a:xfrm>
          <a:prstGeom prst="rect">
            <a:avLst/>
          </a:prstGeom>
        </p:spPr>
      </p:pic>
    </p:spTree>
    <p:extLst>
      <p:ext uri="{BB962C8B-B14F-4D97-AF65-F5344CB8AC3E}">
        <p14:creationId xmlns:p14="http://schemas.microsoft.com/office/powerpoint/2010/main" val="144528630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497589" y="194200"/>
            <a:ext cx="11404600" cy="37702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800" b="1" i="0" u="none" strike="noStrike" kern="1200" cap="none" spc="0" normalizeH="0" baseline="0" noProof="0" dirty="0">
                <a:ln>
                  <a:noFill/>
                </a:ln>
                <a:solidFill>
                  <a:srgbClr val="4472C4"/>
                </a:solidFill>
                <a:effectLst/>
                <a:uLnTx/>
                <a:uFillTx/>
                <a:latin typeface="Calibri"/>
                <a:ea typeface="+mn-ea"/>
                <a:cs typeface="+mn-cs"/>
              </a:rPr>
              <a:t>Athens State University</a:t>
            </a:r>
          </a:p>
          <a:p>
            <a:pPr>
              <a:tabLst>
                <a:tab pos="457200" algn="l"/>
              </a:tabLst>
              <a:defRPr/>
            </a:pPr>
            <a:r>
              <a:rPr lang="en-US" sz="2600" b="1" dirty="0">
                <a:solidFill>
                  <a:srgbClr val="4472C4"/>
                </a:solidFill>
                <a:latin typeface="Calibri" panose="020F0502020204030204"/>
              </a:rPr>
              <a:t>1</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 Bachelor of Science in Marketing and Analytics (CIP 52.1401</a:t>
            </a:r>
            <a:r>
              <a:rPr lang="en-US" sz="2600" b="1" dirty="0">
                <a:solidFill>
                  <a:srgbClr val="4472C4"/>
                </a:solidFill>
              </a:rPr>
              <a:t>) </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endParaRPr kumimoji="0" lang="en-US" sz="800" b="1" i="0" u="none" strike="noStrike" kern="1200" cap="none" spc="0" normalizeH="0" baseline="0" noProof="0" dirty="0">
              <a:ln>
                <a:noFill/>
              </a:ln>
              <a:solidFill>
                <a:srgbClr val="4472C4"/>
              </a:solidFill>
              <a:effectLst/>
              <a:highlight>
                <a:srgbClr val="FFFF00"/>
              </a:highlight>
              <a:uLnTx/>
              <a:uFillTx/>
              <a:latin typeface="Calibri" panose="020F0502020204030204"/>
              <a:ea typeface="+mn-ea"/>
              <a:cs typeface="+mn-cs"/>
            </a:endParaRPr>
          </a:p>
          <a:p>
            <a:pPr marL="0" marR="0" lvl="0" indent="0" algn="l" defTabSz="914400" rtl="0" eaLnBrk="1" fontAlgn="auto" latinLnBrk="0" hangingPunct="1">
              <a:lnSpc>
                <a:spcPct val="100000"/>
              </a:lnSpc>
              <a:spcAft>
                <a:spcPts val="600"/>
              </a:spcAft>
              <a:buClrTx/>
              <a:buSzTx/>
              <a:buFontTx/>
              <a:buNone/>
              <a:tabLst>
                <a:tab pos="457200" algn="l"/>
              </a:tabLst>
              <a:defRPr/>
            </a:pPr>
            <a:endParaRPr kumimoji="0" lang="en-US" b="1" i="0" u="none" strike="noStrike" kern="1200" cap="none" spc="0" normalizeH="0" baseline="0" noProof="0" dirty="0">
              <a:ln>
                <a:noFill/>
              </a:ln>
              <a:solidFill>
                <a:srgbClr val="0070C0"/>
              </a:solidFill>
              <a:effectLst/>
              <a:highlight>
                <a:srgbClr val="FFFF00"/>
              </a:highlight>
              <a:uLnTx/>
              <a:uFillTx/>
              <a:ea typeface="+mn-ea"/>
              <a:cs typeface="+mn-cs"/>
            </a:endParaRPr>
          </a:p>
          <a:p>
            <a:pPr marL="342900" marR="0" lvl="0" indent="-342900">
              <a:spcBef>
                <a:spcPts val="0"/>
              </a:spcBef>
              <a:spcAft>
                <a:spcPts val="0"/>
              </a:spcAft>
              <a:buFont typeface="Arial" panose="020B0604020202020204" pitchFamily="34" charset="0"/>
              <a:buChar char="•"/>
              <a:tabLst>
                <a:tab pos="2286000" algn="l"/>
              </a:tabLst>
            </a:pPr>
            <a:r>
              <a:rPr lang="en-US" sz="2400" dirty="0">
                <a:effectLst/>
                <a:ea typeface="Times New Roman" panose="02020603050405020304" pitchFamily="18" charset="0"/>
              </a:rPr>
              <a:t>The proposed program builds upon an existing minor in Marketing within the College of Business and therefore will require minimal new resources to deliver. </a:t>
            </a:r>
            <a:endParaRPr lang="en-US" sz="2400" dirty="0">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286000" algn="l"/>
              </a:tabLst>
            </a:pPr>
            <a:endParaRPr lang="en-US" sz="2400" dirty="0">
              <a:effectLs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pPr>
            <a:r>
              <a:rPr lang="en-US" sz="2400" dirty="0">
                <a:effectLst/>
                <a:ea typeface="Times New Roman" panose="02020603050405020304" pitchFamily="18" charset="0"/>
              </a:rPr>
              <a:t>The proposed BS will prepare graduates for employment as Market Research Analysts and Marketing Specialists, which are included on the Alabama Statewide In-Demand Occupations and the Region 1 In-Demand Occupations Lists.</a:t>
            </a:r>
          </a:p>
        </p:txBody>
      </p:sp>
      <p:pic>
        <p:nvPicPr>
          <p:cNvPr id="3" name="Picture 2">
            <a:extLst>
              <a:ext uri="{FF2B5EF4-FFF2-40B4-BE49-F238E27FC236}">
                <a16:creationId xmlns:a16="http://schemas.microsoft.com/office/drawing/2014/main" id="{68C0B96B-0486-40D7-AD38-58415945304A}"/>
              </a:ext>
            </a:extLst>
          </p:cNvPr>
          <p:cNvPicPr>
            <a:picLocks noChangeAspect="1"/>
          </p:cNvPicPr>
          <p:nvPr/>
        </p:nvPicPr>
        <p:blipFill>
          <a:blip r:embed="rId2"/>
          <a:stretch>
            <a:fillRect/>
          </a:stretch>
        </p:blipFill>
        <p:spPr>
          <a:xfrm>
            <a:off x="10065247" y="164383"/>
            <a:ext cx="1629164" cy="1228442"/>
          </a:xfrm>
          <a:prstGeom prst="rect">
            <a:avLst/>
          </a:prstGeom>
        </p:spPr>
      </p:pic>
      <p:pic>
        <p:nvPicPr>
          <p:cNvPr id="4" name="Picture 3">
            <a:extLst>
              <a:ext uri="{FF2B5EF4-FFF2-40B4-BE49-F238E27FC236}">
                <a16:creationId xmlns:a16="http://schemas.microsoft.com/office/drawing/2014/main" id="{1CD6685C-9CA9-4AD8-B818-2394E1118D72}"/>
              </a:ext>
            </a:extLst>
          </p:cNvPr>
          <p:cNvPicPr>
            <a:picLocks noChangeAspect="1"/>
          </p:cNvPicPr>
          <p:nvPr/>
        </p:nvPicPr>
        <p:blipFill>
          <a:blip r:embed="rId3"/>
          <a:stretch>
            <a:fillRect/>
          </a:stretch>
        </p:blipFill>
        <p:spPr>
          <a:xfrm>
            <a:off x="4425686" y="4338084"/>
            <a:ext cx="3340627" cy="2227084"/>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16236797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77CEF5-2421-45F0-9684-896A134D6EFD}"/>
              </a:ext>
            </a:extLst>
          </p:cNvPr>
          <p:cNvSpPr txBox="1"/>
          <p:nvPr/>
        </p:nvSpPr>
        <p:spPr>
          <a:xfrm>
            <a:off x="1042352" y="1811675"/>
            <a:ext cx="10107296" cy="2015936"/>
          </a:xfrm>
          <a:prstGeom prst="rect">
            <a:avLst/>
          </a:prstGeom>
          <a:noFill/>
        </p:spPr>
        <p:txBody>
          <a:bodyPr wrap="square" rtlCol="0">
            <a:spAutoFit/>
          </a:bodyPr>
          <a:lstStyle/>
          <a:p>
            <a:r>
              <a:rPr lang="en-US" sz="3200" b="1" dirty="0">
                <a:solidFill>
                  <a:srgbClr val="4472C4"/>
                </a:solidFill>
              </a:rPr>
              <a:t>Motion, Decision Item I-1: </a:t>
            </a:r>
          </a:p>
          <a:p>
            <a:endParaRPr lang="en-US" sz="3200" b="1" dirty="0">
              <a:solidFill>
                <a:srgbClr val="0070C0"/>
              </a:solidFill>
            </a:endParaRPr>
          </a:p>
          <a:p>
            <a:pPr lvl="0">
              <a:spcBef>
                <a:spcPts val="600"/>
              </a:spcBef>
              <a:tabLst>
                <a:tab pos="457200" algn="l"/>
              </a:tabLst>
              <a:defRPr/>
            </a:pPr>
            <a:r>
              <a:rPr lang="en-US" sz="2800" dirty="0"/>
              <a:t>That the Commission approve Athens State University’s proposal to offer a Bachelor of Science in Marketing and Analytics.  </a:t>
            </a:r>
          </a:p>
        </p:txBody>
      </p:sp>
    </p:spTree>
    <p:extLst>
      <p:ext uri="{BB962C8B-B14F-4D97-AF65-F5344CB8AC3E}">
        <p14:creationId xmlns:p14="http://schemas.microsoft.com/office/powerpoint/2010/main" val="275358096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512905" y="165720"/>
            <a:ext cx="11387547" cy="51244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lang="en-US" sz="4000" b="1" dirty="0">
                <a:solidFill>
                  <a:srgbClr val="4472C4"/>
                </a:solidFill>
                <a:latin typeface="Calibri"/>
              </a:rPr>
              <a:t>Auburn </a:t>
            </a:r>
            <a:r>
              <a:rPr kumimoji="0" lang="en-US" sz="4000" b="1" i="0" u="none" strike="noStrike" kern="1200" cap="none" spc="0" normalizeH="0" baseline="0" noProof="0" dirty="0">
                <a:ln>
                  <a:noFill/>
                </a:ln>
                <a:solidFill>
                  <a:srgbClr val="4472C4"/>
                </a:solidFill>
                <a:effectLst/>
                <a:uLnTx/>
                <a:uFillTx/>
                <a:latin typeface="Calibri"/>
                <a:ea typeface="+mn-ea"/>
                <a:cs typeface="+mn-cs"/>
              </a:rPr>
              <a:t>University</a:t>
            </a:r>
          </a:p>
          <a:p>
            <a:pPr marR="0" lvl="0"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2a. Bachelor of Science in Drug and Biopharmaceutical Sciences</a:t>
            </a:r>
          </a:p>
          <a:p>
            <a:pPr marR="0" lvl="0" algn="l" defTabSz="914400" rtl="0" eaLnBrk="1" fontAlgn="auto" latinLnBrk="0" hangingPunct="1">
              <a:lnSpc>
                <a:spcPct val="100000"/>
              </a:lnSpc>
              <a:buClrTx/>
              <a:buSzTx/>
              <a:tabLst>
                <a:tab pos="457200" algn="l"/>
              </a:tabLst>
              <a:defRPr/>
            </a:pPr>
            <a:r>
              <a:rPr lang="en-US" sz="2800" b="1" dirty="0">
                <a:solidFill>
                  <a:srgbClr val="4472C4"/>
                </a:solidFill>
                <a:latin typeface="Calibri" panose="020F0502020204030204"/>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(CIP 51.2010)</a:t>
            </a:r>
          </a:p>
          <a:p>
            <a:endParaRPr lang="en-US" sz="2100" dirty="0"/>
          </a:p>
          <a:p>
            <a:pPr marL="342900" indent="-342900">
              <a:buFont typeface="Arial" panose="020B0604020202020204" pitchFamily="34" charset="0"/>
              <a:buChar char="•"/>
            </a:pPr>
            <a:r>
              <a:rPr lang="en-US" sz="2400" dirty="0"/>
              <a:t>The proposed program extends AU’s offerings within the College of Pharmacy down to the undergraduate level and offers an undergraduate field of study in Drug and Biopharmaceutical Science not currently offered by other institutions in the State of Alabama. </a:t>
            </a:r>
          </a:p>
          <a:p>
            <a:pPr marL="342900" indent="-342900">
              <a:buFont typeface="Arial" panose="020B0604020202020204" pitchFamily="34" charset="0"/>
              <a:buChar char="•"/>
            </a:pPr>
            <a:endParaRPr lang="en-US" sz="1600" dirty="0">
              <a:highlight>
                <a:srgbClr val="FFFF00"/>
              </a:highlight>
            </a:endParaRPr>
          </a:p>
          <a:p>
            <a:pPr marL="342900" indent="-342900">
              <a:buFont typeface="Arial" panose="020B0604020202020204" pitchFamily="34" charset="0"/>
              <a:buChar char="•"/>
            </a:pPr>
            <a:r>
              <a:rPr lang="en-US" sz="2400" dirty="0"/>
              <a:t>The Alabama biosciences sector, including biopharmaceutical manufacturers, currently generates about $7.3 billion in economic activity annually, while supporting 780 companies and nearly 48,000 direct and indirect jobs across the state. </a:t>
            </a:r>
          </a:p>
          <a:p>
            <a:endParaRPr lang="en-US" sz="2100" dirty="0">
              <a:highlight>
                <a:srgbClr val="FFFF00"/>
              </a:highlight>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F4BD57C3-E1D9-4740-88DA-5CF70C619680}"/>
              </a:ext>
            </a:extLst>
          </p:cNvPr>
          <p:cNvPicPr>
            <a:picLocks noChangeAspect="1"/>
          </p:cNvPicPr>
          <p:nvPr/>
        </p:nvPicPr>
        <p:blipFill>
          <a:blip r:embed="rId4"/>
          <a:stretch>
            <a:fillRect/>
          </a:stretch>
        </p:blipFill>
        <p:spPr>
          <a:xfrm>
            <a:off x="10210800" y="181481"/>
            <a:ext cx="1431851" cy="1106430"/>
          </a:xfrm>
          <a:prstGeom prst="rect">
            <a:avLst/>
          </a:prstGeom>
        </p:spPr>
      </p:pic>
      <p:pic>
        <p:nvPicPr>
          <p:cNvPr id="3" name="Picture 2">
            <a:extLst>
              <a:ext uri="{FF2B5EF4-FFF2-40B4-BE49-F238E27FC236}">
                <a16:creationId xmlns:a16="http://schemas.microsoft.com/office/drawing/2014/main" id="{FBBAB360-3B11-4793-848E-8BA9E33BA4DA}"/>
              </a:ext>
            </a:extLst>
          </p:cNvPr>
          <p:cNvPicPr>
            <a:picLocks noChangeAspect="1"/>
          </p:cNvPicPr>
          <p:nvPr/>
        </p:nvPicPr>
        <p:blipFill rotWithShape="1">
          <a:blip r:embed="rId5"/>
          <a:srcRect t="9025"/>
          <a:stretch/>
        </p:blipFill>
        <p:spPr>
          <a:xfrm>
            <a:off x="4488693" y="4921830"/>
            <a:ext cx="3214614" cy="1754689"/>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501294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0ACD13-977A-44F6-9393-C9E32D693976}"/>
              </a:ext>
            </a:extLst>
          </p:cNvPr>
          <p:cNvSpPr txBox="1"/>
          <p:nvPr/>
        </p:nvSpPr>
        <p:spPr>
          <a:xfrm>
            <a:off x="1042352" y="1758513"/>
            <a:ext cx="10107296" cy="2015936"/>
          </a:xfrm>
          <a:prstGeom prst="rect">
            <a:avLst/>
          </a:prstGeom>
          <a:noFill/>
        </p:spPr>
        <p:txBody>
          <a:bodyPr wrap="square" rtlCol="0">
            <a:spAutoFit/>
          </a:bodyPr>
          <a:lstStyle/>
          <a:p>
            <a:r>
              <a:rPr lang="en-US" sz="3200" b="1" dirty="0">
                <a:solidFill>
                  <a:srgbClr val="4472C4"/>
                </a:solidFill>
              </a:rPr>
              <a:t>Motion, Decision Item I-2a: </a:t>
            </a:r>
          </a:p>
          <a:p>
            <a:endParaRPr lang="en-US" sz="3200" b="1" dirty="0">
              <a:solidFill>
                <a:srgbClr val="0070C0"/>
              </a:solidFill>
            </a:endParaRPr>
          </a:p>
          <a:p>
            <a:pPr lvl="0">
              <a:spcBef>
                <a:spcPts val="600"/>
              </a:spcBef>
              <a:tabLst>
                <a:tab pos="457200" algn="l"/>
              </a:tabLst>
              <a:defRPr/>
            </a:pPr>
            <a:r>
              <a:rPr lang="en-US" sz="2800" dirty="0"/>
              <a:t>That the Commission approve Auburn University’s proposal to offer a Bachelor of Science in Drug and Biopharmaceutical Sciences.</a:t>
            </a:r>
          </a:p>
        </p:txBody>
      </p:sp>
    </p:spTree>
    <p:extLst>
      <p:ext uri="{BB962C8B-B14F-4D97-AF65-F5344CB8AC3E}">
        <p14:creationId xmlns:p14="http://schemas.microsoft.com/office/powerpoint/2010/main" val="283688978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529471" y="161603"/>
            <a:ext cx="10843787" cy="480131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lang="en-US" sz="4000" b="1" dirty="0">
                <a:solidFill>
                  <a:srgbClr val="4472C4"/>
                </a:solidFill>
                <a:latin typeface="Calibri"/>
              </a:rPr>
              <a:t>Auburn </a:t>
            </a:r>
            <a:r>
              <a:rPr kumimoji="0" lang="en-US" sz="4000" b="1" i="0" u="none" strike="noStrike" kern="1200" cap="none" spc="0" normalizeH="0" baseline="0" noProof="0" dirty="0">
                <a:ln>
                  <a:noFill/>
                </a:ln>
                <a:solidFill>
                  <a:srgbClr val="4472C4"/>
                </a:solidFill>
                <a:effectLst/>
                <a:uLnTx/>
                <a:uFillTx/>
                <a:latin typeface="Calibri"/>
                <a:ea typeface="+mn-ea"/>
                <a:cs typeface="+mn-cs"/>
              </a:rPr>
              <a:t>University</a:t>
            </a:r>
          </a:p>
          <a:p>
            <a:pPr marR="0" lvl="0"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2b. Master of Science in Business Administration - Finance</a:t>
            </a:r>
          </a:p>
          <a:p>
            <a:pPr marR="0" lvl="0" algn="l" defTabSz="914400" rtl="0" eaLnBrk="1" fontAlgn="auto" latinLnBrk="0" hangingPunct="1">
              <a:lnSpc>
                <a:spcPct val="100000"/>
              </a:lnSpc>
              <a:buClrTx/>
              <a:buSzTx/>
              <a:tabLst>
                <a:tab pos="457200" algn="l"/>
              </a:tabLst>
              <a:defRPr/>
            </a:pPr>
            <a:r>
              <a:rPr lang="en-US" sz="2800" b="1" dirty="0">
                <a:solidFill>
                  <a:srgbClr val="4472C4"/>
                </a:solidFill>
                <a:latin typeface="Calibri" panose="020F0502020204030204"/>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(CIP 52.0201) – Substantive Modification</a:t>
            </a:r>
          </a:p>
          <a:p>
            <a:endParaRPr lang="en-US" sz="2100" dirty="0"/>
          </a:p>
          <a:p>
            <a:pPr marL="342900" indent="-342900">
              <a:buFont typeface="Arial" panose="020B0604020202020204" pitchFamily="34" charset="0"/>
              <a:buChar char="•"/>
            </a:pPr>
            <a:r>
              <a:rPr lang="en-US" sz="2400" dirty="0"/>
              <a:t>Auburn University is proposing to modify the CIP code and title for the MS in Business Administration—Finance from CIP 52.0201, which is shared with the MS in Business Administration (all options), to CIP 52.0801 (MS in Finance), which better describes the content of the degree. Consistent with Commission policy, the proposed substantive modification pertains to a program that has already been in existence and does not require any additional funding to deliver in its modified form. </a:t>
            </a:r>
          </a:p>
          <a:p>
            <a:endParaRPr lang="en-US" sz="2100" dirty="0">
              <a:highlight>
                <a:srgbClr val="FFFF00"/>
              </a:highlight>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FBE93993-5800-424B-A453-C2D70537A60A}"/>
              </a:ext>
            </a:extLst>
          </p:cNvPr>
          <p:cNvPicPr>
            <a:picLocks noChangeAspect="1"/>
          </p:cNvPicPr>
          <p:nvPr/>
        </p:nvPicPr>
        <p:blipFill>
          <a:blip r:embed="rId4"/>
          <a:stretch>
            <a:fillRect/>
          </a:stretch>
        </p:blipFill>
        <p:spPr>
          <a:xfrm>
            <a:off x="4378625" y="4440812"/>
            <a:ext cx="3434750" cy="2146719"/>
          </a:xfrm>
          <a:prstGeom prst="rect">
            <a:avLst/>
          </a:prstGeom>
          <a:effectLst>
            <a:outerShdw blurRad="63500" sx="102000" sy="102000" algn="ctr" rotWithShape="0">
              <a:prstClr val="black">
                <a:alpha val="40000"/>
              </a:prstClr>
            </a:outerShdw>
          </a:effectLst>
        </p:spPr>
      </p:pic>
      <p:pic>
        <p:nvPicPr>
          <p:cNvPr id="7" name="Picture 6">
            <a:extLst>
              <a:ext uri="{FF2B5EF4-FFF2-40B4-BE49-F238E27FC236}">
                <a16:creationId xmlns:a16="http://schemas.microsoft.com/office/drawing/2014/main" id="{BC749A15-3230-4FD9-B161-9FA90BE4E156}"/>
              </a:ext>
            </a:extLst>
          </p:cNvPr>
          <p:cNvPicPr>
            <a:picLocks noChangeAspect="1"/>
          </p:cNvPicPr>
          <p:nvPr/>
        </p:nvPicPr>
        <p:blipFill>
          <a:blip r:embed="rId5"/>
          <a:stretch>
            <a:fillRect/>
          </a:stretch>
        </p:blipFill>
        <p:spPr>
          <a:xfrm>
            <a:off x="10210800" y="181481"/>
            <a:ext cx="1431851" cy="1106430"/>
          </a:xfrm>
          <a:prstGeom prst="rect">
            <a:avLst/>
          </a:prstGeom>
        </p:spPr>
      </p:pic>
    </p:spTree>
    <p:extLst>
      <p:ext uri="{BB962C8B-B14F-4D97-AF65-F5344CB8AC3E}">
        <p14:creationId xmlns:p14="http://schemas.microsoft.com/office/powerpoint/2010/main" val="418016715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0ACD13-977A-44F6-9393-C9E32D693976}"/>
              </a:ext>
            </a:extLst>
          </p:cNvPr>
          <p:cNvSpPr txBox="1"/>
          <p:nvPr/>
        </p:nvSpPr>
        <p:spPr>
          <a:xfrm>
            <a:off x="1042352" y="1758513"/>
            <a:ext cx="10107296" cy="2446824"/>
          </a:xfrm>
          <a:prstGeom prst="rect">
            <a:avLst/>
          </a:prstGeom>
          <a:noFill/>
        </p:spPr>
        <p:txBody>
          <a:bodyPr wrap="square" rtlCol="0">
            <a:spAutoFit/>
          </a:bodyPr>
          <a:lstStyle/>
          <a:p>
            <a:r>
              <a:rPr lang="en-US" sz="3200" b="1" dirty="0">
                <a:solidFill>
                  <a:srgbClr val="4472C4"/>
                </a:solidFill>
              </a:rPr>
              <a:t>Motion, Decision Item I-2b: </a:t>
            </a:r>
          </a:p>
          <a:p>
            <a:endParaRPr lang="en-US" sz="3200" b="1" dirty="0">
              <a:solidFill>
                <a:srgbClr val="0070C0"/>
              </a:solidFill>
            </a:endParaRPr>
          </a:p>
          <a:p>
            <a:pPr lvl="0">
              <a:spcBef>
                <a:spcPts val="600"/>
              </a:spcBef>
              <a:tabLst>
                <a:tab pos="457200" algn="l"/>
              </a:tabLst>
              <a:defRPr/>
            </a:pPr>
            <a:r>
              <a:rPr lang="en-US" sz="2800" dirty="0"/>
              <a:t>That the Commission approve Auburn University’s </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proposal to make a Substantive Modification to the Master of Science in Business Administration – Finance</a:t>
            </a:r>
            <a:r>
              <a:rPr lang="en-US" sz="2800" dirty="0"/>
              <a:t>.</a:t>
            </a:r>
          </a:p>
        </p:txBody>
      </p:sp>
    </p:spTree>
    <p:extLst>
      <p:ext uri="{BB962C8B-B14F-4D97-AF65-F5344CB8AC3E}">
        <p14:creationId xmlns:p14="http://schemas.microsoft.com/office/powerpoint/2010/main" val="257955691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524692" y="213634"/>
            <a:ext cx="11376838" cy="437042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lang="en-US" sz="3800" b="1" dirty="0">
                <a:solidFill>
                  <a:srgbClr val="4472C4"/>
                </a:solidFill>
                <a:latin typeface="Calibri"/>
              </a:rPr>
              <a:t>Auburn </a:t>
            </a:r>
            <a:r>
              <a:rPr kumimoji="0" lang="en-US" sz="3800" b="1" i="0" u="none" strike="noStrike" kern="1200" cap="none" spc="0" normalizeH="0" baseline="0" noProof="0" dirty="0">
                <a:ln>
                  <a:noFill/>
                </a:ln>
                <a:solidFill>
                  <a:srgbClr val="4472C4"/>
                </a:solidFill>
                <a:effectLst/>
                <a:uLnTx/>
                <a:uFillTx/>
                <a:latin typeface="Calibri"/>
                <a:ea typeface="+mn-ea"/>
                <a:cs typeface="+mn-cs"/>
              </a:rPr>
              <a:t>University at Montgomery</a:t>
            </a:r>
          </a:p>
          <a:p>
            <a:pPr marR="0" lvl="0" algn="l" defTabSz="914400" rtl="0" eaLnBrk="1" fontAlgn="auto" latinLnBrk="0" hangingPunct="1">
              <a:lnSpc>
                <a:spcPct val="100000"/>
              </a:lnSpc>
              <a:buClrTx/>
              <a:buSzTx/>
              <a:tabLst>
                <a:tab pos="457200" algn="l"/>
              </a:tabLst>
              <a:defRPr/>
            </a:pP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3. Master of Science in Biochemistry and Molecular Biology </a:t>
            </a:r>
          </a:p>
          <a:p>
            <a:pPr marR="0" lvl="0" algn="l" defTabSz="914400" rtl="0" eaLnBrk="1" fontAlgn="auto" latinLnBrk="0" hangingPunct="1">
              <a:lnSpc>
                <a:spcPct val="100000"/>
              </a:lnSpc>
              <a:buClrTx/>
              <a:buSzTx/>
              <a:tabLst>
                <a:tab pos="457200" algn="l"/>
              </a:tabLst>
              <a:defRPr/>
            </a:pPr>
            <a:r>
              <a:rPr lang="en-US" sz="2600" b="1" dirty="0">
                <a:solidFill>
                  <a:srgbClr val="4472C4"/>
                </a:solidFill>
                <a:latin typeface="Calibri" panose="020F0502020204030204"/>
              </a:rPr>
              <a:t>    </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(CIP 26.0210)</a:t>
            </a:r>
          </a:p>
          <a:p>
            <a:endParaRPr lang="en-US" sz="2200" dirty="0">
              <a:highlight>
                <a:srgbClr val="FFFF00"/>
              </a:highlight>
            </a:endParaRPr>
          </a:p>
          <a:p>
            <a:pPr marL="342900" marR="0" lvl="0" indent="-342900">
              <a:spcBef>
                <a:spcPts val="0"/>
              </a:spcBef>
              <a:spcAft>
                <a:spcPts val="0"/>
              </a:spcAft>
              <a:buFont typeface="Arial" panose="020B0604020202020204" pitchFamily="34" charset="0"/>
              <a:buChar char="•"/>
              <a:tabLst>
                <a:tab pos="2286000" algn="l"/>
              </a:tabLst>
            </a:pPr>
            <a:r>
              <a:rPr lang="en-US" sz="2400" dirty="0">
                <a:effectLst/>
                <a:ea typeface="Times New Roman" panose="02020603050405020304" pitchFamily="18" charset="0"/>
              </a:rPr>
              <a:t>AUM’s investments in this program are part of a larger strategic growth plan for the College of Sciences focused on significantly increasing its research output and increasing the amount of external funding. </a:t>
            </a:r>
          </a:p>
          <a:p>
            <a:pPr marL="342900" marR="0" lvl="0" indent="-342900">
              <a:spcBef>
                <a:spcPts val="0"/>
              </a:spcBef>
              <a:spcAft>
                <a:spcPts val="0"/>
              </a:spcAft>
              <a:buFont typeface="Arial" panose="020B0604020202020204" pitchFamily="34" charset="0"/>
              <a:buChar char="•"/>
              <a:tabLst>
                <a:tab pos="2286000" algn="l"/>
              </a:tabLst>
            </a:pPr>
            <a:endParaRPr lang="en-US" sz="2200" dirty="0">
              <a:effectLs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286000" algn="l"/>
              </a:tabLst>
            </a:pPr>
            <a:r>
              <a:rPr lang="en-US" sz="2400" dirty="0">
                <a:effectLst/>
                <a:ea typeface="Times New Roman" panose="02020603050405020304" pitchFamily="18" charset="0"/>
              </a:rPr>
              <a:t>The proposed program is designed to support Alabama’s biosciences sector, which currently generates about $7.3 billion in economic activity annually, while supporting 780 companies and nearly 48,000 direct and indirect jobs across the state.</a:t>
            </a: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B8B9A342-0612-4C29-BE11-E1DDA7A35DA2}"/>
              </a:ext>
            </a:extLst>
          </p:cNvPr>
          <p:cNvPicPr>
            <a:picLocks noChangeAspect="1"/>
          </p:cNvPicPr>
          <p:nvPr/>
        </p:nvPicPr>
        <p:blipFill>
          <a:blip r:embed="rId4"/>
          <a:stretch>
            <a:fillRect/>
          </a:stretch>
        </p:blipFill>
        <p:spPr>
          <a:xfrm>
            <a:off x="9985513" y="228959"/>
            <a:ext cx="1781185" cy="739250"/>
          </a:xfrm>
          <a:prstGeom prst="rect">
            <a:avLst/>
          </a:prstGeom>
        </p:spPr>
      </p:pic>
      <p:pic>
        <p:nvPicPr>
          <p:cNvPr id="3" name="Picture 2">
            <a:extLst>
              <a:ext uri="{FF2B5EF4-FFF2-40B4-BE49-F238E27FC236}">
                <a16:creationId xmlns:a16="http://schemas.microsoft.com/office/drawing/2014/main" id="{472E7333-4886-474C-B466-AE4A3E54DBF7}"/>
              </a:ext>
            </a:extLst>
          </p:cNvPr>
          <p:cNvPicPr>
            <a:picLocks noChangeAspect="1"/>
          </p:cNvPicPr>
          <p:nvPr/>
        </p:nvPicPr>
        <p:blipFill>
          <a:blip r:embed="rId5"/>
          <a:stretch>
            <a:fillRect/>
          </a:stretch>
        </p:blipFill>
        <p:spPr>
          <a:xfrm>
            <a:off x="4571933" y="4648060"/>
            <a:ext cx="3048133" cy="1921191"/>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8933458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77CEF5-2421-45F0-9684-896A134D6EFD}"/>
              </a:ext>
            </a:extLst>
          </p:cNvPr>
          <p:cNvSpPr txBox="1"/>
          <p:nvPr/>
        </p:nvSpPr>
        <p:spPr>
          <a:xfrm>
            <a:off x="1042352" y="1747880"/>
            <a:ext cx="10107296" cy="2446824"/>
          </a:xfrm>
          <a:prstGeom prst="rect">
            <a:avLst/>
          </a:prstGeom>
          <a:noFill/>
        </p:spPr>
        <p:txBody>
          <a:bodyPr wrap="square" rtlCol="0">
            <a:spAutoFit/>
          </a:bodyPr>
          <a:lstStyle/>
          <a:p>
            <a:r>
              <a:rPr lang="en-US" sz="3200" b="1" dirty="0">
                <a:solidFill>
                  <a:srgbClr val="4472C4"/>
                </a:solidFill>
              </a:rPr>
              <a:t>Motion, Decision Item I-3: </a:t>
            </a:r>
          </a:p>
          <a:p>
            <a:endParaRPr lang="en-US" sz="3200" b="1" dirty="0">
              <a:solidFill>
                <a:srgbClr val="0070C0"/>
              </a:solidFill>
            </a:endParaRPr>
          </a:p>
          <a:p>
            <a:pPr lvl="0">
              <a:spcBef>
                <a:spcPts val="600"/>
              </a:spcBef>
              <a:tabLst>
                <a:tab pos="457200" algn="l"/>
              </a:tabLst>
              <a:defRPr/>
            </a:pPr>
            <a:r>
              <a:rPr lang="en-US" sz="2800" dirty="0"/>
              <a:t>That the Commission approve Auburn University at Montgomery’s proposal to offer a Master of Science in Biochemistry and Molecular Biology.  </a:t>
            </a:r>
          </a:p>
        </p:txBody>
      </p:sp>
    </p:spTree>
    <p:extLst>
      <p:ext uri="{BB962C8B-B14F-4D97-AF65-F5344CB8AC3E}">
        <p14:creationId xmlns:p14="http://schemas.microsoft.com/office/powerpoint/2010/main" val="52124368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531569" y="179398"/>
            <a:ext cx="10843787" cy="560153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lang="en-US" sz="3800" b="1" dirty="0">
                <a:solidFill>
                  <a:srgbClr val="4472C4"/>
                </a:solidFill>
                <a:latin typeface="Calibri"/>
              </a:rPr>
              <a:t>Troy </a:t>
            </a:r>
            <a:r>
              <a:rPr kumimoji="0" lang="en-US" sz="3800" b="1" i="0" u="none" strike="noStrike" kern="1200" cap="none" spc="0" normalizeH="0" baseline="0" noProof="0" dirty="0">
                <a:ln>
                  <a:noFill/>
                </a:ln>
                <a:solidFill>
                  <a:srgbClr val="4472C4"/>
                </a:solidFill>
                <a:effectLst/>
                <a:uLnTx/>
                <a:uFillTx/>
                <a:latin typeface="Calibri"/>
                <a:ea typeface="+mn-ea"/>
                <a:cs typeface="+mn-cs"/>
              </a:rPr>
              <a:t>University</a:t>
            </a:r>
          </a:p>
          <a:p>
            <a:pPr marR="0" lvl="0" algn="l" defTabSz="914400" rtl="0" eaLnBrk="1" fontAlgn="auto" latinLnBrk="0" hangingPunct="1">
              <a:lnSpc>
                <a:spcPct val="100000"/>
              </a:lnSpc>
              <a:buClrTx/>
              <a:buSzTx/>
              <a:tabLst>
                <a:tab pos="457200" algn="l"/>
              </a:tabLst>
              <a:defRPr/>
            </a:pP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4a. Change of Instructional Role to Doctoral Granting</a:t>
            </a:r>
          </a:p>
          <a:p>
            <a:pPr marL="342900" marR="0" lvl="0" indent="-342900">
              <a:spcBef>
                <a:spcPts val="1200"/>
              </a:spcBef>
              <a:spcAft>
                <a:spcPts val="0"/>
              </a:spcAft>
              <a:buFont typeface="Arial" panose="020B0604020202020204" pitchFamily="34" charset="0"/>
              <a:buChar char="•"/>
              <a:tabLst>
                <a:tab pos="2286000" algn="l"/>
              </a:tabLst>
            </a:pPr>
            <a:r>
              <a:rPr lang="en-US" sz="2400" dirty="0">
                <a:effectLst/>
                <a:ea typeface="Times New Roman" panose="02020603050405020304" pitchFamily="18" charset="0"/>
              </a:rPr>
              <a:t>In 2019, Troy University’s Board of Trustees approved a revision to the University’s mission statement to specifically include doctoral programs among its graduate offerings, with the goal of pursuing a role change to doctoral granting. </a:t>
            </a:r>
          </a:p>
          <a:p>
            <a:pPr marL="342900" marR="0" lvl="0" indent="-342900">
              <a:spcBef>
                <a:spcPts val="1200"/>
              </a:spcBef>
              <a:spcAft>
                <a:spcPts val="0"/>
              </a:spcAft>
              <a:buFont typeface="Arial" panose="020B0604020202020204" pitchFamily="34" charset="0"/>
              <a:buChar char="•"/>
              <a:tabLst>
                <a:tab pos="2286000" algn="l"/>
              </a:tabLst>
            </a:pPr>
            <a:r>
              <a:rPr lang="en-US" sz="2400" dirty="0">
                <a:effectLst/>
                <a:ea typeface="Times New Roman" panose="02020603050405020304" pitchFamily="18" charset="0"/>
              </a:rPr>
              <a:t>Beginning in 2009, Troy University has successfully implemented three doctoral-level programs: DNP in Nursing (CIP 51.3818), PhD in Sport Management (CIP 31.0504), and PhD in Global Leadership (CIP 52.0213).</a:t>
            </a:r>
          </a:p>
          <a:p>
            <a:pPr marL="342900" marR="0" lvl="0" indent="-342900">
              <a:spcBef>
                <a:spcPts val="1200"/>
              </a:spcBef>
              <a:spcAft>
                <a:spcPts val="0"/>
              </a:spcAft>
              <a:buFont typeface="Arial" panose="020B0604020202020204" pitchFamily="34" charset="0"/>
              <a:buChar char="•"/>
              <a:tabLst>
                <a:tab pos="2286000" algn="l"/>
              </a:tabLst>
            </a:pPr>
            <a:r>
              <a:rPr lang="en-US" sz="2400" dirty="0">
                <a:effectLst/>
                <a:ea typeface="Times New Roman" panose="02020603050405020304" pitchFamily="18" charset="0"/>
              </a:rPr>
              <a:t>Troy University seeks to expand its doctoral production and sponsored research activities with the goal of reaching the Carnegie classification of “R2: Doctoral University—High Research Activity,” a recognition that will benefit the University community, along with the region and the state, especially in developing partnerships with business and industry. </a:t>
            </a: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D6865BDC-4587-4474-B0FF-4A2E18BB35D5}"/>
              </a:ext>
            </a:extLst>
          </p:cNvPr>
          <p:cNvPicPr>
            <a:picLocks noChangeAspect="1"/>
          </p:cNvPicPr>
          <p:nvPr/>
        </p:nvPicPr>
        <p:blipFill>
          <a:blip r:embed="rId4"/>
          <a:stretch>
            <a:fillRect/>
          </a:stretch>
        </p:blipFill>
        <p:spPr>
          <a:xfrm>
            <a:off x="10465904" y="113249"/>
            <a:ext cx="1154771" cy="1138881"/>
          </a:xfrm>
          <a:prstGeom prst="rect">
            <a:avLst/>
          </a:prstGeom>
        </p:spPr>
      </p:pic>
      <p:pic>
        <p:nvPicPr>
          <p:cNvPr id="7" name="Picture 6">
            <a:extLst>
              <a:ext uri="{FF2B5EF4-FFF2-40B4-BE49-F238E27FC236}">
                <a16:creationId xmlns:a16="http://schemas.microsoft.com/office/drawing/2014/main" id="{9DD56944-0E98-4094-A8A1-94952147482F}"/>
              </a:ext>
            </a:extLst>
          </p:cNvPr>
          <p:cNvPicPr>
            <a:picLocks noChangeAspect="1"/>
          </p:cNvPicPr>
          <p:nvPr/>
        </p:nvPicPr>
        <p:blipFill rotWithShape="1">
          <a:blip r:embed="rId5"/>
          <a:srcRect t="5359" b="4750"/>
          <a:stretch/>
        </p:blipFill>
        <p:spPr>
          <a:xfrm>
            <a:off x="7917282" y="5426765"/>
            <a:ext cx="3130826" cy="1251837"/>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61055453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77CEF5-2421-45F0-9684-896A134D6EFD}"/>
              </a:ext>
            </a:extLst>
          </p:cNvPr>
          <p:cNvSpPr txBox="1"/>
          <p:nvPr/>
        </p:nvSpPr>
        <p:spPr>
          <a:xfrm>
            <a:off x="1042352" y="1747880"/>
            <a:ext cx="10107296" cy="2015936"/>
          </a:xfrm>
          <a:prstGeom prst="rect">
            <a:avLst/>
          </a:prstGeom>
          <a:noFill/>
        </p:spPr>
        <p:txBody>
          <a:bodyPr wrap="square" rtlCol="0">
            <a:spAutoFit/>
          </a:bodyPr>
          <a:lstStyle/>
          <a:p>
            <a:r>
              <a:rPr lang="en-US" sz="3200" b="1" dirty="0">
                <a:solidFill>
                  <a:srgbClr val="4472C4"/>
                </a:solidFill>
              </a:rPr>
              <a:t>Motion, Decision Item I-4a: </a:t>
            </a:r>
          </a:p>
          <a:p>
            <a:endParaRPr lang="en-US" sz="3200" b="1" dirty="0">
              <a:solidFill>
                <a:srgbClr val="0070C0"/>
              </a:solidFill>
            </a:endParaRPr>
          </a:p>
          <a:p>
            <a:pPr lvl="0">
              <a:spcBef>
                <a:spcPts val="600"/>
              </a:spcBef>
              <a:tabLst>
                <a:tab pos="457200" algn="l"/>
              </a:tabLst>
              <a:defRPr/>
            </a:pPr>
            <a:r>
              <a:rPr lang="en-US" sz="2800" dirty="0"/>
              <a:t>That the Commission approve Troy University’s instructional role change to a doctoral granting institution.  </a:t>
            </a:r>
          </a:p>
        </p:txBody>
      </p:sp>
    </p:spTree>
    <p:extLst>
      <p:ext uri="{BB962C8B-B14F-4D97-AF65-F5344CB8AC3E}">
        <p14:creationId xmlns:p14="http://schemas.microsoft.com/office/powerpoint/2010/main" val="159235981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544899" y="197669"/>
            <a:ext cx="10843787" cy="583236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lang="en-US" sz="3800" b="1" dirty="0">
                <a:solidFill>
                  <a:srgbClr val="4472C4"/>
                </a:solidFill>
                <a:latin typeface="Calibri"/>
              </a:rPr>
              <a:t>Troy </a:t>
            </a:r>
            <a:r>
              <a:rPr kumimoji="0" lang="en-US" sz="3800" b="1" i="0" u="none" strike="noStrike" kern="1200" cap="none" spc="0" normalizeH="0" baseline="0" noProof="0" dirty="0">
                <a:ln>
                  <a:noFill/>
                </a:ln>
                <a:solidFill>
                  <a:srgbClr val="4472C4"/>
                </a:solidFill>
                <a:effectLst/>
                <a:uLnTx/>
                <a:uFillTx/>
                <a:latin typeface="Calibri"/>
                <a:ea typeface="+mn-ea"/>
                <a:cs typeface="+mn-cs"/>
              </a:rPr>
              <a:t>University</a:t>
            </a:r>
          </a:p>
          <a:p>
            <a:pPr marR="0" lvl="0" algn="l" defTabSz="914400" rtl="0" eaLnBrk="1" fontAlgn="auto" latinLnBrk="0" hangingPunct="1">
              <a:lnSpc>
                <a:spcPct val="100000"/>
              </a:lnSpc>
              <a:buClrTx/>
              <a:buSzTx/>
              <a:tabLst>
                <a:tab pos="457200" algn="l"/>
              </a:tabLst>
              <a:defRPr/>
            </a:pP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4b. Master of Business Administration in Business Design</a:t>
            </a:r>
          </a:p>
          <a:p>
            <a:pPr marR="0" lvl="0" algn="l" defTabSz="914400" rtl="0" eaLnBrk="1" fontAlgn="auto" latinLnBrk="0" hangingPunct="1">
              <a:lnSpc>
                <a:spcPct val="100000"/>
              </a:lnSpc>
              <a:buClrTx/>
              <a:buSzTx/>
              <a:tabLst>
                <a:tab pos="457200" algn="l"/>
              </a:tabLst>
              <a:defRPr/>
            </a:pPr>
            <a:r>
              <a:rPr lang="en-US" sz="2600" b="1" dirty="0">
                <a:solidFill>
                  <a:srgbClr val="4472C4"/>
                </a:solidFill>
                <a:latin typeface="Calibri" panose="020F0502020204030204"/>
              </a:rPr>
              <a:t>       </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(CIP 52.0701)</a:t>
            </a:r>
          </a:p>
          <a:p>
            <a:endParaRPr lang="en-US" sz="2100" dirty="0"/>
          </a:p>
          <a:p>
            <a:pPr marL="342900" marR="0" lvl="0" indent="-342900">
              <a:spcBef>
                <a:spcPts val="0"/>
              </a:spcBef>
              <a:spcAft>
                <a:spcPts val="0"/>
              </a:spcAft>
              <a:buFont typeface="Arial" panose="020B0604020202020204" pitchFamily="34" charset="0"/>
              <a:buChar char="•"/>
              <a:tabLst>
                <a:tab pos="2286000" algn="l"/>
              </a:tabLst>
            </a:pPr>
            <a:r>
              <a:rPr lang="en-US" sz="2400" dirty="0">
                <a:effectLst/>
                <a:ea typeface="Times New Roman" panose="02020603050405020304" pitchFamily="18" charset="0"/>
              </a:rPr>
              <a:t>The MBA in Business Design adapts the traditional broad MBA curriculum to focus on entrepreneurial aspects of launching and growing a firm, which aligns with statewide efforts to promote innovation and attract start-up companies to Alabama. </a:t>
            </a:r>
          </a:p>
          <a:p>
            <a:pPr marL="342900" marR="0" lvl="0" indent="-342900">
              <a:spcBef>
                <a:spcPts val="0"/>
              </a:spcBef>
              <a:spcAft>
                <a:spcPts val="0"/>
              </a:spcAft>
              <a:buFont typeface="Arial" panose="020B0604020202020204" pitchFamily="34" charset="0"/>
              <a:buChar char="•"/>
              <a:tabLst>
                <a:tab pos="2286000" algn="l"/>
              </a:tabLst>
            </a:pPr>
            <a:endParaRPr lang="en-US" sz="1200" dirty="0">
              <a:effectLs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286000" algn="l"/>
              </a:tabLst>
            </a:pPr>
            <a:r>
              <a:rPr lang="en-US" sz="2400" dirty="0">
                <a:effectLst/>
                <a:ea typeface="Times New Roman" panose="02020603050405020304" pitchFamily="18" charset="0"/>
              </a:rPr>
              <a:t>The proposed program will build on existing expertise within the College of Business and will not require any additional resources to implement.</a:t>
            </a:r>
          </a:p>
          <a:p>
            <a:pPr marL="342900" marR="0" lvl="0" indent="-342900">
              <a:spcBef>
                <a:spcPts val="0"/>
              </a:spcBef>
              <a:spcAft>
                <a:spcPts val="0"/>
              </a:spcAft>
              <a:buFont typeface="Arial" panose="020B0604020202020204" pitchFamily="34" charset="0"/>
              <a:buChar char="•"/>
              <a:tabLst>
                <a:tab pos="2286000" algn="l"/>
              </a:tabLst>
            </a:pPr>
            <a:endParaRPr lang="en-US" sz="1200" dirty="0">
              <a:effectLst/>
              <a:highlight>
                <a:srgbClr val="FFFF00"/>
              </a:highlight>
              <a:ea typeface="Times New Roman" panose="02020603050405020304" pitchFamily="18" charset="0"/>
            </a:endParaRPr>
          </a:p>
          <a:p>
            <a:pPr marL="342900" indent="-342900">
              <a:buFont typeface="Arial" panose="020B0604020202020204" pitchFamily="34" charset="0"/>
              <a:buChar char="•"/>
              <a:tabLst>
                <a:tab pos="2286000" algn="l"/>
              </a:tabLst>
            </a:pPr>
            <a:r>
              <a:rPr lang="en-US" sz="2400" dirty="0">
                <a:effectLst/>
                <a:ea typeface="Times New Roman" panose="02020603050405020304" pitchFamily="18" charset="0"/>
              </a:rPr>
              <a:t>The proposed program will leverage the facilities and resources</a:t>
            </a:r>
          </a:p>
          <a:p>
            <a:pPr marL="339725">
              <a:tabLst>
                <a:tab pos="2286000" algn="l"/>
              </a:tabLst>
            </a:pPr>
            <a:r>
              <a:rPr lang="en-US" sz="2400" dirty="0">
                <a:effectLst/>
                <a:ea typeface="Times New Roman" panose="02020603050405020304" pitchFamily="18" charset="0"/>
              </a:rPr>
              <a:t>of the Troy University IDEA Bank, including potential business </a:t>
            </a:r>
          </a:p>
          <a:p>
            <a:pPr marL="339725">
              <a:tabLst>
                <a:tab pos="2286000" algn="l"/>
              </a:tabLst>
            </a:pPr>
            <a:r>
              <a:rPr lang="en-US" sz="2400" dirty="0">
                <a:effectLst/>
                <a:ea typeface="Times New Roman" panose="02020603050405020304" pitchFamily="18" charset="0"/>
              </a:rPr>
              <a:t>start-up funding from alumni donors.</a:t>
            </a:r>
          </a:p>
          <a:p>
            <a:pPr marL="342900" marR="0" lvl="0" indent="-342900">
              <a:spcBef>
                <a:spcPts val="0"/>
              </a:spcBef>
              <a:spcAft>
                <a:spcPts val="0"/>
              </a:spcAft>
              <a:buFont typeface="Arial" panose="020B0604020202020204" pitchFamily="34" charset="0"/>
              <a:buChar char="•"/>
              <a:tabLst>
                <a:tab pos="2286000" algn="l"/>
              </a:tabLst>
            </a:pPr>
            <a:endParaRPr lang="en-US" sz="2200" dirty="0">
              <a:effectLst/>
              <a:highlight>
                <a:srgbClr val="FFFF00"/>
              </a:highlight>
              <a:ea typeface="Times New Roman" panose="02020603050405020304" pitchFamily="18" charset="0"/>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2868889E-F3E9-46B4-B819-77A6D0ECEA99}"/>
              </a:ext>
            </a:extLst>
          </p:cNvPr>
          <p:cNvPicPr>
            <a:picLocks noChangeAspect="1"/>
          </p:cNvPicPr>
          <p:nvPr/>
        </p:nvPicPr>
        <p:blipFill>
          <a:blip r:embed="rId4"/>
          <a:stretch>
            <a:fillRect/>
          </a:stretch>
        </p:blipFill>
        <p:spPr>
          <a:xfrm>
            <a:off x="9135427" y="4439346"/>
            <a:ext cx="2150746" cy="2152873"/>
          </a:xfrm>
          <a:prstGeom prst="rect">
            <a:avLst/>
          </a:prstGeom>
          <a:effectLst>
            <a:outerShdw blurRad="63500" sx="102000" sy="102000" algn="ctr" rotWithShape="0">
              <a:prstClr val="black">
                <a:alpha val="40000"/>
              </a:prstClr>
            </a:outerShdw>
          </a:effectLst>
        </p:spPr>
      </p:pic>
      <p:pic>
        <p:nvPicPr>
          <p:cNvPr id="7" name="Picture 6">
            <a:extLst>
              <a:ext uri="{FF2B5EF4-FFF2-40B4-BE49-F238E27FC236}">
                <a16:creationId xmlns:a16="http://schemas.microsoft.com/office/drawing/2014/main" id="{7F6341D3-1F61-47BD-BA83-4452C5E2C049}"/>
              </a:ext>
            </a:extLst>
          </p:cNvPr>
          <p:cNvPicPr>
            <a:picLocks noChangeAspect="1"/>
          </p:cNvPicPr>
          <p:nvPr/>
        </p:nvPicPr>
        <p:blipFill>
          <a:blip r:embed="rId5"/>
          <a:stretch>
            <a:fillRect/>
          </a:stretch>
        </p:blipFill>
        <p:spPr>
          <a:xfrm>
            <a:off x="10465904" y="113249"/>
            <a:ext cx="1154771" cy="1138881"/>
          </a:xfrm>
          <a:prstGeom prst="rect">
            <a:avLst/>
          </a:prstGeom>
        </p:spPr>
      </p:pic>
    </p:spTree>
    <p:extLst>
      <p:ext uri="{BB962C8B-B14F-4D97-AF65-F5344CB8AC3E}">
        <p14:creationId xmlns:p14="http://schemas.microsoft.com/office/powerpoint/2010/main" val="271097838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77CEF5-2421-45F0-9684-896A134D6EFD}"/>
              </a:ext>
            </a:extLst>
          </p:cNvPr>
          <p:cNvSpPr txBox="1"/>
          <p:nvPr/>
        </p:nvSpPr>
        <p:spPr>
          <a:xfrm>
            <a:off x="1042352" y="1747880"/>
            <a:ext cx="10107296" cy="2015936"/>
          </a:xfrm>
          <a:prstGeom prst="rect">
            <a:avLst/>
          </a:prstGeom>
          <a:noFill/>
        </p:spPr>
        <p:txBody>
          <a:bodyPr wrap="square" rtlCol="0">
            <a:spAutoFit/>
          </a:bodyPr>
          <a:lstStyle/>
          <a:p>
            <a:r>
              <a:rPr lang="en-US" sz="3200" b="1" dirty="0">
                <a:solidFill>
                  <a:srgbClr val="4472C4"/>
                </a:solidFill>
              </a:rPr>
              <a:t>Motion, Decision Item I-4b: </a:t>
            </a:r>
          </a:p>
          <a:p>
            <a:endParaRPr lang="en-US" sz="3200" b="1" dirty="0">
              <a:solidFill>
                <a:srgbClr val="0070C0"/>
              </a:solidFill>
            </a:endParaRPr>
          </a:p>
          <a:p>
            <a:pPr lvl="0">
              <a:spcBef>
                <a:spcPts val="600"/>
              </a:spcBef>
              <a:tabLst>
                <a:tab pos="457200" algn="l"/>
              </a:tabLst>
              <a:defRPr/>
            </a:pPr>
            <a:r>
              <a:rPr lang="en-US" sz="2800" dirty="0"/>
              <a:t>That the Commission approve Troy University’s proposal to offer a Master of Business Administration in Business Design.  </a:t>
            </a:r>
          </a:p>
        </p:txBody>
      </p:sp>
    </p:spTree>
    <p:extLst>
      <p:ext uri="{BB962C8B-B14F-4D97-AF65-F5344CB8AC3E}">
        <p14:creationId xmlns:p14="http://schemas.microsoft.com/office/powerpoint/2010/main" val="25692966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306061" y="259641"/>
            <a:ext cx="11404600" cy="444737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800" b="1" i="0" u="none" strike="noStrike" kern="1200" cap="none" spc="0" normalizeH="0" baseline="0" noProof="0" dirty="0">
                <a:ln>
                  <a:noFill/>
                </a:ln>
                <a:solidFill>
                  <a:srgbClr val="4472C4"/>
                </a:solidFill>
                <a:effectLst/>
                <a:uLnTx/>
                <a:uFillTx/>
                <a:latin typeface="Calibri"/>
                <a:ea typeface="+mn-ea"/>
                <a:cs typeface="+mn-cs"/>
              </a:rPr>
              <a:t>University of Alabama</a:t>
            </a:r>
          </a:p>
          <a:p>
            <a:pPr>
              <a:tabLst>
                <a:tab pos="457200" algn="l"/>
              </a:tabLst>
              <a:defRPr/>
            </a:pPr>
            <a:r>
              <a:rPr lang="en-US" sz="2600" b="1" dirty="0">
                <a:solidFill>
                  <a:srgbClr val="0070C0"/>
                </a:solidFill>
                <a:latin typeface="Calibri" panose="020F0502020204030204"/>
              </a:rPr>
              <a:t>5</a:t>
            </a:r>
            <a:r>
              <a:rPr kumimoji="0" lang="en-US" sz="2600" b="1" i="0" u="none" strike="noStrike" kern="1200" cap="none" spc="0" normalizeH="0" baseline="0" noProof="0" dirty="0">
                <a:ln>
                  <a:noFill/>
                </a:ln>
                <a:solidFill>
                  <a:srgbClr val="0070C0"/>
                </a:solidFill>
                <a:effectLst/>
                <a:uLnTx/>
                <a:uFillTx/>
                <a:latin typeface="Calibri" panose="020F0502020204030204"/>
                <a:ea typeface="+mn-ea"/>
                <a:cs typeface="+mn-cs"/>
              </a:rPr>
              <a:t>. </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Master of Science in Nursing in Master’s Entry to the Profession </a:t>
            </a:r>
          </a:p>
          <a:p>
            <a:pPr>
              <a:tabLst>
                <a:tab pos="457200" algn="l"/>
              </a:tabLst>
              <a:defRPr/>
            </a:pPr>
            <a:r>
              <a:rPr lang="en-US" sz="2600" b="1" dirty="0">
                <a:solidFill>
                  <a:srgbClr val="4472C4"/>
                </a:solidFill>
                <a:latin typeface="Calibri" panose="020F0502020204030204"/>
              </a:rPr>
              <a:t>    </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of Nursing (CIP </a:t>
            </a:r>
            <a:r>
              <a:rPr lang="en-US" sz="2600" b="1" dirty="0">
                <a:solidFill>
                  <a:srgbClr val="4472C4"/>
                </a:solidFill>
              </a:rPr>
              <a:t>51.3801) </a:t>
            </a: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1000" b="1" i="0" u="none" strike="noStrike" kern="1200" cap="none" spc="0" normalizeH="0" baseline="0" noProof="0" dirty="0">
              <a:ln>
                <a:noFill/>
              </a:ln>
              <a:solidFill>
                <a:srgbClr val="0070C0"/>
              </a:solidFill>
              <a:effectLst/>
              <a:highlight>
                <a:srgbClr val="FFFF00"/>
              </a:highlight>
              <a:uLnTx/>
              <a:uFillTx/>
              <a:latin typeface="Calibri" panose="020F0502020204030204"/>
              <a:ea typeface="+mn-ea"/>
              <a:cs typeface="+mn-cs"/>
            </a:endParaRPr>
          </a:p>
          <a:p>
            <a:pPr marL="342900" marR="0" lvl="0" indent="-342900">
              <a:spcBef>
                <a:spcPts val="0"/>
              </a:spcBef>
              <a:spcAft>
                <a:spcPts val="0"/>
              </a:spcAft>
              <a:buFont typeface="Arial" panose="020B0604020202020204" pitchFamily="34" charset="0"/>
              <a:buChar char="•"/>
              <a:tabLst>
                <a:tab pos="2286000" algn="l"/>
              </a:tabLst>
            </a:pPr>
            <a:r>
              <a:rPr lang="en-US" sz="2200" dirty="0">
                <a:effectLst/>
                <a:ea typeface="Times New Roman" panose="02020603050405020304" pitchFamily="18" charset="0"/>
              </a:rPr>
              <a:t>The proposed MSN program is designed to prepare those with a bachelor's degree in any area outside of Nursing to become entry-level professional nurses (generalists) and will prepare them for licensure at a faster rate than the traditional pre-licensure programs. UA indicates that it has a significant pool of bachelor’s graduates who started in pre-nursing and may be interested in this program.</a:t>
            </a:r>
          </a:p>
          <a:p>
            <a:pPr marL="342900" marR="0" lvl="0" indent="-342900">
              <a:spcBef>
                <a:spcPts val="0"/>
              </a:spcBef>
              <a:spcAft>
                <a:spcPts val="0"/>
              </a:spcAft>
              <a:buFont typeface="Arial" panose="020B0604020202020204" pitchFamily="34" charset="0"/>
              <a:buChar char="•"/>
              <a:tabLst>
                <a:tab pos="2286000" algn="l"/>
              </a:tabLst>
            </a:pPr>
            <a:endParaRPr lang="en-US" sz="2200" dirty="0">
              <a:effectLs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286000" algn="l"/>
              </a:tabLst>
            </a:pPr>
            <a:r>
              <a:rPr lang="en-US" sz="2200" dirty="0">
                <a:effectLst/>
                <a:ea typeface="Times New Roman" panose="02020603050405020304" pitchFamily="18" charset="0"/>
              </a:rPr>
              <a:t>The proposed program will take advantage of significant existing faculty expertise at the UA Capstone College of Nursing and would require no new funds to implement. </a:t>
            </a:r>
          </a:p>
        </p:txBody>
      </p:sp>
      <p:pic>
        <p:nvPicPr>
          <p:cNvPr id="4" name="Picture 3">
            <a:extLst>
              <a:ext uri="{FF2B5EF4-FFF2-40B4-BE49-F238E27FC236}">
                <a16:creationId xmlns:a16="http://schemas.microsoft.com/office/drawing/2014/main" id="{E73E28B7-B3A4-4BE9-9D7A-021E0AAB8FEE}"/>
              </a:ext>
            </a:extLst>
          </p:cNvPr>
          <p:cNvPicPr>
            <a:picLocks noChangeAspect="1"/>
          </p:cNvPicPr>
          <p:nvPr/>
        </p:nvPicPr>
        <p:blipFill>
          <a:blip r:embed="rId2"/>
          <a:stretch>
            <a:fillRect/>
          </a:stretch>
        </p:blipFill>
        <p:spPr>
          <a:xfrm>
            <a:off x="9619682" y="355301"/>
            <a:ext cx="2090979" cy="601630"/>
          </a:xfrm>
          <a:prstGeom prst="rect">
            <a:avLst/>
          </a:prstGeom>
        </p:spPr>
      </p:pic>
      <p:pic>
        <p:nvPicPr>
          <p:cNvPr id="2" name="Picture 1">
            <a:extLst>
              <a:ext uri="{FF2B5EF4-FFF2-40B4-BE49-F238E27FC236}">
                <a16:creationId xmlns:a16="http://schemas.microsoft.com/office/drawing/2014/main" id="{6F148991-9BDC-468C-B058-0BB59F793CAE}"/>
              </a:ext>
            </a:extLst>
          </p:cNvPr>
          <p:cNvPicPr>
            <a:picLocks noChangeAspect="1"/>
          </p:cNvPicPr>
          <p:nvPr/>
        </p:nvPicPr>
        <p:blipFill>
          <a:blip r:embed="rId3"/>
          <a:stretch>
            <a:fillRect/>
          </a:stretch>
        </p:blipFill>
        <p:spPr>
          <a:xfrm>
            <a:off x="3580594" y="4820266"/>
            <a:ext cx="2667806" cy="1778093"/>
          </a:xfrm>
          <a:prstGeom prst="rect">
            <a:avLst/>
          </a:prstGeom>
          <a:effectLst>
            <a:outerShdw blurRad="63500" sx="102000" sy="102000" algn="ctr" rotWithShape="0">
              <a:prstClr val="black">
                <a:alpha val="40000"/>
              </a:prstClr>
            </a:outerShdw>
          </a:effectLst>
        </p:spPr>
      </p:pic>
      <p:pic>
        <p:nvPicPr>
          <p:cNvPr id="5" name="Picture 4">
            <a:extLst>
              <a:ext uri="{FF2B5EF4-FFF2-40B4-BE49-F238E27FC236}">
                <a16:creationId xmlns:a16="http://schemas.microsoft.com/office/drawing/2014/main" id="{86CE3762-CCFA-42D4-9DDC-2F4866D2FF4D}"/>
              </a:ext>
            </a:extLst>
          </p:cNvPr>
          <p:cNvPicPr>
            <a:picLocks noChangeAspect="1"/>
          </p:cNvPicPr>
          <p:nvPr/>
        </p:nvPicPr>
        <p:blipFill>
          <a:blip r:embed="rId4"/>
          <a:stretch>
            <a:fillRect/>
          </a:stretch>
        </p:blipFill>
        <p:spPr>
          <a:xfrm>
            <a:off x="6756104" y="5053623"/>
            <a:ext cx="1974965" cy="1311377"/>
          </a:xfrm>
          <a:prstGeom prst="rect">
            <a:avLst/>
          </a:prstGeom>
        </p:spPr>
      </p:pic>
    </p:spTree>
    <p:extLst>
      <p:ext uri="{BB962C8B-B14F-4D97-AF65-F5344CB8AC3E}">
        <p14:creationId xmlns:p14="http://schemas.microsoft.com/office/powerpoint/2010/main" val="148230142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77CEF5-2421-45F0-9684-896A134D6EFD}"/>
              </a:ext>
            </a:extLst>
          </p:cNvPr>
          <p:cNvSpPr txBox="1"/>
          <p:nvPr/>
        </p:nvSpPr>
        <p:spPr>
          <a:xfrm>
            <a:off x="1042352" y="1726615"/>
            <a:ext cx="10107296" cy="2446824"/>
          </a:xfrm>
          <a:prstGeom prst="rect">
            <a:avLst/>
          </a:prstGeom>
          <a:noFill/>
        </p:spPr>
        <p:txBody>
          <a:bodyPr wrap="square" rtlCol="0">
            <a:spAutoFit/>
          </a:bodyPr>
          <a:lstStyle/>
          <a:p>
            <a:r>
              <a:rPr lang="en-US" sz="3200" b="1" dirty="0">
                <a:solidFill>
                  <a:srgbClr val="4472C4"/>
                </a:solidFill>
              </a:rPr>
              <a:t>Motion, Decision Item I-5: </a:t>
            </a:r>
          </a:p>
          <a:p>
            <a:endParaRPr lang="en-US" sz="3200" b="1" dirty="0">
              <a:solidFill>
                <a:srgbClr val="0070C0"/>
              </a:solidFill>
            </a:endParaRPr>
          </a:p>
          <a:p>
            <a:pPr lvl="0">
              <a:spcBef>
                <a:spcPts val="600"/>
              </a:spcBef>
              <a:tabLst>
                <a:tab pos="457200" algn="l"/>
              </a:tabLst>
              <a:defRPr/>
            </a:pPr>
            <a:r>
              <a:rPr lang="en-US" sz="2800" dirty="0"/>
              <a:t>That the Commission approve the University of Alabama’s proposal to offer a Master of Science in Nursing in Master’s Entry to the Profession of Nursing.</a:t>
            </a:r>
          </a:p>
        </p:txBody>
      </p:sp>
    </p:spTree>
    <p:extLst>
      <p:ext uri="{BB962C8B-B14F-4D97-AF65-F5344CB8AC3E}">
        <p14:creationId xmlns:p14="http://schemas.microsoft.com/office/powerpoint/2010/main" val="93151301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526222" y="191559"/>
            <a:ext cx="11404600" cy="45704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800" b="1" i="0" u="none" strike="noStrike" kern="1200" cap="none" spc="0" normalizeH="0" baseline="0" noProof="0" dirty="0">
                <a:ln>
                  <a:noFill/>
                </a:ln>
                <a:solidFill>
                  <a:srgbClr val="4472C4"/>
                </a:solidFill>
                <a:effectLst/>
                <a:uLnTx/>
                <a:uFillTx/>
                <a:latin typeface="Calibri"/>
                <a:ea typeface="+mn-ea"/>
                <a:cs typeface="+mn-cs"/>
              </a:rPr>
              <a:t>University of Alabama at Birmingham</a:t>
            </a:r>
          </a:p>
          <a:p>
            <a:pPr marL="0" marR="0" lvl="0" indent="0" algn="l" defTabSz="457200" rtl="0" eaLnBrk="1" fontAlgn="auto" latinLnBrk="0" hangingPunct="1">
              <a:lnSpc>
                <a:spcPct val="100000"/>
              </a:lnSpc>
              <a:spcBef>
                <a:spcPts val="0"/>
              </a:spcBef>
              <a:spcAft>
                <a:spcPts val="0"/>
              </a:spcAft>
              <a:buClrTx/>
              <a:buSzTx/>
              <a:buFontTx/>
              <a:buNone/>
              <a:tabLst>
                <a:tab pos="457200" algn="l"/>
              </a:tabLst>
              <a:defRPr/>
            </a:pPr>
            <a:r>
              <a:rPr kumimoji="0" lang="en-US" sz="2600" b="1" i="0" u="none" strike="noStrike" kern="1200" cap="none" spc="0" normalizeH="0" baseline="0" noProof="0" dirty="0">
                <a:ln>
                  <a:noFill/>
                </a:ln>
                <a:solidFill>
                  <a:srgbClr val="0070C0"/>
                </a:solidFill>
                <a:effectLst/>
                <a:uLnTx/>
                <a:uFillTx/>
                <a:latin typeface="Calibri" panose="020F0502020204030204"/>
                <a:ea typeface="+mn-ea"/>
                <a:cs typeface="+mn-cs"/>
              </a:rPr>
              <a:t>6. </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Master of Science in Healthcare Innovation (CIP 51.0722) </a:t>
            </a: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1000" b="1" i="0" u="none" strike="noStrike" kern="1200" cap="none" spc="0" normalizeH="0" baseline="0" noProof="0" dirty="0">
              <a:ln>
                <a:noFill/>
              </a:ln>
              <a:solidFill>
                <a:srgbClr val="0070C0"/>
              </a:solidFill>
              <a:effectLst/>
              <a:highlight>
                <a:srgbClr val="FFFF00"/>
              </a:highlight>
              <a:uLnTx/>
              <a:uFillTx/>
              <a:latin typeface="Calibri" panose="020F0502020204030204"/>
              <a:ea typeface="+mn-ea"/>
              <a:cs typeface="+mn-cs"/>
            </a:endParaRPr>
          </a:p>
          <a:p>
            <a:pPr marL="342900" marR="0" lvl="0" indent="-342900">
              <a:spcBef>
                <a:spcPts val="0"/>
              </a:spcBef>
              <a:spcAft>
                <a:spcPts val="0"/>
              </a:spcAft>
              <a:buFont typeface="Arial" panose="020B0604020202020204" pitchFamily="34" charset="0"/>
              <a:buChar char="•"/>
              <a:tabLst>
                <a:tab pos="2286000" algn="l"/>
              </a:tabLst>
            </a:pPr>
            <a:r>
              <a:rPr lang="en-US" sz="2400" dirty="0">
                <a:effectLst/>
                <a:ea typeface="Times New Roman" panose="02020603050405020304" pitchFamily="18" charset="0"/>
              </a:rPr>
              <a:t>UAB’s Heersink School of Medicine recently received a significant gift to launch a Healthcare Innovation Institute focused explicitly on capacity development to support the healthcare innovation and entrepreneurship ecosystem of Birmingham and Alabama. The gift will enable the institute to recruit world-class specialized faculty to lead the academic healthcare innovation program. </a:t>
            </a:r>
          </a:p>
          <a:p>
            <a:pPr marL="342900" marR="0" lvl="0" indent="-342900">
              <a:spcBef>
                <a:spcPts val="0"/>
              </a:spcBef>
              <a:spcAft>
                <a:spcPts val="0"/>
              </a:spcAft>
              <a:buFont typeface="Arial" panose="020B0604020202020204" pitchFamily="34" charset="0"/>
              <a:buChar char="•"/>
              <a:tabLst>
                <a:tab pos="2286000" algn="l"/>
              </a:tabLst>
            </a:pPr>
            <a:endParaRPr lang="en-US" dirty="0">
              <a:effectLst/>
              <a:highlight>
                <a:srgbClr val="FFFF00"/>
              </a:highligh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286000" algn="l"/>
              </a:tabLst>
            </a:pPr>
            <a:r>
              <a:rPr lang="en-US" sz="2400" dirty="0">
                <a:effectLst/>
                <a:ea typeface="Times New Roman" panose="02020603050405020304" pitchFamily="18" charset="0"/>
              </a:rPr>
              <a:t>Given the unique healthcare and biomedical ecosystem in the Birmingham region and UAB’s presence in that ecosystem, the program will advance economic development and commercial activity in the City of Birmingham and the State of Alabama.</a:t>
            </a:r>
          </a:p>
        </p:txBody>
      </p:sp>
      <p:pic>
        <p:nvPicPr>
          <p:cNvPr id="2" name="Picture 1">
            <a:extLst>
              <a:ext uri="{FF2B5EF4-FFF2-40B4-BE49-F238E27FC236}">
                <a16:creationId xmlns:a16="http://schemas.microsoft.com/office/drawing/2014/main" id="{52BEEC08-E7AC-43FC-8827-7F7C6E32EE78}"/>
              </a:ext>
            </a:extLst>
          </p:cNvPr>
          <p:cNvPicPr>
            <a:picLocks noChangeAspect="1"/>
          </p:cNvPicPr>
          <p:nvPr/>
        </p:nvPicPr>
        <p:blipFill>
          <a:blip r:embed="rId2"/>
          <a:stretch>
            <a:fillRect/>
          </a:stretch>
        </p:blipFill>
        <p:spPr>
          <a:xfrm>
            <a:off x="10210800" y="194914"/>
            <a:ext cx="1261730" cy="1160579"/>
          </a:xfrm>
          <a:prstGeom prst="rect">
            <a:avLst/>
          </a:prstGeom>
        </p:spPr>
      </p:pic>
      <p:pic>
        <p:nvPicPr>
          <p:cNvPr id="5" name="Picture 4">
            <a:extLst>
              <a:ext uri="{FF2B5EF4-FFF2-40B4-BE49-F238E27FC236}">
                <a16:creationId xmlns:a16="http://schemas.microsoft.com/office/drawing/2014/main" id="{8BEE0157-41D5-43C7-8333-62C1327164BF}"/>
              </a:ext>
            </a:extLst>
          </p:cNvPr>
          <p:cNvPicPr>
            <a:picLocks noChangeAspect="1"/>
          </p:cNvPicPr>
          <p:nvPr/>
        </p:nvPicPr>
        <p:blipFill>
          <a:blip r:embed="rId3"/>
          <a:stretch>
            <a:fillRect/>
          </a:stretch>
        </p:blipFill>
        <p:spPr>
          <a:xfrm>
            <a:off x="9059247" y="4787620"/>
            <a:ext cx="2413283" cy="1875466"/>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99464602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77CEF5-2421-45F0-9684-896A134D6EFD}"/>
              </a:ext>
            </a:extLst>
          </p:cNvPr>
          <p:cNvSpPr txBox="1"/>
          <p:nvPr/>
        </p:nvSpPr>
        <p:spPr>
          <a:xfrm>
            <a:off x="1042352" y="1769145"/>
            <a:ext cx="10107296" cy="244682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Motion, Decision Item I-6: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600"/>
              </a:spcBef>
              <a:spcAft>
                <a:spcPts val="0"/>
              </a:spcAft>
              <a:buClrTx/>
              <a:buSzTx/>
              <a:buFontTx/>
              <a:buNone/>
              <a:tabLst>
                <a:tab pos="457200" algn="l"/>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That the Commission approve the University of Alabama at Birmingham’s proposal to offer a Master of Science in Healthcare Innovation.</a:t>
            </a:r>
          </a:p>
        </p:txBody>
      </p:sp>
    </p:spTree>
    <p:extLst>
      <p:ext uri="{BB962C8B-B14F-4D97-AF65-F5344CB8AC3E}">
        <p14:creationId xmlns:p14="http://schemas.microsoft.com/office/powerpoint/2010/main" val="267248595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516283" y="189025"/>
            <a:ext cx="11404600" cy="44935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800" b="1" i="0" u="none" strike="noStrike" kern="1200" cap="none" spc="0" normalizeH="0" baseline="0" noProof="0" dirty="0">
                <a:ln>
                  <a:noFill/>
                </a:ln>
                <a:solidFill>
                  <a:srgbClr val="4472C4"/>
                </a:solidFill>
                <a:effectLst/>
                <a:uLnTx/>
                <a:uFillTx/>
                <a:latin typeface="Calibri"/>
                <a:ea typeface="+mn-ea"/>
                <a:cs typeface="+mn-cs"/>
              </a:rPr>
              <a:t>University of Montevallo</a:t>
            </a:r>
          </a:p>
          <a:p>
            <a:pPr>
              <a:tabLst>
                <a:tab pos="457200" algn="l"/>
              </a:tabLst>
              <a:defRPr/>
            </a:pP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7. Doctor of Education in Educational Leadership (CIP 13.0401</a:t>
            </a:r>
            <a:r>
              <a:rPr lang="en-US" sz="2600" b="1" dirty="0">
                <a:solidFill>
                  <a:srgbClr val="4472C4"/>
                </a:solidFill>
              </a:rPr>
              <a:t>) </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endParaRPr kumimoji="0" lang="en-US" sz="1200" b="1" i="0" u="none" strike="noStrike" kern="1200" cap="none" spc="0" normalizeH="0" baseline="0" noProof="0" dirty="0">
              <a:ln>
                <a:noFill/>
              </a:ln>
              <a:solidFill>
                <a:srgbClr val="4472C4"/>
              </a:solidFill>
              <a:effectLst/>
              <a:highlight>
                <a:srgbClr val="FFFF00"/>
              </a:highligh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endParaRPr kumimoji="0" lang="en-US" b="1" i="0" u="none" strike="noStrike" kern="1200" cap="none" spc="0" normalizeH="0" baseline="0" noProof="0" dirty="0">
              <a:ln>
                <a:noFill/>
              </a:ln>
              <a:solidFill>
                <a:srgbClr val="4472C4"/>
              </a:solidFill>
              <a:effectLst/>
              <a:highlight>
                <a:srgbClr val="FFFF00"/>
              </a:highlight>
              <a:uLnTx/>
              <a:uFillTx/>
              <a:latin typeface="Calibri" panose="020F0502020204030204"/>
              <a:ea typeface="+mn-ea"/>
              <a:cs typeface="+mn-cs"/>
            </a:endParaRPr>
          </a:p>
          <a:p>
            <a:pPr marL="342900" marR="0" lvl="0" indent="-342900">
              <a:spcBef>
                <a:spcPts val="0"/>
              </a:spcBef>
              <a:spcAft>
                <a:spcPts val="0"/>
              </a:spcAft>
              <a:buFont typeface="Arial" panose="020B0604020202020204" pitchFamily="34" charset="0"/>
              <a:buChar char="•"/>
            </a:pPr>
            <a:r>
              <a:rPr lang="en-US" sz="2400" dirty="0">
                <a:solidFill>
                  <a:srgbClr val="111111"/>
                </a:solidFill>
                <a:effectLst/>
                <a:ea typeface="Times New Roman" panose="02020603050405020304" pitchFamily="18" charset="0"/>
                <a:cs typeface="Arial" panose="020B0604020202020204" pitchFamily="34" charset="0"/>
              </a:rPr>
              <a:t>The proposed program would become the first practice-focused doctorate offered by UM and fits within the University’s remit to offer “professional programs supported by a broad base of arts and sciences.”</a:t>
            </a:r>
            <a:endParaRPr lang="en-US" sz="2400" dirty="0">
              <a:effectLst/>
              <a:ea typeface="Times New Roman" panose="02020603050405020304" pitchFamily="18" charset="0"/>
              <a:cs typeface="Arial" panose="020B0604020202020204" pitchFamily="34" charset="0"/>
            </a:endParaRPr>
          </a:p>
          <a:p>
            <a:pPr marL="342900" marR="0" indent="-342900">
              <a:spcBef>
                <a:spcPts val="0"/>
              </a:spcBef>
              <a:spcAft>
                <a:spcPts val="0"/>
              </a:spcAft>
              <a:buFont typeface="Arial" panose="020B0604020202020204" pitchFamily="34" charset="0"/>
              <a:buChar char="•"/>
            </a:pPr>
            <a:endParaRPr lang="en-US" sz="2400" dirty="0">
              <a:effectLs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pPr>
            <a:r>
              <a:rPr lang="en-US" sz="2400" dirty="0">
                <a:solidFill>
                  <a:srgbClr val="111111"/>
                </a:solidFill>
                <a:effectLst/>
                <a:ea typeface="Times New Roman" panose="02020603050405020304" pitchFamily="18" charset="0"/>
                <a:cs typeface="Arial" panose="020B0604020202020204" pitchFamily="34" charset="0"/>
              </a:rPr>
              <a:t>The proposed EdD will extend UM’s offerings in Educational Leadership to the doctoral level. UM’s existing MEd in Educational Leadership (CIP 13.0401) and related </a:t>
            </a:r>
            <a:r>
              <a:rPr lang="en-US" sz="2400" dirty="0" err="1">
                <a:solidFill>
                  <a:srgbClr val="111111"/>
                </a:solidFill>
                <a:effectLst/>
                <a:ea typeface="Times New Roman" panose="02020603050405020304" pitchFamily="18" charset="0"/>
                <a:cs typeface="Arial" panose="020B0604020202020204" pitchFamily="34" charset="0"/>
              </a:rPr>
              <a:t>EdS</a:t>
            </a:r>
            <a:r>
              <a:rPr lang="en-US" sz="2400" dirty="0">
                <a:solidFill>
                  <a:srgbClr val="111111"/>
                </a:solidFill>
                <a:effectLst/>
                <a:ea typeface="Times New Roman" panose="02020603050405020304" pitchFamily="18" charset="0"/>
                <a:cs typeface="Arial" panose="020B0604020202020204" pitchFamily="34" charset="0"/>
              </a:rPr>
              <a:t> offerings (Teacher Leadership CIP 13.0101 and Instructional Leadership CIP 13.0401) have demonstrated strong enrollment and completion numbers.</a:t>
            </a:r>
            <a:endParaRPr lang="en-US" sz="2400" dirty="0">
              <a:effectLst/>
              <a:ea typeface="Times New Roman" panose="02020603050405020304" pitchFamily="18" charset="0"/>
              <a:cs typeface="Arial" panose="020B0604020202020204" pitchFamily="34" charset="0"/>
            </a:endParaRPr>
          </a:p>
        </p:txBody>
      </p:sp>
      <p:pic>
        <p:nvPicPr>
          <p:cNvPr id="2" name="Picture 1">
            <a:extLst>
              <a:ext uri="{FF2B5EF4-FFF2-40B4-BE49-F238E27FC236}">
                <a16:creationId xmlns:a16="http://schemas.microsoft.com/office/drawing/2014/main" id="{84B37A32-9FE2-488E-AEDE-284E148BFD40}"/>
              </a:ext>
            </a:extLst>
          </p:cNvPr>
          <p:cNvPicPr>
            <a:picLocks noChangeAspect="1"/>
          </p:cNvPicPr>
          <p:nvPr/>
        </p:nvPicPr>
        <p:blipFill>
          <a:blip r:embed="rId2"/>
          <a:stretch>
            <a:fillRect/>
          </a:stretch>
        </p:blipFill>
        <p:spPr>
          <a:xfrm>
            <a:off x="10340009" y="189025"/>
            <a:ext cx="1252112" cy="1052623"/>
          </a:xfrm>
          <a:prstGeom prst="rect">
            <a:avLst/>
          </a:prstGeom>
        </p:spPr>
      </p:pic>
      <p:pic>
        <p:nvPicPr>
          <p:cNvPr id="3" name="Picture 2">
            <a:extLst>
              <a:ext uri="{FF2B5EF4-FFF2-40B4-BE49-F238E27FC236}">
                <a16:creationId xmlns:a16="http://schemas.microsoft.com/office/drawing/2014/main" id="{5A9F9433-E384-4037-8890-B60186F7C8D3}"/>
              </a:ext>
            </a:extLst>
          </p:cNvPr>
          <p:cNvPicPr>
            <a:picLocks noChangeAspect="1"/>
          </p:cNvPicPr>
          <p:nvPr/>
        </p:nvPicPr>
        <p:blipFill>
          <a:blip r:embed="rId3"/>
          <a:stretch>
            <a:fillRect/>
          </a:stretch>
        </p:blipFill>
        <p:spPr>
          <a:xfrm>
            <a:off x="4190689" y="4832229"/>
            <a:ext cx="3810621" cy="1642509"/>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87874741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0ACD13-977A-44F6-9393-C9E32D693976}"/>
              </a:ext>
            </a:extLst>
          </p:cNvPr>
          <p:cNvSpPr txBox="1"/>
          <p:nvPr/>
        </p:nvSpPr>
        <p:spPr>
          <a:xfrm>
            <a:off x="1042352" y="1694718"/>
            <a:ext cx="10107296" cy="2015936"/>
          </a:xfrm>
          <a:prstGeom prst="rect">
            <a:avLst/>
          </a:prstGeom>
          <a:noFill/>
        </p:spPr>
        <p:txBody>
          <a:bodyPr wrap="square" rtlCol="0">
            <a:spAutoFit/>
          </a:bodyPr>
          <a:lstStyle/>
          <a:p>
            <a:r>
              <a:rPr lang="en-US" sz="3200" b="1" dirty="0">
                <a:solidFill>
                  <a:srgbClr val="4472C4"/>
                </a:solidFill>
              </a:rPr>
              <a:t>Motion, Decision Item I-7: </a:t>
            </a:r>
          </a:p>
          <a:p>
            <a:endParaRPr lang="en-US" sz="3200" b="1" dirty="0">
              <a:solidFill>
                <a:srgbClr val="0070C0"/>
              </a:solidFill>
            </a:endParaRPr>
          </a:p>
          <a:p>
            <a:pPr lvl="0">
              <a:spcBef>
                <a:spcPts val="600"/>
              </a:spcBef>
              <a:tabLst>
                <a:tab pos="457200" algn="l"/>
              </a:tabLst>
              <a:defRPr/>
            </a:pPr>
            <a:r>
              <a:rPr lang="en-US" sz="2800" dirty="0">
                <a:highlight>
                  <a:srgbClr val="FFFFFF"/>
                </a:highlight>
              </a:rPr>
              <a:t>That the Commission approve the University of Montevallo’s proposal to offer a Doctor of Education in Educational Leadership.</a:t>
            </a:r>
          </a:p>
        </p:txBody>
      </p:sp>
    </p:spTree>
    <p:extLst>
      <p:ext uri="{BB962C8B-B14F-4D97-AF65-F5344CB8AC3E}">
        <p14:creationId xmlns:p14="http://schemas.microsoft.com/office/powerpoint/2010/main" val="98964394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526222" y="178703"/>
            <a:ext cx="11404600" cy="518603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800" b="1" i="0" u="none" strike="noStrike" kern="1200" cap="none" spc="0" normalizeH="0" baseline="0" noProof="0" dirty="0">
                <a:ln>
                  <a:noFill/>
                </a:ln>
                <a:solidFill>
                  <a:srgbClr val="4472C4"/>
                </a:solidFill>
                <a:effectLst/>
                <a:uLnTx/>
                <a:uFillTx/>
                <a:latin typeface="Calibri"/>
                <a:ea typeface="+mn-ea"/>
                <a:cs typeface="+mn-cs"/>
              </a:rPr>
              <a:t>University of North Alabama</a:t>
            </a:r>
          </a:p>
          <a:p>
            <a:pPr>
              <a:tabLst>
                <a:tab pos="457200" algn="l"/>
              </a:tabLst>
              <a:defRPr/>
            </a:pPr>
            <a:r>
              <a:rPr lang="en-US" sz="2600" b="1" dirty="0">
                <a:solidFill>
                  <a:srgbClr val="4472C4"/>
                </a:solidFill>
                <a:latin typeface="Calibri" panose="020F0502020204030204"/>
              </a:rPr>
              <a:t>8</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a. Bachelor of Science in Instructional Technology and Design </a:t>
            </a:r>
          </a:p>
          <a:p>
            <a:pPr>
              <a:tabLst>
                <a:tab pos="457200" algn="l"/>
              </a:tabLst>
              <a:defRPr/>
            </a:pPr>
            <a:r>
              <a:rPr lang="en-US" sz="2600" b="1" dirty="0">
                <a:solidFill>
                  <a:srgbClr val="4472C4"/>
                </a:solidFill>
                <a:latin typeface="Calibri" panose="020F0502020204030204"/>
              </a:rPr>
              <a:t>      </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(CIP 13.0501</a:t>
            </a:r>
            <a:r>
              <a:rPr lang="en-US" sz="2600" b="1" dirty="0">
                <a:solidFill>
                  <a:srgbClr val="4472C4"/>
                </a:solidFill>
              </a:rPr>
              <a:t>) </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endParaRPr kumimoji="0" lang="en-US" sz="1000" b="1" i="0" u="none" strike="noStrike" kern="1200" cap="none" spc="0" normalizeH="0" baseline="0" noProof="0" dirty="0">
              <a:ln>
                <a:noFill/>
              </a:ln>
              <a:solidFill>
                <a:srgbClr val="4472C4"/>
              </a:solidFill>
              <a:effectLst/>
              <a:highlight>
                <a:srgbClr val="FFFF00"/>
              </a:highlight>
              <a:uLnTx/>
              <a:uFillTx/>
              <a:latin typeface="Calibri" panose="020F0502020204030204"/>
              <a:ea typeface="+mn-ea"/>
              <a:cs typeface="+mn-cs"/>
            </a:endParaRP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500" b="1" i="0" u="none" strike="noStrike" kern="1200" cap="none" spc="0" normalizeH="0" baseline="0" noProof="0" dirty="0">
              <a:ln>
                <a:noFill/>
              </a:ln>
              <a:solidFill>
                <a:srgbClr val="0070C0"/>
              </a:solidFill>
              <a:effectLst/>
              <a:highlight>
                <a:srgbClr val="FFFF00"/>
              </a:highlight>
              <a:uLnTx/>
              <a:uFillTx/>
              <a:latin typeface="Calibri" panose="020F0502020204030204"/>
              <a:ea typeface="+mn-ea"/>
              <a:cs typeface="+mn-cs"/>
            </a:endParaRPr>
          </a:p>
          <a:p>
            <a:pPr marL="342900" marR="0" lvl="0" indent="-342900">
              <a:spcBef>
                <a:spcPts val="0"/>
              </a:spcBef>
              <a:spcAft>
                <a:spcPts val="0"/>
              </a:spcAft>
              <a:buFont typeface="Arial" panose="020B0604020202020204" pitchFamily="34" charset="0"/>
              <a:buChar char="•"/>
              <a:tabLst>
                <a:tab pos="2286000" algn="l"/>
              </a:tabLst>
            </a:pPr>
            <a:r>
              <a:rPr lang="en-US" sz="2400" dirty="0">
                <a:effectLst/>
                <a:ea typeface="Times New Roman" panose="02020603050405020304" pitchFamily="18" charset="0"/>
              </a:rPr>
              <a:t>This program will fulfill a strong demand for entry-level positions in instructional design, corporate training, and digital design. North Alabama, Huntsville in particular, attracts a variety of IT talent, making it one of the best places to live for technology professionals. </a:t>
            </a:r>
          </a:p>
          <a:p>
            <a:pPr marL="342900" marR="0" lvl="0" indent="-342900">
              <a:spcBef>
                <a:spcPts val="0"/>
              </a:spcBef>
              <a:spcAft>
                <a:spcPts val="0"/>
              </a:spcAft>
              <a:buFont typeface="Arial" panose="020B0604020202020204" pitchFamily="34" charset="0"/>
              <a:buChar char="•"/>
              <a:tabLst>
                <a:tab pos="2286000" algn="l"/>
              </a:tabLst>
            </a:pPr>
            <a:endParaRPr lang="en-US" sz="1200" dirty="0">
              <a:effectLs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286000" algn="l"/>
              </a:tabLst>
            </a:pPr>
            <a:r>
              <a:rPr lang="en-US" sz="2400" dirty="0">
                <a:effectLst/>
                <a:ea typeface="Times New Roman" panose="02020603050405020304" pitchFamily="18" charset="0"/>
              </a:rPr>
              <a:t>The proposed program will extend UNA’s offerings in Instructional Design and Technology down to the undergraduate level. Its existing online Master of Science in Instructional Technology and Design (CIP 13.0501) has experienced a high level of growth since its launch in Fall 2021. </a:t>
            </a:r>
          </a:p>
          <a:p>
            <a:pPr marL="342900" marR="0" lvl="0" indent="-342900">
              <a:spcBef>
                <a:spcPts val="0"/>
              </a:spcBef>
              <a:spcAft>
                <a:spcPts val="0"/>
              </a:spcAft>
              <a:buFont typeface="Arial" panose="020B0604020202020204" pitchFamily="34" charset="0"/>
              <a:buChar char="•"/>
              <a:tabLst>
                <a:tab pos="2286000" algn="l"/>
              </a:tabLst>
            </a:pPr>
            <a:endParaRPr lang="en-US" sz="3600" dirty="0">
              <a:effectLst/>
              <a:highlight>
                <a:srgbClr val="FFFF00"/>
              </a:highlight>
              <a:ea typeface="Times New Roman" panose="02020603050405020304" pitchFamily="18" charset="0"/>
            </a:endParaRPr>
          </a:p>
        </p:txBody>
      </p:sp>
      <p:pic>
        <p:nvPicPr>
          <p:cNvPr id="2" name="Picture 1">
            <a:extLst>
              <a:ext uri="{FF2B5EF4-FFF2-40B4-BE49-F238E27FC236}">
                <a16:creationId xmlns:a16="http://schemas.microsoft.com/office/drawing/2014/main" id="{D53F9064-C175-47A8-9567-563776627382}"/>
              </a:ext>
            </a:extLst>
          </p:cNvPr>
          <p:cNvPicPr>
            <a:picLocks noChangeAspect="1"/>
          </p:cNvPicPr>
          <p:nvPr/>
        </p:nvPicPr>
        <p:blipFill>
          <a:blip r:embed="rId2"/>
          <a:stretch>
            <a:fillRect/>
          </a:stretch>
        </p:blipFill>
        <p:spPr>
          <a:xfrm>
            <a:off x="10330069" y="178703"/>
            <a:ext cx="1258496" cy="1241017"/>
          </a:xfrm>
          <a:prstGeom prst="rect">
            <a:avLst/>
          </a:prstGeom>
        </p:spPr>
      </p:pic>
      <p:pic>
        <p:nvPicPr>
          <p:cNvPr id="3" name="Picture 2">
            <a:extLst>
              <a:ext uri="{FF2B5EF4-FFF2-40B4-BE49-F238E27FC236}">
                <a16:creationId xmlns:a16="http://schemas.microsoft.com/office/drawing/2014/main" id="{48B1F412-A16B-41BF-AD6B-5597AA44322F}"/>
              </a:ext>
            </a:extLst>
          </p:cNvPr>
          <p:cNvPicPr>
            <a:picLocks noChangeAspect="1"/>
          </p:cNvPicPr>
          <p:nvPr/>
        </p:nvPicPr>
        <p:blipFill>
          <a:blip r:embed="rId3"/>
          <a:stretch>
            <a:fillRect/>
          </a:stretch>
        </p:blipFill>
        <p:spPr>
          <a:xfrm>
            <a:off x="4393384" y="4721087"/>
            <a:ext cx="3405232" cy="195821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44049958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0ACD13-977A-44F6-9393-C9E32D693976}"/>
              </a:ext>
            </a:extLst>
          </p:cNvPr>
          <p:cNvSpPr txBox="1"/>
          <p:nvPr/>
        </p:nvSpPr>
        <p:spPr>
          <a:xfrm>
            <a:off x="1042352" y="1684085"/>
            <a:ext cx="10107296" cy="2446824"/>
          </a:xfrm>
          <a:prstGeom prst="rect">
            <a:avLst/>
          </a:prstGeom>
          <a:noFill/>
        </p:spPr>
        <p:txBody>
          <a:bodyPr wrap="square" rtlCol="0">
            <a:spAutoFit/>
          </a:bodyPr>
          <a:lstStyle/>
          <a:p>
            <a:r>
              <a:rPr lang="en-US" sz="3200" b="1" dirty="0">
                <a:solidFill>
                  <a:srgbClr val="4472C4"/>
                </a:solidFill>
              </a:rPr>
              <a:t>Motion, Decision Item I-8a: </a:t>
            </a:r>
          </a:p>
          <a:p>
            <a:endParaRPr lang="en-US" sz="3200" b="1" dirty="0">
              <a:solidFill>
                <a:srgbClr val="0070C0"/>
              </a:solidFill>
            </a:endParaRPr>
          </a:p>
          <a:p>
            <a:pPr lvl="0">
              <a:spcBef>
                <a:spcPts val="600"/>
              </a:spcBef>
              <a:tabLst>
                <a:tab pos="457200" algn="l"/>
              </a:tabLst>
              <a:defRPr/>
            </a:pPr>
            <a:r>
              <a:rPr lang="en-US" sz="2800" dirty="0"/>
              <a:t>That the Commission approve the University of North Alabama’s proposal to offer a Bachelor of Science in Instructional Technology and Design.</a:t>
            </a:r>
          </a:p>
        </p:txBody>
      </p:sp>
    </p:spTree>
    <p:extLst>
      <p:ext uri="{BB962C8B-B14F-4D97-AF65-F5344CB8AC3E}">
        <p14:creationId xmlns:p14="http://schemas.microsoft.com/office/powerpoint/2010/main" val="188020586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534667" y="196424"/>
            <a:ext cx="11404600" cy="450892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800" b="1" i="0" u="none" strike="noStrike" kern="1200" cap="none" spc="0" normalizeH="0" baseline="0" noProof="0" dirty="0">
                <a:ln>
                  <a:noFill/>
                </a:ln>
                <a:solidFill>
                  <a:srgbClr val="4472C4"/>
                </a:solidFill>
                <a:effectLst/>
                <a:uLnTx/>
                <a:uFillTx/>
                <a:latin typeface="Calibri"/>
                <a:ea typeface="+mn-ea"/>
                <a:cs typeface="+mn-cs"/>
              </a:rPr>
              <a:t>University of North Alabama</a:t>
            </a:r>
          </a:p>
          <a:p>
            <a:pPr marL="0" marR="0" lvl="0" indent="0" algn="l" defTabSz="457200" rtl="0" eaLnBrk="1" fontAlgn="auto" latinLnBrk="0" hangingPunct="1">
              <a:lnSpc>
                <a:spcPct val="100000"/>
              </a:lnSpc>
              <a:spcBef>
                <a:spcPts val="0"/>
              </a:spcBef>
              <a:spcAft>
                <a:spcPts val="0"/>
              </a:spcAft>
              <a:buClrTx/>
              <a:buSzTx/>
              <a:buFontTx/>
              <a:buNone/>
              <a:tabLst>
                <a:tab pos="457200" algn="l"/>
              </a:tabLst>
              <a:defRPr/>
            </a:pP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8b. Bachelor of Engineering in Engineering (CIP 14.0101) </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endParaRPr kumimoji="0" lang="en-US" sz="2200" b="1" i="0" u="none" strike="noStrike" kern="1200" cap="none" spc="0" normalizeH="0" baseline="0" noProof="0" dirty="0">
              <a:ln>
                <a:noFill/>
              </a:ln>
              <a:solidFill>
                <a:srgbClr val="4472C4"/>
              </a:solidFill>
              <a:effectLst/>
              <a:highlight>
                <a:srgbClr val="FFFF00"/>
              </a:highlight>
              <a:uLnTx/>
              <a:uFillTx/>
              <a:latin typeface="Calibri" panose="020F0502020204030204"/>
              <a:ea typeface="+mn-ea"/>
              <a:cs typeface="+mn-cs"/>
            </a:endParaRP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500" b="1" i="0" u="none" strike="noStrike" kern="1200" cap="none" spc="0" normalizeH="0" baseline="0" noProof="0" dirty="0">
              <a:ln>
                <a:noFill/>
              </a:ln>
              <a:solidFill>
                <a:srgbClr val="0070C0"/>
              </a:solidFill>
              <a:effectLst/>
              <a:highlight>
                <a:srgbClr val="FFFF00"/>
              </a:highlight>
              <a:uLnTx/>
              <a:uFillTx/>
              <a:latin typeface="Calibri" panose="020F0502020204030204"/>
              <a:ea typeface="+mn-ea"/>
              <a:cs typeface="+mn-cs"/>
            </a:endParaRPr>
          </a:p>
          <a:p>
            <a:pPr marL="342900" marR="0" lvl="0" indent="-342900">
              <a:spcBef>
                <a:spcPts val="0"/>
              </a:spcBef>
              <a:spcAft>
                <a:spcPts val="0"/>
              </a:spcAft>
              <a:buFont typeface="Arial" panose="020B0604020202020204" pitchFamily="34" charset="0"/>
              <a:buChar char="•"/>
            </a:pPr>
            <a:r>
              <a:rPr lang="en-US" sz="2400" dirty="0">
                <a:effectLst/>
                <a:ea typeface="Times New Roman" panose="02020603050405020304" pitchFamily="18" charset="0"/>
              </a:rPr>
              <a:t>The proposed BEng is designed to meet requirements for specialized accreditation through the Accreditation Board for Engineering and Technology, and if approved, it will be one of two interdisciplinary Engineering programs offered at the undergraduate level in Alabama.</a:t>
            </a:r>
          </a:p>
          <a:p>
            <a:pPr marL="342900" marR="0" lvl="0" indent="-342900">
              <a:spcBef>
                <a:spcPts val="0"/>
              </a:spcBef>
              <a:spcAft>
                <a:spcPts val="0"/>
              </a:spcAft>
              <a:buFont typeface="Arial" panose="020B0604020202020204" pitchFamily="34" charset="0"/>
              <a:buChar char="•"/>
            </a:pPr>
            <a:endParaRPr lang="en-US" sz="1200" dirty="0">
              <a:effectLs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pPr>
            <a:r>
              <a:rPr lang="en-US" sz="2400" dirty="0">
                <a:effectLst/>
                <a:ea typeface="Times New Roman" panose="02020603050405020304" pitchFamily="18" charset="0"/>
              </a:rPr>
              <a:t>The proposed BEng will be supported, in part, by faculty and resources that are associated with UNA’s current BS in Engineering Technology program (CIP 15.0000), which will significantly reduce start-up costs.</a:t>
            </a:r>
          </a:p>
        </p:txBody>
      </p:sp>
      <p:pic>
        <p:nvPicPr>
          <p:cNvPr id="2" name="Picture 1">
            <a:extLst>
              <a:ext uri="{FF2B5EF4-FFF2-40B4-BE49-F238E27FC236}">
                <a16:creationId xmlns:a16="http://schemas.microsoft.com/office/drawing/2014/main" id="{8744BA56-0028-4278-8024-42F9698ABF4C}"/>
              </a:ext>
            </a:extLst>
          </p:cNvPr>
          <p:cNvPicPr>
            <a:picLocks noChangeAspect="1"/>
          </p:cNvPicPr>
          <p:nvPr/>
        </p:nvPicPr>
        <p:blipFill>
          <a:blip r:embed="rId2"/>
          <a:stretch>
            <a:fillRect/>
          </a:stretch>
        </p:blipFill>
        <p:spPr>
          <a:xfrm>
            <a:off x="7344445" y="4314033"/>
            <a:ext cx="3749440" cy="2176094"/>
          </a:xfrm>
          <a:prstGeom prst="rect">
            <a:avLst/>
          </a:prstGeom>
          <a:effectLst>
            <a:outerShdw blurRad="63500" sx="102000" sy="102000" algn="ctr" rotWithShape="0">
              <a:prstClr val="black">
                <a:alpha val="40000"/>
              </a:prstClr>
            </a:outerShdw>
          </a:effectLst>
        </p:spPr>
      </p:pic>
      <p:pic>
        <p:nvPicPr>
          <p:cNvPr id="3" name="Picture 2">
            <a:extLst>
              <a:ext uri="{FF2B5EF4-FFF2-40B4-BE49-F238E27FC236}">
                <a16:creationId xmlns:a16="http://schemas.microsoft.com/office/drawing/2014/main" id="{596B5F8D-A05F-4769-BCAE-6041A81DF302}"/>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3935896" y="4314033"/>
            <a:ext cx="3114492" cy="2076328"/>
          </a:xfrm>
          <a:prstGeom prst="rect">
            <a:avLst/>
          </a:prstGeom>
        </p:spPr>
      </p:pic>
      <p:pic>
        <p:nvPicPr>
          <p:cNvPr id="7" name="Picture 6">
            <a:extLst>
              <a:ext uri="{FF2B5EF4-FFF2-40B4-BE49-F238E27FC236}">
                <a16:creationId xmlns:a16="http://schemas.microsoft.com/office/drawing/2014/main" id="{17850C6E-5726-42DD-ADB0-471727902767}"/>
              </a:ext>
            </a:extLst>
          </p:cNvPr>
          <p:cNvPicPr>
            <a:picLocks noChangeAspect="1"/>
          </p:cNvPicPr>
          <p:nvPr/>
        </p:nvPicPr>
        <p:blipFill>
          <a:blip r:embed="rId4"/>
          <a:stretch>
            <a:fillRect/>
          </a:stretch>
        </p:blipFill>
        <p:spPr>
          <a:xfrm>
            <a:off x="10330069" y="178703"/>
            <a:ext cx="1258496" cy="1241017"/>
          </a:xfrm>
          <a:prstGeom prst="rect">
            <a:avLst/>
          </a:prstGeom>
        </p:spPr>
      </p:pic>
    </p:spTree>
    <p:extLst>
      <p:ext uri="{BB962C8B-B14F-4D97-AF65-F5344CB8AC3E}">
        <p14:creationId xmlns:p14="http://schemas.microsoft.com/office/powerpoint/2010/main" val="184705071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0ACD13-977A-44F6-9393-C9E32D693976}"/>
              </a:ext>
            </a:extLst>
          </p:cNvPr>
          <p:cNvSpPr txBox="1"/>
          <p:nvPr/>
        </p:nvSpPr>
        <p:spPr>
          <a:xfrm>
            <a:off x="1042352" y="1769146"/>
            <a:ext cx="10107296" cy="201593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Motion, Decision Item I-8b: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600"/>
              </a:spcBef>
              <a:spcAft>
                <a:spcPts val="0"/>
              </a:spcAft>
              <a:buClrTx/>
              <a:buSzTx/>
              <a:buFontTx/>
              <a:buNone/>
              <a:tabLst>
                <a:tab pos="457200" algn="l"/>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That the Commission approve the University of North Alabama’s proposal to offer a Bachelor of Engineering in Engineering.</a:t>
            </a:r>
          </a:p>
        </p:txBody>
      </p:sp>
    </p:spTree>
    <p:extLst>
      <p:ext uri="{BB962C8B-B14F-4D97-AF65-F5344CB8AC3E}">
        <p14:creationId xmlns:p14="http://schemas.microsoft.com/office/powerpoint/2010/main" val="401731254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533862" y="178703"/>
            <a:ext cx="11404600" cy="46628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800" b="1" i="0" u="none" strike="noStrike" kern="1200" cap="none" spc="0" normalizeH="0" baseline="0" noProof="0" dirty="0">
                <a:ln>
                  <a:noFill/>
                </a:ln>
                <a:solidFill>
                  <a:srgbClr val="4472C4"/>
                </a:solidFill>
                <a:effectLst/>
                <a:uLnTx/>
                <a:uFillTx/>
                <a:latin typeface="Calibri"/>
                <a:ea typeface="+mn-ea"/>
                <a:cs typeface="+mn-cs"/>
              </a:rPr>
              <a:t>University of North Alabama</a:t>
            </a:r>
          </a:p>
          <a:p>
            <a:pPr marL="0" marR="0" lvl="0" indent="0" algn="l" defTabSz="457200" rtl="0" eaLnBrk="1" fontAlgn="auto" latinLnBrk="0" hangingPunct="1">
              <a:lnSpc>
                <a:spcPct val="100000"/>
              </a:lnSpc>
              <a:spcBef>
                <a:spcPts val="0"/>
              </a:spcBef>
              <a:spcAft>
                <a:spcPts val="0"/>
              </a:spcAft>
              <a:buClrTx/>
              <a:buSzTx/>
              <a:buFontTx/>
              <a:buNone/>
              <a:tabLst>
                <a:tab pos="457200" algn="l"/>
              </a:tabLst>
              <a:defRPr/>
            </a:pP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8c. Bachelor of Business Administration in Human Resource</a:t>
            </a:r>
          </a:p>
          <a:p>
            <a:pPr marL="0" marR="0" lvl="0" indent="0" algn="l" defTabSz="457200" rtl="0" eaLnBrk="1" fontAlgn="auto" latinLnBrk="0" hangingPunct="1">
              <a:lnSpc>
                <a:spcPct val="100000"/>
              </a:lnSpc>
              <a:spcBef>
                <a:spcPts val="0"/>
              </a:spcBef>
              <a:spcAft>
                <a:spcPts val="0"/>
              </a:spcAft>
              <a:buClrTx/>
              <a:buSzTx/>
              <a:buFontTx/>
              <a:buNone/>
              <a:tabLst>
                <a:tab pos="457200" algn="l"/>
              </a:tabLst>
              <a:defRPr/>
            </a:pPr>
            <a:r>
              <a:rPr lang="en-US" sz="2600" b="1" dirty="0">
                <a:solidFill>
                  <a:srgbClr val="4472C4"/>
                </a:solidFill>
                <a:latin typeface="Calibri" panose="020F0502020204030204"/>
              </a:rPr>
              <a:t>      Management</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 (CIP 52.1001) </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endParaRPr kumimoji="0" lang="en-US" sz="800" b="1" i="0" u="none" strike="noStrike" kern="1200" cap="none" spc="0" normalizeH="0" baseline="0" noProof="0" dirty="0">
              <a:ln>
                <a:noFill/>
              </a:ln>
              <a:solidFill>
                <a:srgbClr val="4472C4"/>
              </a:solidFill>
              <a:effectLst/>
              <a:highlight>
                <a:srgbClr val="FFFF00"/>
              </a:highlight>
              <a:uLnTx/>
              <a:uFillTx/>
              <a:latin typeface="Calibri" panose="020F0502020204030204"/>
              <a:ea typeface="+mn-ea"/>
              <a:cs typeface="+mn-cs"/>
            </a:endParaRP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500" b="1" i="0" u="none" strike="noStrike" kern="1200" cap="none" spc="0" normalizeH="0" baseline="0" noProof="0" dirty="0">
              <a:ln>
                <a:noFill/>
              </a:ln>
              <a:solidFill>
                <a:srgbClr val="0070C0"/>
              </a:solidFill>
              <a:effectLst/>
              <a:highlight>
                <a:srgbClr val="FFFF00"/>
              </a:highlight>
              <a:uLnTx/>
              <a:uFillTx/>
              <a:latin typeface="Calibri" panose="020F0502020204030204"/>
              <a:ea typeface="+mn-ea"/>
              <a:cs typeface="+mn-cs"/>
            </a:endParaRPr>
          </a:p>
          <a:p>
            <a:pPr marL="342900" marR="0" lvl="0" indent="-342900">
              <a:spcBef>
                <a:spcPts val="0"/>
              </a:spcBef>
              <a:spcAft>
                <a:spcPts val="0"/>
              </a:spcAft>
              <a:buFont typeface="Arial" panose="020B0604020202020204" pitchFamily="34" charset="0"/>
              <a:buChar char="•"/>
            </a:pPr>
            <a:r>
              <a:rPr lang="en-US" sz="2400" dirty="0">
                <a:effectLst/>
                <a:ea typeface="Times New Roman" panose="02020603050405020304" pitchFamily="18" charset="0"/>
              </a:rPr>
              <a:t>The proposed BBA Human Resource Management will prepare graduates for employment as HR Managers, HR Specialists, and Training and Development Specialists, occupations that are included on the 2023 Statewide In-Demand List.</a:t>
            </a:r>
          </a:p>
          <a:p>
            <a:pPr marL="342900" marR="0" lvl="0" indent="-342900">
              <a:spcBef>
                <a:spcPts val="0"/>
              </a:spcBef>
              <a:spcAft>
                <a:spcPts val="0"/>
              </a:spcAft>
              <a:buFont typeface="Arial" panose="020B0604020202020204" pitchFamily="34" charset="0"/>
              <a:buChar char="•"/>
            </a:pPr>
            <a:endParaRPr lang="en-US" sz="1200" dirty="0">
              <a:effectLs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pPr>
            <a:r>
              <a:rPr lang="en-US" sz="2400" dirty="0">
                <a:effectLst/>
                <a:ea typeface="Times New Roman" panose="02020603050405020304" pitchFamily="18" charset="0"/>
              </a:rPr>
              <a:t>The proposed program builds upon an existing concentration in Human Resource Management within the BBA in Professional Management (CIP 52.0201) and therefore will require minimal new resources to deliver. </a:t>
            </a:r>
          </a:p>
          <a:p>
            <a:pPr marL="339725" indent="-339725"/>
            <a:endParaRPr lang="en-US" sz="2200" dirty="0">
              <a:effectLst/>
              <a:highlight>
                <a:srgbClr val="FFFF00"/>
              </a:highlight>
              <a:ea typeface="Times New Roman" panose="02020603050405020304" pitchFamily="18" charset="0"/>
            </a:endParaRPr>
          </a:p>
        </p:txBody>
      </p:sp>
      <p:pic>
        <p:nvPicPr>
          <p:cNvPr id="5" name="Picture 4">
            <a:extLst>
              <a:ext uri="{FF2B5EF4-FFF2-40B4-BE49-F238E27FC236}">
                <a16:creationId xmlns:a16="http://schemas.microsoft.com/office/drawing/2014/main" id="{A2894177-05CA-45DC-8FAA-1771A8B32A8A}"/>
              </a:ext>
            </a:extLst>
          </p:cNvPr>
          <p:cNvPicPr>
            <a:picLocks noChangeAspect="1"/>
          </p:cNvPicPr>
          <p:nvPr/>
        </p:nvPicPr>
        <p:blipFill>
          <a:blip r:embed="rId2"/>
          <a:stretch>
            <a:fillRect/>
          </a:stretch>
        </p:blipFill>
        <p:spPr>
          <a:xfrm>
            <a:off x="6393711" y="4388131"/>
            <a:ext cx="3452037" cy="2211605"/>
          </a:xfrm>
          <a:prstGeom prst="rect">
            <a:avLst/>
          </a:prstGeom>
          <a:effectLst>
            <a:outerShdw blurRad="63500" sx="102000" sy="102000" algn="ctr" rotWithShape="0">
              <a:prstClr val="black">
                <a:alpha val="40000"/>
              </a:prstClr>
            </a:outerShdw>
          </a:effectLst>
        </p:spPr>
      </p:pic>
      <p:pic>
        <p:nvPicPr>
          <p:cNvPr id="7" name="Picture 6">
            <a:extLst>
              <a:ext uri="{FF2B5EF4-FFF2-40B4-BE49-F238E27FC236}">
                <a16:creationId xmlns:a16="http://schemas.microsoft.com/office/drawing/2014/main" id="{0069318C-B0DC-4B35-9FD0-D7AD119D5B6C}"/>
              </a:ext>
            </a:extLst>
          </p:cNvPr>
          <p:cNvPicPr>
            <a:picLocks noChangeAspect="1"/>
          </p:cNvPicPr>
          <p:nvPr/>
        </p:nvPicPr>
        <p:blipFill>
          <a:blip r:embed="rId3"/>
          <a:stretch>
            <a:fillRect/>
          </a:stretch>
        </p:blipFill>
        <p:spPr>
          <a:xfrm>
            <a:off x="10330069" y="178703"/>
            <a:ext cx="1258496" cy="1241017"/>
          </a:xfrm>
          <a:prstGeom prst="rect">
            <a:avLst/>
          </a:prstGeom>
        </p:spPr>
      </p:pic>
    </p:spTree>
    <p:extLst>
      <p:ext uri="{BB962C8B-B14F-4D97-AF65-F5344CB8AC3E}">
        <p14:creationId xmlns:p14="http://schemas.microsoft.com/office/powerpoint/2010/main" val="301451458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0ACD13-977A-44F6-9393-C9E32D693976}"/>
              </a:ext>
            </a:extLst>
          </p:cNvPr>
          <p:cNvSpPr txBox="1"/>
          <p:nvPr/>
        </p:nvSpPr>
        <p:spPr>
          <a:xfrm>
            <a:off x="1042352" y="1769146"/>
            <a:ext cx="10107296" cy="244682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Motion, Decision Item I-8c: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600"/>
              </a:spcBef>
              <a:spcAft>
                <a:spcPts val="0"/>
              </a:spcAft>
              <a:buClrTx/>
              <a:buSzTx/>
              <a:buFontTx/>
              <a:buNone/>
              <a:tabLst>
                <a:tab pos="457200" algn="l"/>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That the Commission approve the University of North Alabama’s proposal to offer a Bachelor of </a:t>
            </a:r>
            <a:r>
              <a:rPr lang="en-US" sz="2800" dirty="0">
                <a:solidFill>
                  <a:prstClr val="black"/>
                </a:solidFill>
                <a:latin typeface="Calibri" panose="020F0502020204030204"/>
              </a:rPr>
              <a:t>Business Administration in Human Resource Management</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233478027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534237" y="178703"/>
            <a:ext cx="11404600" cy="458587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800" b="1" i="0" u="none" strike="noStrike" kern="1200" cap="none" spc="0" normalizeH="0" baseline="0" noProof="0" dirty="0">
                <a:ln>
                  <a:noFill/>
                </a:ln>
                <a:solidFill>
                  <a:srgbClr val="4472C4"/>
                </a:solidFill>
                <a:effectLst/>
                <a:uLnTx/>
                <a:uFillTx/>
                <a:latin typeface="Calibri"/>
                <a:ea typeface="+mn-ea"/>
                <a:cs typeface="+mn-cs"/>
              </a:rPr>
              <a:t>University of North Alabama</a:t>
            </a:r>
          </a:p>
          <a:p>
            <a:pPr>
              <a:tabLst>
                <a:tab pos="457200" algn="l"/>
              </a:tabLst>
              <a:defRPr/>
            </a:pPr>
            <a:r>
              <a:rPr lang="en-US" sz="2600" b="1" dirty="0">
                <a:solidFill>
                  <a:srgbClr val="4472C4"/>
                </a:solidFill>
                <a:latin typeface="Calibri" panose="020F0502020204030204"/>
              </a:rPr>
              <a:t>8d</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 Master of Science in Occupational Safety and Health</a:t>
            </a:r>
          </a:p>
          <a:p>
            <a:pPr>
              <a:tabLst>
                <a:tab pos="457200" algn="l"/>
              </a:tabLst>
              <a:defRPr/>
            </a:pPr>
            <a:r>
              <a:rPr lang="en-US" sz="2600" b="1" dirty="0">
                <a:solidFill>
                  <a:srgbClr val="4472C4"/>
                </a:solidFill>
                <a:latin typeface="Calibri" panose="020F0502020204030204"/>
              </a:rPr>
              <a:t>       </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Management (CIP 51.2206</a:t>
            </a:r>
            <a:r>
              <a:rPr lang="en-US" sz="2600" b="1" dirty="0">
                <a:solidFill>
                  <a:srgbClr val="4472C4"/>
                </a:solidFill>
              </a:rPr>
              <a:t>) </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endParaRPr kumimoji="0" lang="en-US" sz="2200" b="1" i="0" u="none" strike="noStrike" kern="1200" cap="none" spc="0" normalizeH="0" baseline="0" noProof="0" dirty="0">
              <a:ln>
                <a:noFill/>
              </a:ln>
              <a:solidFill>
                <a:srgbClr val="4472C4"/>
              </a:solidFill>
              <a:effectLst/>
              <a:highlight>
                <a:srgbClr val="FFFF00"/>
              </a:highlight>
              <a:uLnTx/>
              <a:uFillTx/>
              <a:latin typeface="Calibri" panose="020F0502020204030204"/>
              <a:ea typeface="+mn-ea"/>
              <a:cs typeface="+mn-cs"/>
            </a:endParaRPr>
          </a:p>
          <a:p>
            <a:pPr marL="342900" marR="0" lvl="0" indent="-342900">
              <a:spcBef>
                <a:spcPts val="0"/>
              </a:spcBef>
              <a:spcAft>
                <a:spcPts val="0"/>
              </a:spcAft>
              <a:buFont typeface="Arial" panose="020B0604020202020204" pitchFamily="34" charset="0"/>
              <a:buChar char="•"/>
              <a:tabLst>
                <a:tab pos="2286000" algn="l"/>
              </a:tabLst>
            </a:pPr>
            <a:r>
              <a:rPr lang="en-US" sz="2400" dirty="0">
                <a:effectLst/>
                <a:ea typeface="Times New Roman" panose="02020603050405020304" pitchFamily="18" charset="0"/>
              </a:rPr>
              <a:t>The proposed program is designed to prepare graduates for employment as Occupational Health and Safety Specialists (SOC 19-5011) and Health and Safety Engineers, Except Mining Safety Engineers and Inspectors (SOC 17-2111), both of which appear on the Region 1 Statewide In-Demand Occupations List.</a:t>
            </a:r>
          </a:p>
          <a:p>
            <a:pPr marL="342900" marR="0" lvl="0" indent="-342900">
              <a:spcBef>
                <a:spcPts val="0"/>
              </a:spcBef>
              <a:spcAft>
                <a:spcPts val="0"/>
              </a:spcAft>
              <a:buFont typeface="Arial" panose="020B0604020202020204" pitchFamily="34" charset="0"/>
              <a:buChar char="•"/>
              <a:tabLst>
                <a:tab pos="2286000" algn="l"/>
              </a:tabLst>
            </a:pPr>
            <a:endParaRPr lang="en-US" sz="1200" dirty="0">
              <a:effectLs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286000" algn="l"/>
              </a:tabLst>
            </a:pPr>
            <a:r>
              <a:rPr lang="en-US" sz="2400" dirty="0">
                <a:effectLst/>
                <a:ea typeface="Times New Roman" panose="02020603050405020304" pitchFamily="18" charset="0"/>
              </a:rPr>
              <a:t>The proposed program will extend UNA’s existing offerings in Occupational Health Science into the master’s level, and shared resources will reduce the start-up costs for the program.</a:t>
            </a:r>
          </a:p>
        </p:txBody>
      </p:sp>
      <p:pic>
        <p:nvPicPr>
          <p:cNvPr id="3" name="Picture 2">
            <a:extLst>
              <a:ext uri="{FF2B5EF4-FFF2-40B4-BE49-F238E27FC236}">
                <a16:creationId xmlns:a16="http://schemas.microsoft.com/office/drawing/2014/main" id="{70C4BB2A-AAB3-4B11-9CC4-B75F654712C8}"/>
              </a:ext>
            </a:extLst>
          </p:cNvPr>
          <p:cNvPicPr>
            <a:picLocks noChangeAspect="1"/>
          </p:cNvPicPr>
          <p:nvPr/>
        </p:nvPicPr>
        <p:blipFill>
          <a:blip r:embed="rId2"/>
          <a:stretch>
            <a:fillRect/>
          </a:stretch>
        </p:blipFill>
        <p:spPr>
          <a:xfrm>
            <a:off x="6325989" y="4558532"/>
            <a:ext cx="3132175" cy="2008539"/>
          </a:xfrm>
          <a:prstGeom prst="rect">
            <a:avLst/>
          </a:prstGeom>
          <a:effectLst>
            <a:outerShdw blurRad="63500" sx="102000" sy="102000" algn="ctr" rotWithShape="0">
              <a:prstClr val="black">
                <a:alpha val="40000"/>
              </a:prstClr>
            </a:outerShdw>
          </a:effectLst>
        </p:spPr>
      </p:pic>
      <p:pic>
        <p:nvPicPr>
          <p:cNvPr id="4" name="Picture 3">
            <a:extLst>
              <a:ext uri="{FF2B5EF4-FFF2-40B4-BE49-F238E27FC236}">
                <a16:creationId xmlns:a16="http://schemas.microsoft.com/office/drawing/2014/main" id="{266A3649-6CE4-4439-B9D6-61B324584684}"/>
              </a:ext>
            </a:extLst>
          </p:cNvPr>
          <p:cNvPicPr>
            <a:picLocks noChangeAspect="1"/>
          </p:cNvPicPr>
          <p:nvPr/>
        </p:nvPicPr>
        <p:blipFill>
          <a:blip r:embed="rId3"/>
          <a:stretch>
            <a:fillRect/>
          </a:stretch>
        </p:blipFill>
        <p:spPr>
          <a:xfrm>
            <a:off x="2524540" y="4639052"/>
            <a:ext cx="3251595" cy="1847497"/>
          </a:xfrm>
          <a:prstGeom prst="rect">
            <a:avLst/>
          </a:prstGeom>
        </p:spPr>
      </p:pic>
      <p:pic>
        <p:nvPicPr>
          <p:cNvPr id="7" name="Picture 6">
            <a:extLst>
              <a:ext uri="{FF2B5EF4-FFF2-40B4-BE49-F238E27FC236}">
                <a16:creationId xmlns:a16="http://schemas.microsoft.com/office/drawing/2014/main" id="{500BA465-8092-44EE-A26F-ABD49053CB74}"/>
              </a:ext>
            </a:extLst>
          </p:cNvPr>
          <p:cNvPicPr>
            <a:picLocks noChangeAspect="1"/>
          </p:cNvPicPr>
          <p:nvPr/>
        </p:nvPicPr>
        <p:blipFill>
          <a:blip r:embed="rId4"/>
          <a:stretch>
            <a:fillRect/>
          </a:stretch>
        </p:blipFill>
        <p:spPr>
          <a:xfrm>
            <a:off x="10330069" y="178703"/>
            <a:ext cx="1258496" cy="1241017"/>
          </a:xfrm>
          <a:prstGeom prst="rect">
            <a:avLst/>
          </a:prstGeom>
        </p:spPr>
      </p:pic>
    </p:spTree>
    <p:extLst>
      <p:ext uri="{BB962C8B-B14F-4D97-AF65-F5344CB8AC3E}">
        <p14:creationId xmlns:p14="http://schemas.microsoft.com/office/powerpoint/2010/main" val="42295232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0ACD13-977A-44F6-9393-C9E32D693976}"/>
              </a:ext>
            </a:extLst>
          </p:cNvPr>
          <p:cNvSpPr txBox="1"/>
          <p:nvPr/>
        </p:nvSpPr>
        <p:spPr>
          <a:xfrm>
            <a:off x="1042352" y="1684085"/>
            <a:ext cx="10107296" cy="2446824"/>
          </a:xfrm>
          <a:prstGeom prst="rect">
            <a:avLst/>
          </a:prstGeom>
          <a:noFill/>
        </p:spPr>
        <p:txBody>
          <a:bodyPr wrap="square" rtlCol="0">
            <a:spAutoFit/>
          </a:bodyPr>
          <a:lstStyle/>
          <a:p>
            <a:r>
              <a:rPr lang="en-US" sz="3200" b="1" dirty="0">
                <a:solidFill>
                  <a:srgbClr val="4472C4"/>
                </a:solidFill>
              </a:rPr>
              <a:t>Motion, Decision Item I-8d: </a:t>
            </a:r>
          </a:p>
          <a:p>
            <a:endParaRPr lang="en-US" sz="3200" b="1" dirty="0">
              <a:solidFill>
                <a:srgbClr val="0070C0"/>
              </a:solidFill>
            </a:endParaRPr>
          </a:p>
          <a:p>
            <a:pPr lvl="0">
              <a:spcBef>
                <a:spcPts val="600"/>
              </a:spcBef>
              <a:tabLst>
                <a:tab pos="457200" algn="l"/>
              </a:tabLst>
              <a:defRPr/>
            </a:pPr>
            <a:r>
              <a:rPr lang="en-US" sz="2800" dirty="0"/>
              <a:t>That the Commission approve the University of North Alabama’s proposal to offer a Master of Science in Occupational Safety and Health Management.</a:t>
            </a:r>
          </a:p>
        </p:txBody>
      </p:sp>
    </p:spTree>
    <p:extLst>
      <p:ext uri="{BB962C8B-B14F-4D97-AF65-F5344CB8AC3E}">
        <p14:creationId xmlns:p14="http://schemas.microsoft.com/office/powerpoint/2010/main" val="275396534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536161" y="180369"/>
            <a:ext cx="11404600" cy="44935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800" b="1" i="0" u="none" strike="noStrike" kern="1200" cap="none" spc="0" normalizeH="0" baseline="0" noProof="0" dirty="0">
                <a:ln>
                  <a:noFill/>
                </a:ln>
                <a:solidFill>
                  <a:srgbClr val="4472C4"/>
                </a:solidFill>
                <a:effectLst/>
                <a:uLnTx/>
                <a:uFillTx/>
                <a:latin typeface="Calibri"/>
                <a:ea typeface="+mn-ea"/>
                <a:cs typeface="+mn-cs"/>
              </a:rPr>
              <a:t>University of North Alabama</a:t>
            </a:r>
          </a:p>
          <a:p>
            <a:pPr marL="0" marR="0" lvl="0" indent="0" algn="l" defTabSz="457200" rtl="0" eaLnBrk="1" fontAlgn="auto" latinLnBrk="0" hangingPunct="1">
              <a:lnSpc>
                <a:spcPct val="100000"/>
              </a:lnSpc>
              <a:spcBef>
                <a:spcPts val="0"/>
              </a:spcBef>
              <a:spcAft>
                <a:spcPts val="0"/>
              </a:spcAft>
              <a:buClrTx/>
              <a:buSzTx/>
              <a:buFontTx/>
              <a:buNone/>
              <a:tabLst>
                <a:tab pos="457200" algn="l"/>
              </a:tabLst>
              <a:defRPr/>
            </a:pP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8e. Doctor of Social Work in Social Work (CIP 44.0701) </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endParaRPr kumimoji="0" lang="en-US" sz="800" b="1" i="0" u="none" strike="noStrike" kern="1200" cap="none" spc="0" normalizeH="0" baseline="0" noProof="0" dirty="0">
              <a:ln>
                <a:noFill/>
              </a:ln>
              <a:solidFill>
                <a:srgbClr val="4472C4"/>
              </a:solidFill>
              <a:effectLst/>
              <a:highlight>
                <a:srgbClr val="FFFF00"/>
              </a:highlight>
              <a:uLnTx/>
              <a:uFillTx/>
              <a:latin typeface="Calibri" panose="020F0502020204030204"/>
              <a:ea typeface="+mn-ea"/>
              <a:cs typeface="+mn-cs"/>
            </a:endParaRP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500" b="1" i="0" u="none" strike="noStrike" kern="1200" cap="none" spc="0" normalizeH="0" baseline="0" noProof="0" dirty="0">
              <a:ln>
                <a:noFill/>
              </a:ln>
              <a:solidFill>
                <a:srgbClr val="0070C0"/>
              </a:solidFill>
              <a:effectLst/>
              <a:highlight>
                <a:srgbClr val="FFFF00"/>
              </a:highlight>
              <a:uLnTx/>
              <a:uFillTx/>
              <a:latin typeface="Calibri" panose="020F0502020204030204"/>
              <a:ea typeface="+mn-ea"/>
              <a:cs typeface="+mn-cs"/>
            </a:endParaRPr>
          </a:p>
          <a:p>
            <a:pPr marL="457200" marR="0" lvl="0" indent="-457200">
              <a:spcBef>
                <a:spcPts val="0"/>
              </a:spcBef>
              <a:spcAft>
                <a:spcPts val="0"/>
              </a:spcAft>
              <a:buFont typeface="Arial" panose="020B0604020202020204" pitchFamily="34" charset="0"/>
              <a:buChar char="•"/>
            </a:pPr>
            <a:r>
              <a:rPr lang="en-US" sz="2400" dirty="0">
                <a:effectLst/>
                <a:ea typeface="Times New Roman" panose="02020603050405020304" pitchFamily="18" charset="0"/>
              </a:rPr>
              <a:t>UNA currently offers successful Bachelor of Social Work (BSW) and Master of Social Work (MSW) programs, both of which are fully accredited by the Council on Social Work Education (CSWE) and produce 40-50 graduates per year on average. The proposed program will extend UNA’s offerings to the practice-doctorate level. </a:t>
            </a:r>
          </a:p>
          <a:p>
            <a:pPr marL="457200" marR="0" lvl="0" indent="-457200">
              <a:spcBef>
                <a:spcPts val="0"/>
              </a:spcBef>
              <a:spcAft>
                <a:spcPts val="0"/>
              </a:spcAft>
              <a:buFont typeface="Arial" panose="020B0604020202020204" pitchFamily="34" charset="0"/>
              <a:buChar char="•"/>
            </a:pPr>
            <a:endParaRPr lang="en-US" sz="2400" dirty="0">
              <a:effectLst/>
              <a:ea typeface="Times New Roman" panose="02020603050405020304" pitchFamily="18" charset="0"/>
            </a:endParaRPr>
          </a:p>
          <a:p>
            <a:pPr marL="457200" indent="-457200">
              <a:buFont typeface="Arial" panose="020B0604020202020204" pitchFamily="34" charset="0"/>
              <a:buChar char="•"/>
            </a:pPr>
            <a:r>
              <a:rPr lang="en-US" sz="2400" dirty="0"/>
              <a:t>Currently, there is only one public institution in Alabama that offers a DSW program (the University of Alabama) and demand for doctoral-level social work practitioners remains high throughout the state.</a:t>
            </a:r>
          </a:p>
        </p:txBody>
      </p:sp>
      <p:pic>
        <p:nvPicPr>
          <p:cNvPr id="5" name="Picture 4">
            <a:extLst>
              <a:ext uri="{FF2B5EF4-FFF2-40B4-BE49-F238E27FC236}">
                <a16:creationId xmlns:a16="http://schemas.microsoft.com/office/drawing/2014/main" id="{FF137C26-6903-4503-AADA-6E4187F4D20C}"/>
              </a:ext>
            </a:extLst>
          </p:cNvPr>
          <p:cNvPicPr>
            <a:picLocks noChangeAspect="1"/>
          </p:cNvPicPr>
          <p:nvPr/>
        </p:nvPicPr>
        <p:blipFill>
          <a:blip r:embed="rId2"/>
          <a:stretch>
            <a:fillRect/>
          </a:stretch>
        </p:blipFill>
        <p:spPr>
          <a:xfrm>
            <a:off x="6452741" y="4362816"/>
            <a:ext cx="2469135" cy="2314815"/>
          </a:xfrm>
          <a:prstGeom prst="rect">
            <a:avLst/>
          </a:prstGeom>
        </p:spPr>
      </p:pic>
      <p:pic>
        <p:nvPicPr>
          <p:cNvPr id="7" name="Picture 6">
            <a:extLst>
              <a:ext uri="{FF2B5EF4-FFF2-40B4-BE49-F238E27FC236}">
                <a16:creationId xmlns:a16="http://schemas.microsoft.com/office/drawing/2014/main" id="{5E876100-05FC-455D-81E7-632CCEA3B38D}"/>
              </a:ext>
            </a:extLst>
          </p:cNvPr>
          <p:cNvPicPr>
            <a:picLocks noChangeAspect="1"/>
          </p:cNvPicPr>
          <p:nvPr/>
        </p:nvPicPr>
        <p:blipFill>
          <a:blip r:embed="rId3"/>
          <a:stretch>
            <a:fillRect/>
          </a:stretch>
        </p:blipFill>
        <p:spPr>
          <a:xfrm>
            <a:off x="3171064" y="4917796"/>
            <a:ext cx="2924936" cy="1643536"/>
          </a:xfrm>
          <a:prstGeom prst="rect">
            <a:avLst/>
          </a:prstGeom>
          <a:effectLst>
            <a:outerShdw blurRad="63500" sx="102000" sy="102000" algn="ctr" rotWithShape="0">
              <a:prstClr val="black">
                <a:alpha val="40000"/>
              </a:prstClr>
            </a:outerShdw>
          </a:effectLst>
        </p:spPr>
      </p:pic>
      <p:pic>
        <p:nvPicPr>
          <p:cNvPr id="8" name="Picture 7">
            <a:extLst>
              <a:ext uri="{FF2B5EF4-FFF2-40B4-BE49-F238E27FC236}">
                <a16:creationId xmlns:a16="http://schemas.microsoft.com/office/drawing/2014/main" id="{36F640BF-F36C-4E18-BC32-E2CFF91718A6}"/>
              </a:ext>
            </a:extLst>
          </p:cNvPr>
          <p:cNvPicPr>
            <a:picLocks noChangeAspect="1"/>
          </p:cNvPicPr>
          <p:nvPr/>
        </p:nvPicPr>
        <p:blipFill>
          <a:blip r:embed="rId4"/>
          <a:stretch>
            <a:fillRect/>
          </a:stretch>
        </p:blipFill>
        <p:spPr>
          <a:xfrm>
            <a:off x="10330069" y="178703"/>
            <a:ext cx="1258496" cy="1241017"/>
          </a:xfrm>
          <a:prstGeom prst="rect">
            <a:avLst/>
          </a:prstGeom>
        </p:spPr>
      </p:pic>
    </p:spTree>
    <p:extLst>
      <p:ext uri="{BB962C8B-B14F-4D97-AF65-F5344CB8AC3E}">
        <p14:creationId xmlns:p14="http://schemas.microsoft.com/office/powerpoint/2010/main" val="420645829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0ACD13-977A-44F6-9393-C9E32D693976}"/>
              </a:ext>
            </a:extLst>
          </p:cNvPr>
          <p:cNvSpPr txBox="1"/>
          <p:nvPr/>
        </p:nvSpPr>
        <p:spPr>
          <a:xfrm>
            <a:off x="1042352" y="1769146"/>
            <a:ext cx="10107296" cy="201593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Motion, Decision Item I-8e: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600"/>
              </a:spcBef>
              <a:spcAft>
                <a:spcPts val="0"/>
              </a:spcAft>
              <a:buClrTx/>
              <a:buSzTx/>
              <a:buFontTx/>
              <a:buNone/>
              <a:tabLst>
                <a:tab pos="457200" algn="l"/>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That the Commission approve the University of North Alabama’s proposal to offer a Doctor of Social Work in Social Work.</a:t>
            </a:r>
          </a:p>
        </p:txBody>
      </p:sp>
    </p:spTree>
    <p:extLst>
      <p:ext uri="{BB962C8B-B14F-4D97-AF65-F5344CB8AC3E}">
        <p14:creationId xmlns:p14="http://schemas.microsoft.com/office/powerpoint/2010/main" val="399316963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p:cNvGrpSpPr/>
          <p:nvPr/>
        </p:nvGrpSpPr>
        <p:grpSpPr>
          <a:xfrm>
            <a:off x="488969" y="1168488"/>
            <a:ext cx="11214062" cy="5247795"/>
            <a:chOff x="671280" y="720234"/>
            <a:chExt cx="11214062" cy="4894993"/>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5957" y="768555"/>
              <a:ext cx="1094473" cy="1015672"/>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16175" b="9125"/>
            <a:stretch/>
          </p:blipFill>
          <p:spPr>
            <a:xfrm>
              <a:off x="2010316" y="886869"/>
              <a:ext cx="2128252" cy="662042"/>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t="19119" b="19332"/>
            <a:stretch/>
          </p:blipFill>
          <p:spPr>
            <a:xfrm>
              <a:off x="4328454" y="823233"/>
              <a:ext cx="2030186" cy="833042"/>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21172" y="720234"/>
              <a:ext cx="1085231" cy="994795"/>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68936" y="893283"/>
              <a:ext cx="2288875" cy="718642"/>
            </a:xfrm>
            <a:prstGeom prst="rect">
              <a:avLst/>
            </a:prstGeom>
          </p:spPr>
        </p:pic>
        <p:pic>
          <p:nvPicPr>
            <p:cNvPr id="9" name="Picture 8"/>
            <p:cNvPicPr>
              <a:picLocks noChangeAspect="1"/>
            </p:cNvPicPr>
            <p:nvPr/>
          </p:nvPicPr>
          <p:blipFill rotWithShape="1">
            <a:blip r:embed="rId7">
              <a:extLst>
                <a:ext uri="{28A0092B-C50C-407E-A947-70E740481C1C}">
                  <a14:useLocalDpi xmlns:a14="http://schemas.microsoft.com/office/drawing/2010/main" val="0"/>
                </a:ext>
              </a:extLst>
            </a:blip>
            <a:srcRect t="15137" r="4191" b="11806"/>
            <a:stretch/>
          </p:blipFill>
          <p:spPr>
            <a:xfrm>
              <a:off x="10366455" y="812951"/>
              <a:ext cx="1172240" cy="856400"/>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4404" y="2049126"/>
              <a:ext cx="1048087" cy="962731"/>
            </a:xfrm>
            <a:prstGeom prst="rect">
              <a:avLst/>
            </a:prstGeom>
          </p:spPr>
        </p:pic>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034875" y="2090346"/>
              <a:ext cx="1907115" cy="768083"/>
            </a:xfrm>
            <a:prstGeom prst="rect">
              <a:avLst/>
            </a:prstGeom>
          </p:spPr>
        </p:pic>
        <p:pic>
          <p:nvPicPr>
            <p:cNvPr id="12" name="Picture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382853" y="1924733"/>
              <a:ext cx="1536408" cy="893037"/>
            </a:xfrm>
            <a:prstGeom prst="rect">
              <a:avLst/>
            </a:prstGeom>
          </p:spPr>
        </p:pic>
        <p:pic>
          <p:nvPicPr>
            <p:cNvPr id="13" name="Picture 1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311078" y="1902538"/>
              <a:ext cx="1536408" cy="895506"/>
            </a:xfrm>
            <a:prstGeom prst="rect">
              <a:avLst/>
            </a:prstGeom>
          </p:spPr>
        </p:pic>
        <p:pic>
          <p:nvPicPr>
            <p:cNvPr id="14" name="Picture 1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154792" y="2066837"/>
              <a:ext cx="1782165" cy="588049"/>
            </a:xfrm>
            <a:prstGeom prst="rect">
              <a:avLst/>
            </a:prstGeom>
          </p:spPr>
        </p:pic>
        <p:pic>
          <p:nvPicPr>
            <p:cNvPr id="15" name="Picture 1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224031" y="2073427"/>
              <a:ext cx="1661311" cy="581459"/>
            </a:xfrm>
            <a:prstGeom prst="rect">
              <a:avLst/>
            </a:prstGeom>
          </p:spPr>
        </p:pic>
        <p:pic>
          <p:nvPicPr>
            <p:cNvPr id="16" name="Picture 15"/>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71280" y="3123788"/>
              <a:ext cx="1167673" cy="1158332"/>
            </a:xfrm>
            <a:prstGeom prst="rect">
              <a:avLst/>
            </a:prstGeom>
          </p:spPr>
        </p:pic>
        <p:pic>
          <p:nvPicPr>
            <p:cNvPr id="17" name="Picture 16"/>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469145" y="3277346"/>
              <a:ext cx="1158463" cy="1095095"/>
            </a:xfrm>
            <a:prstGeom prst="rect">
              <a:avLst/>
            </a:prstGeom>
          </p:spPr>
        </p:pic>
        <p:pic>
          <p:nvPicPr>
            <p:cNvPr id="18" name="Picture 17"/>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498421" y="3252323"/>
              <a:ext cx="1170459" cy="1105486"/>
            </a:xfrm>
            <a:prstGeom prst="rect">
              <a:avLst/>
            </a:prstGeom>
          </p:spPr>
        </p:pic>
        <p:pic>
          <p:nvPicPr>
            <p:cNvPr id="19" name="Picture 18"/>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447940" y="3123788"/>
              <a:ext cx="1158463" cy="1316436"/>
            </a:xfrm>
            <a:prstGeom prst="rect">
              <a:avLst/>
            </a:prstGeom>
          </p:spPr>
        </p:pic>
        <p:pic>
          <p:nvPicPr>
            <p:cNvPr id="20" name="Picture 19"/>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236595" y="3191933"/>
              <a:ext cx="1158464" cy="1066863"/>
            </a:xfrm>
            <a:prstGeom prst="rect">
              <a:avLst/>
            </a:prstGeom>
          </p:spPr>
        </p:pic>
        <p:pic>
          <p:nvPicPr>
            <p:cNvPr id="21" name="Picture 20"/>
            <p:cNvPicPr>
              <a:picLocks noChangeAspect="1"/>
            </p:cNvPicPr>
            <p:nvPr/>
          </p:nvPicPr>
          <p:blipFill rotWithShape="1">
            <a:blip r:embed="rId19">
              <a:extLst>
                <a:ext uri="{28A0092B-C50C-407E-A947-70E740481C1C}">
                  <a14:useLocalDpi xmlns:a14="http://schemas.microsoft.com/office/drawing/2010/main" val="0"/>
                </a:ext>
              </a:extLst>
            </a:blip>
            <a:srcRect t="1853"/>
            <a:stretch/>
          </p:blipFill>
          <p:spPr>
            <a:xfrm>
              <a:off x="9774169" y="3301851"/>
              <a:ext cx="2111173" cy="662848"/>
            </a:xfrm>
            <a:prstGeom prst="rect">
              <a:avLst/>
            </a:prstGeom>
          </p:spPr>
        </p:pic>
        <p:pic>
          <p:nvPicPr>
            <p:cNvPr id="22" name="Picture 21"/>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704404" y="4664282"/>
              <a:ext cx="1065422" cy="892962"/>
            </a:xfrm>
            <a:prstGeom prst="rect">
              <a:avLst/>
            </a:prstGeom>
          </p:spPr>
        </p:pic>
        <p:pic>
          <p:nvPicPr>
            <p:cNvPr id="23" name="Picture 22"/>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2113020" y="4902680"/>
              <a:ext cx="2101487" cy="439054"/>
            </a:xfrm>
            <a:prstGeom prst="rect">
              <a:avLst/>
            </a:prstGeom>
          </p:spPr>
        </p:pic>
        <p:pic>
          <p:nvPicPr>
            <p:cNvPr id="24" name="Picture 23"/>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4446023" y="4746734"/>
              <a:ext cx="2101487" cy="524202"/>
            </a:xfrm>
            <a:prstGeom prst="rect">
              <a:avLst/>
            </a:prstGeom>
          </p:spPr>
        </p:pic>
        <p:pic>
          <p:nvPicPr>
            <p:cNvPr id="25" name="Picture 24"/>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6838199" y="4624403"/>
              <a:ext cx="1536408" cy="750573"/>
            </a:xfrm>
            <a:prstGeom prst="rect">
              <a:avLst/>
            </a:prstGeom>
          </p:spPr>
        </p:pic>
        <p:pic>
          <p:nvPicPr>
            <p:cNvPr id="26" name="Picture 25"/>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8798187" y="4547773"/>
              <a:ext cx="1158464" cy="1067454"/>
            </a:xfrm>
            <a:prstGeom prst="rect">
              <a:avLst/>
            </a:prstGeom>
          </p:spPr>
        </p:pic>
        <p:pic>
          <p:nvPicPr>
            <p:cNvPr id="27" name="Picture 26"/>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10414999" y="4570992"/>
              <a:ext cx="1075617" cy="1044235"/>
            </a:xfrm>
            <a:prstGeom prst="rect">
              <a:avLst/>
            </a:prstGeom>
          </p:spPr>
        </p:pic>
      </p:grpSp>
      <p:sp>
        <p:nvSpPr>
          <p:cNvPr id="2" name="Rectangle 1"/>
          <p:cNvSpPr/>
          <p:nvPr/>
        </p:nvSpPr>
        <p:spPr>
          <a:xfrm>
            <a:off x="2718454" y="404933"/>
            <a:ext cx="7994778" cy="584775"/>
          </a:xfrm>
          <a:prstGeom prst="rect">
            <a:avLst/>
          </a:prstGeom>
        </p:spPr>
        <p:txBody>
          <a:bodyPr wrap="square">
            <a:spAutoFit/>
          </a:bodyPr>
          <a:lstStyle/>
          <a:p>
            <a:pPr marL="0" marR="0" lvl="0" indent="0" algn="ctr" defTabSz="914400" rtl="0" eaLnBrk="1" fontAlgn="auto" latinLnBrk="0" hangingPunct="1">
              <a:lnSpc>
                <a:spcPct val="100000"/>
              </a:lnSpc>
              <a:spcBef>
                <a:spcPct val="20000"/>
              </a:spcBef>
              <a:spcAft>
                <a:spcPts val="600"/>
              </a:spcAft>
              <a:buClrTx/>
              <a:buSzTx/>
              <a:buFontTx/>
              <a:buNone/>
              <a:tabLst>
                <a:tab pos="457200" algn="l"/>
              </a:tabLst>
              <a:defRPr/>
            </a:pPr>
            <a:r>
              <a:rPr kumimoji="0" lang="en-US" sz="32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ALABAMA</a:t>
            </a:r>
            <a:r>
              <a:rPr kumimoji="0" lang="en-US" sz="3200" b="1" i="0" u="none" strike="noStrike" kern="1200" cap="none" spc="30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COMMUNITY COLLEGE SYSTEM</a:t>
            </a:r>
          </a:p>
        </p:txBody>
      </p:sp>
      <p:pic>
        <p:nvPicPr>
          <p:cNvPr id="28" name="Picture 2" descr="https://www.accs.cc/images/seal.png"/>
          <p:cNvPicPr>
            <a:picLocks noChangeAspect="1" noChangeArrowheads="1"/>
          </p:cNvPicPr>
          <p:nvPr/>
        </p:nvPicPr>
        <p:blipFill>
          <a:blip r:embed="rId26">
            <a:extLst>
              <a:ext uri="{BEBA8EAE-BF5A-486C-A8C5-ECC9F3942E4B}">
                <a14:imgProps xmlns:a14="http://schemas.microsoft.com/office/drawing/2010/main">
                  <a14:imgLayer r:embed="rId27">
                    <a14:imgEffect>
                      <a14:colorTemperature colorTemp="6671"/>
                    </a14:imgEffect>
                    <a14:imgEffect>
                      <a14:saturation sat="97000"/>
                    </a14:imgEffect>
                  </a14:imgLayer>
                </a14:imgProps>
              </a:ext>
              <a:ext uri="{28A0092B-C50C-407E-A947-70E740481C1C}">
                <a14:useLocalDpi xmlns:a14="http://schemas.microsoft.com/office/drawing/2010/main" val="0"/>
              </a:ext>
            </a:extLst>
          </a:blip>
          <a:srcRect/>
          <a:stretch>
            <a:fillRect/>
          </a:stretch>
        </p:blipFill>
        <p:spPr bwMode="auto">
          <a:xfrm>
            <a:off x="2047021" y="218346"/>
            <a:ext cx="957286" cy="950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701295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550164" y="199658"/>
            <a:ext cx="11091672" cy="44935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800" b="1" i="0" u="none" strike="noStrike" kern="1200" cap="none" spc="0" normalizeH="0" baseline="0" noProof="0" dirty="0">
                <a:ln>
                  <a:noFill/>
                </a:ln>
                <a:solidFill>
                  <a:srgbClr val="4472C4"/>
                </a:solidFill>
                <a:effectLst/>
                <a:uLnTx/>
                <a:uFillTx/>
                <a:latin typeface="Calibri"/>
                <a:ea typeface="+mn-ea"/>
                <a:cs typeface="+mn-cs"/>
              </a:rPr>
              <a:t>Snead State Community College</a:t>
            </a:r>
          </a:p>
          <a:p>
            <a:pPr marL="347663" marR="0" lvl="0" indent="-347663" algn="l" defTabSz="914400" rtl="0" eaLnBrk="1" fontAlgn="auto" latinLnBrk="0" hangingPunct="1">
              <a:lnSpc>
                <a:spcPct val="100000"/>
              </a:lnSpc>
              <a:buClrTx/>
              <a:buSzTx/>
              <a:tabLst>
                <a:tab pos="457200" algn="l"/>
              </a:tabLst>
              <a:defRPr/>
            </a:pP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9a.</a:t>
            </a:r>
            <a:r>
              <a:rPr lang="en-US" sz="2600" b="1" dirty="0">
                <a:solidFill>
                  <a:srgbClr val="4472C4"/>
                </a:solidFill>
                <a:latin typeface="Calibri" panose="020F0502020204030204"/>
              </a:rPr>
              <a:t> </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Associate of Applied Science and Certificate in HVAC/R Technology </a:t>
            </a:r>
          </a:p>
          <a:p>
            <a:pPr marL="347663" marR="0" lvl="0" indent="-347663" algn="l" defTabSz="914400" rtl="0" eaLnBrk="1" fontAlgn="auto" latinLnBrk="0" hangingPunct="1">
              <a:lnSpc>
                <a:spcPct val="100000"/>
              </a:lnSpc>
              <a:buClrTx/>
              <a:buSzTx/>
              <a:tabLst>
                <a:tab pos="457200" algn="l"/>
              </a:tabLst>
              <a:defRPr/>
            </a:pPr>
            <a:r>
              <a:rPr lang="en-US" sz="2600" b="1" dirty="0">
                <a:solidFill>
                  <a:srgbClr val="4472C4"/>
                </a:solidFill>
                <a:latin typeface="Calibri" panose="020F0502020204030204"/>
              </a:rPr>
              <a:t>    </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(CIP 15.0501)</a:t>
            </a:r>
          </a:p>
          <a:p>
            <a:pPr marL="0" marR="0" lvl="0" indent="0" algn="l" defTabSz="914400" rtl="0" eaLnBrk="1" fontAlgn="auto" latinLnBrk="0" hangingPunct="1">
              <a:lnSpc>
                <a:spcPct val="100000"/>
              </a:lnSpc>
              <a:buClrTx/>
              <a:buSzTx/>
              <a:buFontTx/>
              <a:buNone/>
              <a:tabLst>
                <a:tab pos="457200" algn="l"/>
              </a:tabLst>
              <a:defRPr/>
            </a:pPr>
            <a:endParaRPr kumimoji="0" lang="en-US"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spcBef>
                <a:spcPts val="0"/>
              </a:spcBef>
              <a:spcAft>
                <a:spcPts val="0"/>
              </a:spcAft>
              <a:buFont typeface="Arial" panose="020B0604020202020204" pitchFamily="34" charset="0"/>
              <a:buChar char="•"/>
              <a:tabLst>
                <a:tab pos="685800" algn="l"/>
              </a:tabLst>
            </a:pPr>
            <a:r>
              <a:rPr lang="en-US" sz="2400" dirty="0">
                <a:effectLst/>
                <a:ea typeface="Times New Roman" panose="02020603050405020304" pitchFamily="18" charset="0"/>
              </a:rPr>
              <a:t>The proposed program will help meet the current demand for HVAC/R mechanics and installers, an occupation included on the Statewide and Region 1 In-Demand positions lists. </a:t>
            </a:r>
          </a:p>
          <a:p>
            <a:pPr marL="342900" marR="0" lvl="0" indent="-342900">
              <a:spcBef>
                <a:spcPts val="0"/>
              </a:spcBef>
              <a:spcAft>
                <a:spcPts val="0"/>
              </a:spcAft>
              <a:buFont typeface="Arial" panose="020B0604020202020204" pitchFamily="34" charset="0"/>
              <a:buChar char="•"/>
              <a:tabLst>
                <a:tab pos="685800" algn="l"/>
              </a:tabLst>
            </a:pPr>
            <a:endParaRPr lang="en-US" sz="1200" dirty="0">
              <a:effectLst/>
              <a:ea typeface="Times New Roman" panose="02020603050405020304" pitchFamily="18" charset="0"/>
            </a:endParaRPr>
          </a:p>
          <a:p>
            <a:pPr marL="457200" marR="0" lvl="0" indent="-457200">
              <a:spcBef>
                <a:spcPts val="0"/>
              </a:spcBef>
              <a:spcAft>
                <a:spcPts val="0"/>
              </a:spcAft>
              <a:buFont typeface="Arial" panose="020B0604020202020204" pitchFamily="34" charset="0"/>
              <a:buChar char="•"/>
              <a:tabLst>
                <a:tab pos="685800" algn="l"/>
              </a:tabLst>
            </a:pPr>
            <a:r>
              <a:rPr lang="en-US" sz="2400" dirty="0">
                <a:effectLst/>
                <a:ea typeface="Times New Roman" panose="02020603050405020304" pitchFamily="18" charset="0"/>
              </a:rPr>
              <a:t>The new program will provide career pathways and apprenticeship opportunities for students entering the HVAC/R field, including high school dual enrollment students and underemployed and unemployed workers. </a:t>
            </a:r>
          </a:p>
          <a:p>
            <a:pPr marR="0" lvl="0">
              <a:spcBef>
                <a:spcPts val="0"/>
              </a:spcBef>
              <a:spcAft>
                <a:spcPts val="0"/>
              </a:spcAft>
              <a:tabLst>
                <a:tab pos="685800" algn="l"/>
              </a:tabLst>
            </a:pPr>
            <a:endParaRPr lang="en-US" sz="2200" dirty="0">
              <a:effectLst/>
              <a:highlight>
                <a:srgbClr val="FFFF00"/>
              </a:highlight>
              <a:ea typeface="Times New Roman" panose="02020603050405020304" pitchFamily="18" charset="0"/>
            </a:endParaRPr>
          </a:p>
        </p:txBody>
      </p:sp>
      <p:pic>
        <p:nvPicPr>
          <p:cNvPr id="8" name="Picture 7">
            <a:extLst>
              <a:ext uri="{FF2B5EF4-FFF2-40B4-BE49-F238E27FC236}">
                <a16:creationId xmlns:a16="http://schemas.microsoft.com/office/drawing/2014/main" id="{3828992F-0659-444B-B016-3D333973D3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76414" y="199658"/>
            <a:ext cx="1065422" cy="957321"/>
          </a:xfrm>
          <a:prstGeom prst="rect">
            <a:avLst/>
          </a:prstGeom>
        </p:spPr>
      </p:pic>
      <p:pic>
        <p:nvPicPr>
          <p:cNvPr id="2" name="Picture 1">
            <a:extLst>
              <a:ext uri="{FF2B5EF4-FFF2-40B4-BE49-F238E27FC236}">
                <a16:creationId xmlns:a16="http://schemas.microsoft.com/office/drawing/2014/main" id="{D9BB1B23-9804-468E-8CDC-021ACC4237AA}"/>
              </a:ext>
            </a:extLst>
          </p:cNvPr>
          <p:cNvPicPr>
            <a:picLocks noChangeAspect="1"/>
          </p:cNvPicPr>
          <p:nvPr/>
        </p:nvPicPr>
        <p:blipFill>
          <a:blip r:embed="rId4"/>
          <a:stretch>
            <a:fillRect/>
          </a:stretch>
        </p:blipFill>
        <p:spPr>
          <a:xfrm>
            <a:off x="8267826" y="4444409"/>
            <a:ext cx="3133540" cy="2091883"/>
          </a:xfrm>
          <a:prstGeom prst="rect">
            <a:avLst/>
          </a:prstGeom>
          <a:effectLst>
            <a:outerShdw blurRad="63500" sx="102000" sy="102000" algn="ctr" rotWithShape="0">
              <a:prstClr val="black">
                <a:alpha val="40000"/>
              </a:prstClr>
            </a:outerShdw>
          </a:effectLst>
        </p:spPr>
      </p:pic>
      <p:pic>
        <p:nvPicPr>
          <p:cNvPr id="10" name="Picture 9">
            <a:extLst>
              <a:ext uri="{FF2B5EF4-FFF2-40B4-BE49-F238E27FC236}">
                <a16:creationId xmlns:a16="http://schemas.microsoft.com/office/drawing/2014/main" id="{0A672CA4-52AC-4461-8644-2A45D6B8278F}"/>
              </a:ext>
            </a:extLst>
          </p:cNvPr>
          <p:cNvPicPr>
            <a:picLocks noChangeAspect="1"/>
          </p:cNvPicPr>
          <p:nvPr/>
        </p:nvPicPr>
        <p:blipFill>
          <a:blip r:embed="rId5"/>
          <a:stretch>
            <a:fillRect/>
          </a:stretch>
        </p:blipFill>
        <p:spPr>
          <a:xfrm>
            <a:off x="6351182" y="4713071"/>
            <a:ext cx="1582888" cy="1586080"/>
          </a:xfrm>
          <a:prstGeom prst="rect">
            <a:avLst/>
          </a:prstGeom>
        </p:spPr>
      </p:pic>
    </p:spTree>
    <p:extLst>
      <p:ext uri="{BB962C8B-B14F-4D97-AF65-F5344CB8AC3E}">
        <p14:creationId xmlns:p14="http://schemas.microsoft.com/office/powerpoint/2010/main" val="222195867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5B417E9-25FC-42F9-AF31-8BD6370A7953}"/>
              </a:ext>
            </a:extLst>
          </p:cNvPr>
          <p:cNvSpPr txBox="1"/>
          <p:nvPr/>
        </p:nvSpPr>
        <p:spPr>
          <a:xfrm>
            <a:off x="1174873" y="1612275"/>
            <a:ext cx="9842253" cy="2446824"/>
          </a:xfrm>
          <a:prstGeom prst="rect">
            <a:avLst/>
          </a:prstGeom>
          <a:noFill/>
        </p:spPr>
        <p:txBody>
          <a:bodyPr wrap="square" rtlCol="0">
            <a:spAutoFit/>
          </a:bodyPr>
          <a:lstStyle/>
          <a:p>
            <a:r>
              <a:rPr lang="en-US" sz="3200" b="1" dirty="0">
                <a:solidFill>
                  <a:srgbClr val="4472C4"/>
                </a:solidFill>
              </a:rPr>
              <a:t>Motion, Decision Item I-9a: </a:t>
            </a:r>
          </a:p>
          <a:p>
            <a:endParaRPr lang="en-US" sz="3200" b="1" dirty="0">
              <a:solidFill>
                <a:srgbClr val="0070C0"/>
              </a:solidFill>
            </a:endParaRPr>
          </a:p>
          <a:p>
            <a:pPr>
              <a:spcBef>
                <a:spcPts val="600"/>
              </a:spcBef>
              <a:tabLst>
                <a:tab pos="457200" algn="l"/>
              </a:tabLst>
              <a:defRPr/>
            </a:pPr>
            <a:r>
              <a:rPr lang="en-US" sz="2800" dirty="0"/>
              <a:t>That the Commission approve Snead State Community College’s proposal to offer an Associate of Applied Science and Certificate in HVAC/R Technology. </a:t>
            </a:r>
          </a:p>
        </p:txBody>
      </p:sp>
    </p:spTree>
    <p:extLst>
      <p:ext uri="{BB962C8B-B14F-4D97-AF65-F5344CB8AC3E}">
        <p14:creationId xmlns:p14="http://schemas.microsoft.com/office/powerpoint/2010/main" val="49199946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540225" y="179780"/>
            <a:ext cx="11091672" cy="418576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800" b="1" i="0" u="none" strike="noStrike" kern="1200" cap="none" spc="0" normalizeH="0" baseline="0" noProof="0" dirty="0">
                <a:ln>
                  <a:noFill/>
                </a:ln>
                <a:solidFill>
                  <a:srgbClr val="4472C4"/>
                </a:solidFill>
                <a:effectLst/>
                <a:uLnTx/>
                <a:uFillTx/>
                <a:latin typeface="Calibri"/>
                <a:ea typeface="+mn-ea"/>
                <a:cs typeface="+mn-cs"/>
              </a:rPr>
              <a:t>Snead State Community College</a:t>
            </a:r>
          </a:p>
          <a:p>
            <a:pPr marL="347663" marR="0" lvl="0" indent="-347663" algn="l" defTabSz="914400" rtl="0" eaLnBrk="1" fontAlgn="auto" latinLnBrk="0" hangingPunct="1">
              <a:lnSpc>
                <a:spcPct val="100000"/>
              </a:lnSpc>
              <a:buClrTx/>
              <a:buSzTx/>
              <a:tabLst>
                <a:tab pos="457200" algn="l"/>
              </a:tabLst>
              <a:defRPr/>
            </a:pP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9b.</a:t>
            </a:r>
            <a:r>
              <a:rPr lang="en-US" sz="2600" b="1" dirty="0">
                <a:solidFill>
                  <a:srgbClr val="4472C4"/>
                </a:solidFill>
                <a:latin typeface="Calibri" panose="020F0502020204030204"/>
              </a:rPr>
              <a:t> </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Associate of Applied Science and Certificate in Machine Tool</a:t>
            </a:r>
          </a:p>
          <a:p>
            <a:pPr marL="347663" marR="0" lvl="0" indent="-347663" algn="l" defTabSz="914400" rtl="0" eaLnBrk="1" fontAlgn="auto" latinLnBrk="0" hangingPunct="1">
              <a:lnSpc>
                <a:spcPct val="100000"/>
              </a:lnSpc>
              <a:buClrTx/>
              <a:buSzTx/>
              <a:tabLst>
                <a:tab pos="457200" algn="l"/>
              </a:tabLst>
              <a:defRPr/>
            </a:pPr>
            <a:r>
              <a:rPr lang="en-US" sz="2600" b="1" dirty="0">
                <a:solidFill>
                  <a:srgbClr val="4472C4"/>
                </a:solidFill>
                <a:latin typeface="Calibri" panose="020F0502020204030204"/>
              </a:rPr>
              <a:t>       Technology </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(CIP 48.0501)</a:t>
            </a:r>
          </a:p>
          <a:p>
            <a:pPr marL="0" marR="0" lvl="0" indent="0" algn="l" defTabSz="914400" rtl="0" eaLnBrk="1" fontAlgn="auto" latinLnBrk="0" hangingPunct="1">
              <a:lnSpc>
                <a:spcPct val="100000"/>
              </a:lnSpc>
              <a:buClrTx/>
              <a:buSzTx/>
              <a:buFontTx/>
              <a:buNone/>
              <a:tabLst>
                <a:tab pos="457200" algn="l"/>
              </a:tabLst>
              <a:defRPr/>
            </a:pPr>
            <a:endPar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buClrTx/>
              <a:buSzTx/>
              <a:buFontTx/>
              <a:buNone/>
              <a:tabLst>
                <a:tab pos="457200" algn="l"/>
              </a:tabLst>
              <a:defRPr/>
            </a:pPr>
            <a:endPar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spcBef>
                <a:spcPts val="0"/>
              </a:spcBef>
              <a:spcAft>
                <a:spcPts val="0"/>
              </a:spcAft>
              <a:buFont typeface="Arial" panose="020B0604020202020204" pitchFamily="34" charset="0"/>
              <a:buChar char="•"/>
            </a:pPr>
            <a:r>
              <a:rPr lang="en-US" sz="2400" dirty="0">
                <a:effectLst/>
                <a:ea typeface="Times New Roman" panose="02020603050405020304" pitchFamily="18" charset="0"/>
              </a:rPr>
              <a:t>The proposed AAS and CER in Machine Tool Technology are designed to prepare graduates for employment in occupations on the Statewide In-Demand Occupations List, such as machine setters and operators. </a:t>
            </a:r>
          </a:p>
          <a:p>
            <a:pPr marL="342900" marR="0" lvl="0" indent="-342900">
              <a:spcBef>
                <a:spcPts val="0"/>
              </a:spcBef>
              <a:spcAft>
                <a:spcPts val="0"/>
              </a:spcAft>
              <a:buFont typeface="Arial" panose="020B0604020202020204" pitchFamily="34" charset="0"/>
              <a:buChar char="•"/>
            </a:pPr>
            <a:endParaRPr lang="en-US" sz="1200" dirty="0">
              <a:effectLst/>
              <a:ea typeface="Times New Roman" panose="02020603050405020304" pitchFamily="18" charset="0"/>
            </a:endParaRPr>
          </a:p>
          <a:p>
            <a:pPr marL="457200" marR="0" lvl="0" indent="-457200">
              <a:spcBef>
                <a:spcPts val="0"/>
              </a:spcBef>
              <a:spcAft>
                <a:spcPts val="0"/>
              </a:spcAft>
              <a:buFont typeface="Arial" panose="020B0604020202020204" pitchFamily="34" charset="0"/>
              <a:buChar char="•"/>
            </a:pPr>
            <a:r>
              <a:rPr lang="en-US" sz="2400" dirty="0">
                <a:effectLst/>
                <a:ea typeface="Times New Roman" panose="02020603050405020304" pitchFamily="18" charset="0"/>
              </a:rPr>
              <a:t>The new program will provide career pathways and apprenticeship opportunities for students entering the machine tool field, including high school dual enrollment students and underemployed and unemployed workers. </a:t>
            </a:r>
          </a:p>
        </p:txBody>
      </p:sp>
      <p:pic>
        <p:nvPicPr>
          <p:cNvPr id="2" name="Picture 1">
            <a:extLst>
              <a:ext uri="{FF2B5EF4-FFF2-40B4-BE49-F238E27FC236}">
                <a16:creationId xmlns:a16="http://schemas.microsoft.com/office/drawing/2014/main" id="{8AE082CD-8ED1-4466-A66D-919C99E6B039}"/>
              </a:ext>
            </a:extLst>
          </p:cNvPr>
          <p:cNvPicPr>
            <a:picLocks noChangeAspect="1"/>
          </p:cNvPicPr>
          <p:nvPr/>
        </p:nvPicPr>
        <p:blipFill>
          <a:blip r:embed="rId3"/>
          <a:stretch>
            <a:fillRect/>
          </a:stretch>
        </p:blipFill>
        <p:spPr>
          <a:xfrm>
            <a:off x="6872784" y="4739915"/>
            <a:ext cx="2319743" cy="1737360"/>
          </a:xfrm>
          <a:prstGeom prst="rect">
            <a:avLst/>
          </a:prstGeom>
          <a:effectLst>
            <a:outerShdw blurRad="63500" sx="102000" sy="102000" algn="ctr" rotWithShape="0">
              <a:prstClr val="black">
                <a:alpha val="40000"/>
              </a:prstClr>
            </a:outerShdw>
          </a:effectLst>
        </p:spPr>
      </p:pic>
      <p:pic>
        <p:nvPicPr>
          <p:cNvPr id="3" name="Picture 2">
            <a:extLst>
              <a:ext uri="{FF2B5EF4-FFF2-40B4-BE49-F238E27FC236}">
                <a16:creationId xmlns:a16="http://schemas.microsoft.com/office/drawing/2014/main" id="{D90DBEA1-F21F-4287-9578-FA8357F60DB2}"/>
              </a:ext>
            </a:extLst>
          </p:cNvPr>
          <p:cNvPicPr>
            <a:picLocks noChangeAspect="1"/>
          </p:cNvPicPr>
          <p:nvPr/>
        </p:nvPicPr>
        <p:blipFill>
          <a:blip r:embed="rId4"/>
          <a:stretch>
            <a:fillRect/>
          </a:stretch>
        </p:blipFill>
        <p:spPr>
          <a:xfrm>
            <a:off x="2286000" y="4739915"/>
            <a:ext cx="4168330" cy="1737360"/>
          </a:xfrm>
          <a:prstGeom prst="rect">
            <a:avLst/>
          </a:prstGeom>
          <a:effectLst>
            <a:outerShdw blurRad="63500" sx="102000" sy="102000" algn="ctr" rotWithShape="0">
              <a:prstClr val="black">
                <a:alpha val="40000"/>
              </a:prstClr>
            </a:outerShdw>
          </a:effectLst>
        </p:spPr>
      </p:pic>
      <p:pic>
        <p:nvPicPr>
          <p:cNvPr id="7" name="Picture 6">
            <a:extLst>
              <a:ext uri="{FF2B5EF4-FFF2-40B4-BE49-F238E27FC236}">
                <a16:creationId xmlns:a16="http://schemas.microsoft.com/office/drawing/2014/main" id="{93F2D58A-B948-4468-BBA2-EB42CE417F5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76414" y="199658"/>
            <a:ext cx="1065422" cy="957321"/>
          </a:xfrm>
          <a:prstGeom prst="rect">
            <a:avLst/>
          </a:prstGeom>
        </p:spPr>
      </p:pic>
    </p:spTree>
    <p:extLst>
      <p:ext uri="{BB962C8B-B14F-4D97-AF65-F5344CB8AC3E}">
        <p14:creationId xmlns:p14="http://schemas.microsoft.com/office/powerpoint/2010/main" val="36157405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5B417E9-25FC-42F9-AF31-8BD6370A7953}"/>
              </a:ext>
            </a:extLst>
          </p:cNvPr>
          <p:cNvSpPr txBox="1"/>
          <p:nvPr/>
        </p:nvSpPr>
        <p:spPr>
          <a:xfrm>
            <a:off x="1174873" y="1612275"/>
            <a:ext cx="9842253" cy="2446824"/>
          </a:xfrm>
          <a:prstGeom prst="rect">
            <a:avLst/>
          </a:prstGeom>
          <a:noFill/>
        </p:spPr>
        <p:txBody>
          <a:bodyPr wrap="square" rtlCol="0">
            <a:spAutoFit/>
          </a:bodyPr>
          <a:lstStyle/>
          <a:p>
            <a:r>
              <a:rPr lang="en-US" sz="3200" b="1" dirty="0">
                <a:solidFill>
                  <a:srgbClr val="4472C4"/>
                </a:solidFill>
              </a:rPr>
              <a:t>Motion, Decision Item I-9b: </a:t>
            </a:r>
          </a:p>
          <a:p>
            <a:endParaRPr lang="en-US" sz="3200" b="1" dirty="0">
              <a:solidFill>
                <a:srgbClr val="0070C0"/>
              </a:solidFill>
            </a:endParaRPr>
          </a:p>
          <a:p>
            <a:pPr>
              <a:spcBef>
                <a:spcPts val="600"/>
              </a:spcBef>
              <a:tabLst>
                <a:tab pos="457200" algn="l"/>
              </a:tabLst>
              <a:defRPr/>
            </a:pPr>
            <a:r>
              <a:rPr lang="en-US" sz="2800" dirty="0"/>
              <a:t>That the Commission approve Snead State Community College’s proposal to offer an Associate of Applied Science and Certificate in Machine Tool Technology. </a:t>
            </a:r>
          </a:p>
        </p:txBody>
      </p:sp>
    </p:spTree>
    <p:extLst>
      <p:ext uri="{BB962C8B-B14F-4D97-AF65-F5344CB8AC3E}">
        <p14:creationId xmlns:p14="http://schemas.microsoft.com/office/powerpoint/2010/main" val="421255216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498365" y="195135"/>
            <a:ext cx="9788635" cy="38164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800" b="1" i="0" u="none" strike="noStrike" kern="1200" cap="none" spc="0" normalizeH="0" baseline="0" noProof="0" dirty="0">
                <a:ln>
                  <a:noFill/>
                </a:ln>
                <a:solidFill>
                  <a:srgbClr val="4472C4"/>
                </a:solidFill>
                <a:effectLst/>
                <a:uLnTx/>
                <a:uFillTx/>
                <a:latin typeface="Calibri"/>
                <a:ea typeface="+mn-ea"/>
                <a:cs typeface="+mn-cs"/>
              </a:rPr>
              <a:t>Wallace Community College - Selma</a:t>
            </a:r>
          </a:p>
          <a:p>
            <a:pPr marL="347663" marR="0" lvl="0" indent="-347663" algn="l" defTabSz="914400" rtl="0" eaLnBrk="1" fontAlgn="auto" latinLnBrk="0" hangingPunct="1">
              <a:lnSpc>
                <a:spcPct val="100000"/>
              </a:lnSpc>
              <a:buClrTx/>
              <a:buSzTx/>
              <a:tabLst>
                <a:tab pos="457200" algn="l"/>
              </a:tabLst>
              <a:defRPr/>
            </a:pP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10.</a:t>
            </a:r>
            <a:r>
              <a:rPr lang="en-US" sz="2600" b="1" dirty="0">
                <a:solidFill>
                  <a:srgbClr val="4472C4"/>
                </a:solidFill>
                <a:latin typeface="Calibri" panose="020F0502020204030204"/>
              </a:rPr>
              <a:t> </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Associate of Applied Science and Certificate in Modern </a:t>
            </a:r>
          </a:p>
          <a:p>
            <a:pPr marL="347663" marR="0" lvl="0" indent="-347663" algn="l" defTabSz="914400" rtl="0" eaLnBrk="1" fontAlgn="auto" latinLnBrk="0" hangingPunct="1">
              <a:lnSpc>
                <a:spcPct val="100000"/>
              </a:lnSpc>
              <a:buClrTx/>
              <a:buSzTx/>
              <a:tabLst>
                <a:tab pos="457200" algn="l"/>
              </a:tabLst>
              <a:defRPr/>
            </a:pPr>
            <a:r>
              <a:rPr lang="en-US" sz="2600" b="1" dirty="0">
                <a:solidFill>
                  <a:srgbClr val="4472C4"/>
                </a:solidFill>
                <a:latin typeface="Calibri" panose="020F0502020204030204"/>
              </a:rPr>
              <a:t>       </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Manufacturing (CIP 15.0613)</a:t>
            </a:r>
          </a:p>
          <a:p>
            <a:pPr marL="0" marR="0" lvl="0" indent="0" algn="l" defTabSz="914400" rtl="0" eaLnBrk="1" fontAlgn="auto" latinLnBrk="0" hangingPunct="1">
              <a:lnSpc>
                <a:spcPct val="100000"/>
              </a:lnSpc>
              <a:buClrTx/>
              <a:buSzTx/>
              <a:buFontTx/>
              <a:buNone/>
              <a:tabLst>
                <a:tab pos="457200" algn="l"/>
              </a:tabLst>
              <a:defRPr/>
            </a:pP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spcBef>
                <a:spcPts val="0"/>
              </a:spcBef>
              <a:spcAft>
                <a:spcPts val="0"/>
              </a:spcAft>
              <a:buFont typeface="Arial" panose="020B0604020202020204" pitchFamily="34" charset="0"/>
              <a:buChar char="•"/>
              <a:tabLst>
                <a:tab pos="685800" algn="l"/>
              </a:tabLst>
            </a:pPr>
            <a:r>
              <a:rPr lang="en-US" sz="2400" dirty="0">
                <a:effectLst/>
                <a:ea typeface="Times New Roman" panose="02020603050405020304" pitchFamily="18" charset="0"/>
              </a:rPr>
              <a:t>The proposed program will replace the current AAS and CER in Industrial Maintenance Technology, and as such will require minimal new investment to deliver. </a:t>
            </a:r>
          </a:p>
          <a:p>
            <a:pPr marL="457200" marR="0" lvl="0" indent="-457200">
              <a:spcBef>
                <a:spcPts val="0"/>
              </a:spcBef>
              <a:spcAft>
                <a:spcPts val="0"/>
              </a:spcAft>
              <a:buFont typeface="Arial" panose="020B0604020202020204" pitchFamily="34" charset="0"/>
              <a:buChar char="•"/>
              <a:tabLst>
                <a:tab pos="685800" algn="l"/>
              </a:tabLst>
            </a:pPr>
            <a:endParaRPr lang="en-US" sz="1200" dirty="0">
              <a:effectLst/>
              <a:ea typeface="Times New Roman" panose="02020603050405020304" pitchFamily="18" charset="0"/>
            </a:endParaRPr>
          </a:p>
          <a:p>
            <a:pPr marL="457200" marR="0" lvl="0" indent="-457200">
              <a:spcBef>
                <a:spcPts val="0"/>
              </a:spcBef>
              <a:spcAft>
                <a:spcPts val="0"/>
              </a:spcAft>
              <a:buFont typeface="Arial" panose="020B0604020202020204" pitchFamily="34" charset="0"/>
              <a:buChar char="•"/>
              <a:tabLst>
                <a:tab pos="685800" algn="l"/>
              </a:tabLst>
            </a:pPr>
            <a:r>
              <a:rPr lang="en-US" sz="2400" dirty="0">
                <a:effectLst/>
                <a:ea typeface="Times New Roman" panose="02020603050405020304" pitchFamily="18" charset="0"/>
              </a:rPr>
              <a:t>The program will prepare students for employment in careers that are all included on the Alabama In-Demand Occupations list.</a:t>
            </a:r>
          </a:p>
        </p:txBody>
      </p:sp>
      <p:pic>
        <p:nvPicPr>
          <p:cNvPr id="2" name="Picture 1">
            <a:extLst>
              <a:ext uri="{FF2B5EF4-FFF2-40B4-BE49-F238E27FC236}">
                <a16:creationId xmlns:a16="http://schemas.microsoft.com/office/drawing/2014/main" id="{A8EF6572-BEC6-4C1F-854F-132903976742}"/>
              </a:ext>
            </a:extLst>
          </p:cNvPr>
          <p:cNvPicPr>
            <a:picLocks noChangeAspect="1"/>
          </p:cNvPicPr>
          <p:nvPr/>
        </p:nvPicPr>
        <p:blipFill>
          <a:blip r:embed="rId3"/>
          <a:stretch>
            <a:fillRect/>
          </a:stretch>
        </p:blipFill>
        <p:spPr>
          <a:xfrm>
            <a:off x="10287000" y="195135"/>
            <a:ext cx="1424159" cy="1405685"/>
          </a:xfrm>
          <a:prstGeom prst="rect">
            <a:avLst/>
          </a:prstGeom>
        </p:spPr>
      </p:pic>
      <p:pic>
        <p:nvPicPr>
          <p:cNvPr id="5" name="Picture 4">
            <a:extLst>
              <a:ext uri="{FF2B5EF4-FFF2-40B4-BE49-F238E27FC236}">
                <a16:creationId xmlns:a16="http://schemas.microsoft.com/office/drawing/2014/main" id="{2D734745-7169-496D-B32D-26AFC0DBED93}"/>
              </a:ext>
            </a:extLst>
          </p:cNvPr>
          <p:cNvPicPr>
            <a:picLocks noChangeAspect="1"/>
          </p:cNvPicPr>
          <p:nvPr/>
        </p:nvPicPr>
        <p:blipFill>
          <a:blip r:embed="rId4"/>
          <a:stretch>
            <a:fillRect/>
          </a:stretch>
        </p:blipFill>
        <p:spPr>
          <a:xfrm>
            <a:off x="2136298" y="4439585"/>
            <a:ext cx="3843975" cy="2011680"/>
          </a:xfrm>
          <a:prstGeom prst="rect">
            <a:avLst/>
          </a:prstGeom>
          <a:effectLst>
            <a:outerShdw blurRad="63500" sx="102000" sy="102000" algn="ctr" rotWithShape="0">
              <a:prstClr val="black">
                <a:alpha val="40000"/>
              </a:prstClr>
            </a:outerShdw>
          </a:effectLst>
        </p:spPr>
      </p:pic>
      <p:pic>
        <p:nvPicPr>
          <p:cNvPr id="7" name="Picture 6">
            <a:extLst>
              <a:ext uri="{FF2B5EF4-FFF2-40B4-BE49-F238E27FC236}">
                <a16:creationId xmlns:a16="http://schemas.microsoft.com/office/drawing/2014/main" id="{E2393E16-4118-4589-8974-37AF8B7832F9}"/>
              </a:ext>
            </a:extLst>
          </p:cNvPr>
          <p:cNvPicPr>
            <a:picLocks noChangeAspect="1"/>
          </p:cNvPicPr>
          <p:nvPr/>
        </p:nvPicPr>
        <p:blipFill>
          <a:blip r:embed="rId5"/>
          <a:stretch>
            <a:fillRect/>
          </a:stretch>
        </p:blipFill>
        <p:spPr>
          <a:xfrm>
            <a:off x="6440329" y="4439585"/>
            <a:ext cx="3016577" cy="201168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409987858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5B417E9-25FC-42F9-AF31-8BD6370A7953}"/>
              </a:ext>
            </a:extLst>
          </p:cNvPr>
          <p:cNvSpPr txBox="1"/>
          <p:nvPr/>
        </p:nvSpPr>
        <p:spPr>
          <a:xfrm>
            <a:off x="1174873" y="1559112"/>
            <a:ext cx="9842253" cy="2446824"/>
          </a:xfrm>
          <a:prstGeom prst="rect">
            <a:avLst/>
          </a:prstGeom>
          <a:noFill/>
        </p:spPr>
        <p:txBody>
          <a:bodyPr wrap="square" rtlCol="0">
            <a:spAutoFit/>
          </a:bodyPr>
          <a:lstStyle/>
          <a:p>
            <a:r>
              <a:rPr lang="en-US" sz="3200" b="1" dirty="0">
                <a:solidFill>
                  <a:srgbClr val="4472C4"/>
                </a:solidFill>
              </a:rPr>
              <a:t>Motion, Decision Item I-10: </a:t>
            </a:r>
          </a:p>
          <a:p>
            <a:endParaRPr lang="en-US" sz="3200" b="1" dirty="0">
              <a:solidFill>
                <a:srgbClr val="0070C0"/>
              </a:solidFill>
            </a:endParaRPr>
          </a:p>
          <a:p>
            <a:pPr>
              <a:spcBef>
                <a:spcPts val="600"/>
              </a:spcBef>
              <a:tabLst>
                <a:tab pos="457200" algn="l"/>
              </a:tabLst>
              <a:defRPr/>
            </a:pPr>
            <a:r>
              <a:rPr lang="en-US" sz="2800" dirty="0"/>
              <a:t>That the Commission approve Wallace Community College - Selma’s proposal to offer an Associate of Applied Science and Certificate in Modern Manufacturing. </a:t>
            </a:r>
          </a:p>
        </p:txBody>
      </p:sp>
    </p:spTree>
    <p:extLst>
      <p:ext uri="{BB962C8B-B14F-4D97-AF65-F5344CB8AC3E}">
        <p14:creationId xmlns:p14="http://schemas.microsoft.com/office/powerpoint/2010/main" val="368030517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E2A432B-12CA-42DD-A50A-F36D1B8594E2}"/>
              </a:ext>
            </a:extLst>
          </p:cNvPr>
          <p:cNvPicPr>
            <a:picLocks noChangeAspect="1"/>
          </p:cNvPicPr>
          <p:nvPr/>
        </p:nvPicPr>
        <p:blipFill>
          <a:blip r:embed="rId3"/>
          <a:stretch>
            <a:fillRect/>
          </a:stretch>
        </p:blipFill>
        <p:spPr>
          <a:xfrm>
            <a:off x="10539251" y="87383"/>
            <a:ext cx="1313669" cy="1313669"/>
          </a:xfrm>
          <a:prstGeom prst="rect">
            <a:avLst/>
          </a:prstGeom>
        </p:spPr>
      </p:pic>
      <p:sp>
        <p:nvSpPr>
          <p:cNvPr id="544772" name="Rectangle 4"/>
          <p:cNvSpPr>
            <a:spLocks noChangeArrowheads="1"/>
          </p:cNvSpPr>
          <p:nvPr/>
        </p:nvSpPr>
        <p:spPr bwMode="auto">
          <a:xfrm>
            <a:off x="3238500" y="2343150"/>
            <a:ext cx="5943600" cy="1120140"/>
          </a:xfrm>
          <a:prstGeom prst="rect">
            <a:avLst/>
          </a:prstGeom>
          <a:noFill/>
          <a:ln w="9525">
            <a:noFill/>
            <a:miter lim="800000"/>
            <a:headEnd/>
            <a:tailEn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4950" b="0" i="0" u="none" strike="noStrike" kern="1200" cap="none" spc="0" normalizeH="0" baseline="0" noProof="0" dirty="0">
                <a:ln>
                  <a:noFill/>
                </a:ln>
                <a:solidFill>
                  <a:srgbClr val="FF0000"/>
                </a:solidFill>
                <a:effectLst/>
                <a:uLnTx/>
                <a:uFillTx/>
                <a:latin typeface="Calibri"/>
                <a:ea typeface="+mn-ea"/>
                <a:cs typeface="+mn-cs"/>
              </a:rPr>
              <a:t> </a:t>
            </a:r>
            <a:br>
              <a:rPr kumimoji="0" lang="en-US" sz="4950" b="0" i="0" u="none" strike="noStrike" kern="1200" cap="none" spc="0" normalizeH="0" baseline="0" noProof="0" dirty="0">
                <a:ln>
                  <a:noFill/>
                </a:ln>
                <a:solidFill>
                  <a:srgbClr val="FF0000"/>
                </a:solidFill>
                <a:effectLst/>
                <a:uLnTx/>
                <a:uFillTx/>
                <a:latin typeface="Calibri"/>
                <a:ea typeface="+mn-ea"/>
                <a:cs typeface="+mn-cs"/>
              </a:rPr>
            </a:br>
            <a:br>
              <a:rPr kumimoji="0" lang="en-US" sz="4950" b="0" i="0" u="none" strike="noStrike" kern="1200" cap="none" spc="0" normalizeH="0" baseline="0" noProof="0" dirty="0">
                <a:ln>
                  <a:noFill/>
                </a:ln>
                <a:solidFill>
                  <a:srgbClr val="FF0000"/>
                </a:solidFill>
                <a:effectLst/>
                <a:uLnTx/>
                <a:uFillTx/>
                <a:latin typeface="Calibri"/>
                <a:ea typeface="+mn-ea"/>
                <a:cs typeface="+mn-cs"/>
              </a:rPr>
            </a:br>
            <a:endParaRPr kumimoji="0" lang="en-US" sz="4950" b="0" i="0" u="none" strike="noStrike" kern="1200" cap="none" spc="0" normalizeH="0" baseline="0" noProof="0" dirty="0">
              <a:ln>
                <a:noFill/>
              </a:ln>
              <a:solidFill>
                <a:srgbClr val="FF0000"/>
              </a:solidFill>
              <a:effectLst/>
              <a:uLnTx/>
              <a:uFillTx/>
              <a:latin typeface="Calibri"/>
              <a:ea typeface="+mn-ea"/>
              <a:cs typeface="+mn-cs"/>
            </a:endParaRPr>
          </a:p>
        </p:txBody>
      </p:sp>
      <p:sp>
        <p:nvSpPr>
          <p:cNvPr id="5" name="TextBox 4"/>
          <p:cNvSpPr txBox="1"/>
          <p:nvPr/>
        </p:nvSpPr>
        <p:spPr>
          <a:xfrm>
            <a:off x="785326" y="1401052"/>
            <a:ext cx="10849947" cy="4811574"/>
          </a:xfrm>
          <a:prstGeom prst="rect">
            <a:avLst/>
          </a:prstGeom>
          <a:noFill/>
        </p:spPr>
        <p:txBody>
          <a:bodyPr wrap="square" rtlCol="0">
            <a:spAutoFit/>
          </a:bodyPr>
          <a:lstStyle/>
          <a:p>
            <a:pPr marL="457200" indent="-457200" defTabSz="685800">
              <a:spcAft>
                <a:spcPts val="1000"/>
              </a:spcAft>
              <a:buFontTx/>
              <a:buAutoNum type="arabicPeriod"/>
              <a:defRPr/>
            </a:pPr>
            <a:r>
              <a:rPr lang="en-US" sz="2400" dirty="0">
                <a:solidFill>
                  <a:prstClr val="black"/>
                </a:solidFill>
              </a:rPr>
              <a:t>Distribution of 2023-2024 Alabama Student Assistance Program (ASAP) Funds</a:t>
            </a:r>
          </a:p>
          <a:p>
            <a:pPr marL="457200" indent="-457200" defTabSz="685800">
              <a:spcAft>
                <a:spcPts val="1000"/>
              </a:spcAft>
              <a:buFontTx/>
              <a:buAutoNum type="arabicPeriod"/>
              <a:defRPr/>
            </a:pPr>
            <a:r>
              <a:rPr lang="en-US" sz="2400" dirty="0">
                <a:solidFill>
                  <a:prstClr val="black"/>
                </a:solidFill>
              </a:rPr>
              <a:t>Troy University, Annual Report of Program Offerings at Dothan and Montgomery Campuses</a:t>
            </a:r>
          </a:p>
          <a:p>
            <a:pPr marL="457200" indent="-457200" defTabSz="685800">
              <a:spcAft>
                <a:spcPts val="1000"/>
              </a:spcAft>
              <a:buFont typeface="+mj-lt"/>
              <a:buAutoNum type="arabicPeriod"/>
              <a:defRPr/>
            </a:pPr>
            <a:r>
              <a:rPr lang="en-US" sz="2400" dirty="0">
                <a:solidFill>
                  <a:prstClr val="black"/>
                </a:solidFill>
              </a:rPr>
              <a:t>Implementation of Non-Degree Programs at Senior Institutions</a:t>
            </a:r>
          </a:p>
          <a:p>
            <a:pPr marL="457200" indent="-457200" defTabSz="685800">
              <a:spcAft>
                <a:spcPts val="1000"/>
              </a:spcAft>
              <a:buFont typeface="+mj-lt"/>
              <a:buAutoNum type="arabicPeriod"/>
              <a:defRPr/>
            </a:pPr>
            <a:r>
              <a:rPr lang="en-US" sz="2400" dirty="0">
                <a:solidFill>
                  <a:prstClr val="black"/>
                </a:solidFill>
              </a:rPr>
              <a:t>Implementation of New Short Certificate Programs (Less than 30 Semester Hours)</a:t>
            </a:r>
          </a:p>
          <a:p>
            <a:pPr marL="457200" indent="-457200" defTabSz="685800">
              <a:spcAft>
                <a:spcPts val="1000"/>
              </a:spcAft>
              <a:buFont typeface="+mj-lt"/>
              <a:buAutoNum type="arabicPeriod"/>
              <a:defRPr/>
            </a:pPr>
            <a:r>
              <a:rPr lang="en-US" sz="2400" dirty="0">
                <a:solidFill>
                  <a:prstClr val="black"/>
                </a:solidFill>
              </a:rPr>
              <a:t>Changes to the Academic Program Inventory</a:t>
            </a:r>
          </a:p>
          <a:p>
            <a:pPr marL="457200" indent="-457200" defTabSz="685800">
              <a:spcAft>
                <a:spcPts val="1000"/>
              </a:spcAft>
              <a:buFont typeface="+mj-lt"/>
              <a:buAutoNum type="arabicPeriod"/>
              <a:defRPr/>
            </a:pPr>
            <a:r>
              <a:rPr lang="en-US" sz="2400" dirty="0">
                <a:solidFill>
                  <a:prstClr val="black"/>
                </a:solidFill>
              </a:rPr>
              <a:t>Updates to Academic Units</a:t>
            </a:r>
          </a:p>
          <a:p>
            <a:pPr marL="457200" indent="-457200" defTabSz="685800">
              <a:spcAft>
                <a:spcPts val="1000"/>
              </a:spcAft>
              <a:buFont typeface="+mj-lt"/>
              <a:buAutoNum type="arabicPeriod"/>
              <a:defRPr/>
            </a:pPr>
            <a:r>
              <a:rPr lang="en-US" sz="2400" dirty="0">
                <a:solidFill>
                  <a:prstClr val="black"/>
                </a:solidFill>
              </a:rPr>
              <a:t>Extensions/Alterations to Existing Programs of Instruction</a:t>
            </a:r>
          </a:p>
          <a:p>
            <a:pPr marL="457200" indent="-457200" defTabSz="685800">
              <a:spcAft>
                <a:spcPts val="1000"/>
              </a:spcAft>
              <a:buFont typeface="+mj-lt"/>
              <a:buAutoNum type="arabicPeriod"/>
              <a:defRPr/>
            </a:pPr>
            <a:r>
              <a:rPr lang="en-US" sz="2400" dirty="0">
                <a:solidFill>
                  <a:prstClr val="black"/>
                </a:solidFill>
              </a:rPr>
              <a:t>Implementation of Distance Education Programs</a:t>
            </a:r>
          </a:p>
          <a:p>
            <a:pPr marL="457200" indent="-457200" defTabSz="685800">
              <a:spcAft>
                <a:spcPts val="1000"/>
              </a:spcAft>
              <a:buFont typeface="+mj-lt"/>
              <a:buAutoNum type="arabicPeriod"/>
              <a:defRPr/>
            </a:pPr>
            <a:r>
              <a:rPr lang="en-US" sz="2400" dirty="0">
                <a:solidFill>
                  <a:prstClr val="black"/>
                </a:solidFill>
              </a:rPr>
              <a:t>Summary of Post-Implementation Reports</a:t>
            </a:r>
          </a:p>
        </p:txBody>
      </p:sp>
      <p:sp>
        <p:nvSpPr>
          <p:cNvPr id="7" name="Rectangle 2"/>
          <p:cNvSpPr txBox="1">
            <a:spLocks noChangeArrowheads="1"/>
          </p:cNvSpPr>
          <p:nvPr/>
        </p:nvSpPr>
        <p:spPr>
          <a:xfrm>
            <a:off x="2498035" y="216592"/>
            <a:ext cx="6858000" cy="868675"/>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j-ea"/>
                <a:cs typeface="+mj-cs"/>
              </a:rPr>
              <a:t>J. INFORMATION ITEMS</a:t>
            </a:r>
          </a:p>
        </p:txBody>
      </p:sp>
    </p:spTree>
    <p:extLst>
      <p:ext uri="{BB962C8B-B14F-4D97-AF65-F5344CB8AC3E}">
        <p14:creationId xmlns:p14="http://schemas.microsoft.com/office/powerpoint/2010/main" val="270516941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77CEF5-2421-45F0-9684-896A134D6EFD}"/>
              </a:ext>
            </a:extLst>
          </p:cNvPr>
          <p:cNvSpPr txBox="1"/>
          <p:nvPr/>
        </p:nvSpPr>
        <p:spPr>
          <a:xfrm>
            <a:off x="1075482" y="1923394"/>
            <a:ext cx="10041036" cy="1585049"/>
          </a:xfrm>
          <a:prstGeom prst="rect">
            <a:avLst/>
          </a:prstGeom>
          <a:noFill/>
        </p:spPr>
        <p:txBody>
          <a:bodyPr wrap="square" rtlCol="0">
            <a:spAutoFit/>
          </a:bodyPr>
          <a:lstStyle/>
          <a:p>
            <a:r>
              <a:rPr lang="en-US" sz="3200" b="1" dirty="0">
                <a:solidFill>
                  <a:srgbClr val="4472C4"/>
                </a:solidFill>
              </a:rPr>
              <a:t>Motion, Decision Item J: </a:t>
            </a:r>
          </a:p>
          <a:p>
            <a:endParaRPr lang="en-US" sz="3200" b="1" dirty="0">
              <a:solidFill>
                <a:srgbClr val="0070C0"/>
              </a:solidFill>
            </a:endParaRPr>
          </a:p>
          <a:p>
            <a:pPr lvl="0">
              <a:spcBef>
                <a:spcPts val="600"/>
              </a:spcBef>
              <a:tabLst>
                <a:tab pos="457200" algn="l"/>
              </a:tabLst>
              <a:defRPr/>
            </a:pPr>
            <a:r>
              <a:rPr lang="en-US" sz="2800" dirty="0"/>
              <a:t>That the Commission accept the information items as presented.</a:t>
            </a:r>
          </a:p>
        </p:txBody>
      </p:sp>
    </p:spTree>
    <p:extLst>
      <p:ext uri="{BB962C8B-B14F-4D97-AF65-F5344CB8AC3E}">
        <p14:creationId xmlns:p14="http://schemas.microsoft.com/office/powerpoint/2010/main" val="87364948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0" name="Rectangle 2"/>
          <p:cNvSpPr>
            <a:spLocks noGrp="1" noChangeArrowheads="1"/>
          </p:cNvSpPr>
          <p:nvPr>
            <p:ph type="title"/>
          </p:nvPr>
        </p:nvSpPr>
        <p:spPr>
          <a:xfrm>
            <a:off x="1560576" y="614320"/>
            <a:ext cx="9070848" cy="1143000"/>
          </a:xfrm>
        </p:spPr>
        <p:txBody>
          <a:bodyPr>
            <a:normAutofit fontScale="90000"/>
          </a:bodyPr>
          <a:lstStyle/>
          <a:p>
            <a:pPr algn="ctr" defTabSz="798513"/>
            <a:br>
              <a:rPr lang="en-US" dirty="0">
                <a:solidFill>
                  <a:srgbClr val="4472C4"/>
                </a:solidFill>
                <a:latin typeface="Calibri" panose="020F0502020204030204" pitchFamily="34" charset="0"/>
                <a:cs typeface="Calibri" panose="020F0502020204030204" pitchFamily="34" charset="0"/>
              </a:rPr>
            </a:br>
            <a:r>
              <a:rPr lang="en-US" sz="5300" b="1" dirty="0">
                <a:solidFill>
                  <a:srgbClr val="4472C4"/>
                </a:solidFill>
                <a:latin typeface="Calibri" panose="020F0502020204030204" pitchFamily="34" charset="0"/>
                <a:cs typeface="Calibri" panose="020F0502020204030204" pitchFamily="34" charset="0"/>
              </a:rPr>
              <a:t>K.   ADJOURNMENT</a:t>
            </a:r>
            <a:br>
              <a:rPr lang="en-US" sz="5300" b="1" dirty="0">
                <a:solidFill>
                  <a:srgbClr val="4472C4"/>
                </a:solidFill>
                <a:latin typeface="Calibri" panose="020F0502020204030204" pitchFamily="34" charset="0"/>
                <a:cs typeface="Calibri" panose="020F0502020204030204" pitchFamily="34" charset="0"/>
              </a:rPr>
            </a:br>
            <a:r>
              <a:rPr lang="en-US" sz="3600" b="1" dirty="0">
                <a:solidFill>
                  <a:srgbClr val="4472C4"/>
                </a:solidFill>
                <a:latin typeface="Calibri" panose="020F0502020204030204" pitchFamily="34" charset="0"/>
                <a:cs typeface="Calibri" panose="020F0502020204030204" pitchFamily="34" charset="0"/>
              </a:rPr>
              <a:t> </a:t>
            </a:r>
            <a:endParaRPr lang="en-US" sz="3600" dirty="0">
              <a:solidFill>
                <a:srgbClr val="4472C4"/>
              </a:solidFill>
              <a:latin typeface="Calibri" panose="020F0502020204030204" pitchFamily="34" charset="0"/>
              <a:cs typeface="Calibri" panose="020F0502020204030204" pitchFamily="34" charset="0"/>
            </a:endParaRPr>
          </a:p>
        </p:txBody>
      </p:sp>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algn="ctr"/>
            <a:r>
              <a:rPr lang="en-US" sz="6600" dirty="0">
                <a:solidFill>
                  <a:srgbClr val="FF0000"/>
                </a:solidFill>
              </a:rPr>
              <a:t> </a:t>
            </a:r>
            <a:br>
              <a:rPr lang="en-US" sz="6600" dirty="0">
                <a:solidFill>
                  <a:srgbClr val="FF0000"/>
                </a:solidFill>
              </a:rPr>
            </a:br>
            <a:br>
              <a:rPr lang="en-US" sz="6600" dirty="0">
                <a:solidFill>
                  <a:srgbClr val="FF0000"/>
                </a:solidFill>
              </a:rPr>
            </a:br>
            <a:endParaRPr lang="en-US" sz="6600" dirty="0">
              <a:solidFill>
                <a:srgbClr val="FF0000"/>
              </a:solidFill>
            </a:endParaRPr>
          </a:p>
        </p:txBody>
      </p:sp>
      <p:pic>
        <p:nvPicPr>
          <p:cNvPr id="6" name="Picture 5">
            <a:extLst>
              <a:ext uri="{FF2B5EF4-FFF2-40B4-BE49-F238E27FC236}">
                <a16:creationId xmlns:a16="http://schemas.microsoft.com/office/drawing/2014/main" id="{46FBD25C-C896-484F-A5B7-D5CBFFA32CF3}"/>
              </a:ext>
            </a:extLst>
          </p:cNvPr>
          <p:cNvPicPr>
            <a:picLocks noChangeAspect="1"/>
          </p:cNvPicPr>
          <p:nvPr/>
        </p:nvPicPr>
        <p:blipFill>
          <a:blip r:embed="rId2"/>
          <a:stretch>
            <a:fillRect/>
          </a:stretch>
        </p:blipFill>
        <p:spPr>
          <a:xfrm>
            <a:off x="4400963" y="2176577"/>
            <a:ext cx="3390074" cy="1968820"/>
          </a:xfrm>
          <a:prstGeom prst="rect">
            <a:avLst/>
          </a:prstGeom>
        </p:spPr>
      </p:pic>
    </p:spTree>
    <p:extLst>
      <p:ext uri="{BB962C8B-B14F-4D97-AF65-F5344CB8AC3E}">
        <p14:creationId xmlns:p14="http://schemas.microsoft.com/office/powerpoint/2010/main" val="1892281567"/>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Ion">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JSU Default Templa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691D021E-DB08-734E-98DC-F06C81C75A9B}" vid="{3637F862-5279-A94E-94DC-74D451B000A1}"/>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TM03090434[[fn=Wood Type]]</Template>
  <TotalTime>262138</TotalTime>
  <Words>7954</Words>
  <Application>Microsoft Office PowerPoint</Application>
  <PresentationFormat>Widescreen</PresentationFormat>
  <Paragraphs>996</Paragraphs>
  <Slides>130</Slides>
  <Notes>22</Notes>
  <HiddenSlides>0</HiddenSlides>
  <MMClips>0</MMClips>
  <ScaleCrop>false</ScaleCrop>
  <HeadingPairs>
    <vt:vector size="8" baseType="variant">
      <vt:variant>
        <vt:lpstr>Fonts Used</vt:lpstr>
      </vt:variant>
      <vt:variant>
        <vt:i4>10</vt:i4>
      </vt:variant>
      <vt:variant>
        <vt:lpstr>Theme</vt:lpstr>
      </vt:variant>
      <vt:variant>
        <vt:i4>7</vt:i4>
      </vt:variant>
      <vt:variant>
        <vt:lpstr>Embedded OLE Servers</vt:lpstr>
      </vt:variant>
      <vt:variant>
        <vt:i4>1</vt:i4>
      </vt:variant>
      <vt:variant>
        <vt:lpstr>Slide Titles</vt:lpstr>
      </vt:variant>
      <vt:variant>
        <vt:i4>130</vt:i4>
      </vt:variant>
    </vt:vector>
  </HeadingPairs>
  <TitlesOfParts>
    <vt:vector size="148" baseType="lpstr">
      <vt:lpstr>Arial</vt:lpstr>
      <vt:lpstr>Arial Narrow</vt:lpstr>
      <vt:lpstr>Calibri</vt:lpstr>
      <vt:lpstr>Calibri </vt:lpstr>
      <vt:lpstr>Calibri Light</vt:lpstr>
      <vt:lpstr>Century Gothic</vt:lpstr>
      <vt:lpstr>Symbol</vt:lpstr>
      <vt:lpstr>Times New Roman</vt:lpstr>
      <vt:lpstr>Tw Cen MT</vt:lpstr>
      <vt:lpstr>Wingdings 3</vt:lpstr>
      <vt:lpstr>Office Theme</vt:lpstr>
      <vt:lpstr>1_Office Theme</vt:lpstr>
      <vt:lpstr>Ion</vt:lpstr>
      <vt:lpstr>2_Office Theme</vt:lpstr>
      <vt:lpstr>3_Office Theme</vt:lpstr>
      <vt:lpstr>6_Office Theme</vt:lpstr>
      <vt:lpstr>JSU Default Template</vt:lpstr>
      <vt:lpstr>Worksheet</vt:lpstr>
      <vt:lpstr>Alabama Commission on Higher Education  </vt:lpstr>
      <vt:lpstr>PowerPoint Presentation</vt:lpstr>
      <vt:lpstr>PowerPoint Presentation</vt:lpstr>
      <vt:lpstr>PowerPoint Presentation</vt:lpstr>
      <vt:lpstr>PowerPoint Presentation</vt:lpstr>
      <vt:lpstr>V.   CONSIDERATION OF MINUTES</vt:lpstr>
      <vt:lpstr>PowerPoint Presentation</vt:lpstr>
      <vt:lpstr>VII. Election of Officers  </vt:lpstr>
      <vt:lpstr>PowerPoint Presentation</vt:lpstr>
      <vt:lpstr>PowerPoint Presentation</vt:lpstr>
      <vt:lpstr>PowerPoint Presentation</vt:lpstr>
      <vt:lpstr>PowerPoint Presentation</vt:lpstr>
      <vt:lpstr>Changes in FAFSA Rules</vt:lpstr>
      <vt:lpstr>Change is Hard</vt:lpstr>
      <vt:lpstr>Change is Hard</vt:lpstr>
      <vt:lpstr>PowerPoint Presentation</vt:lpstr>
      <vt:lpstr>PowerPoint Presentation</vt:lpstr>
      <vt:lpstr>Jax State Summer Bridge</vt:lpstr>
      <vt:lpstr>Bridge to Success  </vt:lpstr>
      <vt:lpstr>Summer Bridge and ACHE 2022</vt:lpstr>
      <vt:lpstr>Bridge 2022 Participants</vt:lpstr>
      <vt:lpstr>Summer Bridge and ACHE 2023</vt:lpstr>
      <vt:lpstr>Bridge 2023 Participants</vt:lpstr>
      <vt:lpstr>Benefits of ACHE Bridge Funds</vt:lpstr>
      <vt:lpstr>Summer 23 Networking Brunch</vt:lpstr>
      <vt:lpstr>Bridge Future Directions </vt:lpstr>
      <vt:lpstr>PowerPoint Presentation</vt:lpstr>
      <vt:lpstr>HBCU Deferred Maintenance Grant Program</vt:lpstr>
      <vt:lpstr>PowerPoint Presentation</vt:lpstr>
      <vt:lpstr>PowerPoint Presentation</vt:lpstr>
      <vt:lpstr>PowerPoint Presentation</vt:lpstr>
      <vt:lpstr>PowerPoint Presentation</vt:lpstr>
      <vt:lpstr>PowerPoint Presentation</vt:lpstr>
      <vt:lpstr>Students’ Right-to-Know Website</vt:lpstr>
      <vt:lpstr>PowerPoint Presentation</vt:lpstr>
      <vt:lpstr>PowerPoint Presentation</vt:lpstr>
      <vt:lpstr>PowerPoint Presentation</vt:lpstr>
      <vt:lpstr>PowerPoint Presentation</vt:lpstr>
      <vt:lpstr>Outcomes-Based Funding</vt:lpstr>
      <vt:lpstr>PowerPoint Presentation</vt:lpstr>
      <vt:lpstr>PowerPoint Presentation</vt:lpstr>
      <vt:lpstr>UPDATE  Timeline Status of the  Alabama National Guard Education Assistance Program (ANGEAP) Administrative Procedures Code Changes</vt:lpstr>
      <vt:lpstr>Timeline of ANGEAP Approval</vt:lpstr>
      <vt:lpstr>PowerPoint Presentation</vt:lpstr>
      <vt:lpstr>PowerPoint Presentation</vt:lpstr>
      <vt:lpstr>A. Forever Wild Appointment of Board Member Dr. James B. McClintock </vt:lpstr>
      <vt:lpstr>Forever Wild Appointment of Board Member Dr. James B. McClintock  Central District appointment:  October 1, 2023 – September 30, 2029</vt:lpstr>
      <vt:lpstr>PowerPoint Presentation</vt:lpstr>
      <vt:lpstr>B. Approval of 2024 Meeting Schedule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 Preliminary Approval of Administrative Procedures for the New Chapter 300-4-13: (Re)Engage Alabama Grant Program</vt:lpstr>
      <vt:lpstr>Preliminary Approval of Administrative Procedures for the New Chapter 300-4-13: (Re)Engage Alabama Grant Program</vt:lpstr>
      <vt:lpstr>PowerPoint Presentation</vt:lpstr>
      <vt:lpstr>“Approved” Colleges and Universities per Act 2023-539 Chapter 300-4-13-.03.(4)</vt:lpstr>
      <vt:lpstr>“Approved” Colleges and Universities </vt:lpstr>
      <vt:lpstr>PowerPoint Presentation</vt:lpstr>
      <vt:lpstr>Eligible Student per Act 2023-539 Chapter 300-4-13-.06.3(i)-3(x) </vt:lpstr>
      <vt:lpstr>Eligible Student per Act 2023-539 Chapter 300-4-13-.06.3(i)-3(x) </vt:lpstr>
      <vt:lpstr>Award Amounts per Act 2023-539 Chapter 300-4-13-.06.3(e) </vt:lpstr>
      <vt:lpstr>Steps to Determine the Allocation for Campuses  Chapter 300-4-13-.05 </vt:lpstr>
      <vt:lpstr>Determine HDHW Workforce Shortages to Target  Upper quartile of jobs requiring associate or baccalaureate degrees</vt:lpstr>
      <vt:lpstr>PowerPoint Presentation</vt:lpstr>
      <vt:lpstr>PowerPoint Presentation</vt:lpstr>
      <vt:lpstr>The Approval Process for the Administrative Procedures of the  New Chapter 300-4-13 : (Re)Engage Alabama Grant Program</vt:lpstr>
      <vt:lpstr>PowerPoint Presentation</vt:lpstr>
      <vt:lpstr>E. Public Drawing to Determine the Order of Payment of Alabama Student Grant Program (ASGP) Funds for the 2023-2024 Academic Year</vt:lpstr>
      <vt:lpstr>PowerPoint Presentation</vt:lpstr>
      <vt:lpstr>PowerPoint Presentation</vt:lpstr>
      <vt:lpstr>F. Final Approval of Amendments to the Administrative Procedures for Academic Program Review </vt:lpstr>
      <vt:lpstr>PowerPoint Presentation</vt:lpstr>
      <vt:lpstr>PowerPoint Presentation</vt:lpstr>
      <vt:lpstr>PowerPoint Presentation</vt:lpstr>
      <vt:lpstr>PowerPoint Presentation</vt:lpstr>
      <vt:lpstr>PowerPoint Presentation</vt:lpstr>
      <vt:lpstr>PowerPoint Presentation</vt:lpstr>
      <vt:lpstr>G. Preliminary Approval of Repeal and New Rule 300-2-1.02 within Administrative Procedures for Academic Program Review</vt:lpstr>
      <vt:lpstr>PowerPoint Presentation</vt:lpstr>
      <vt:lpstr>PowerPoint Presentation</vt:lpstr>
      <vt:lpstr>H. Preliminary Approval of Amendments to the Administrative Procedures for Academic Program Review 300-2-1.10</vt:lpstr>
      <vt:lpstr>PowerPoint Presentation</vt:lpstr>
      <vt:lpstr>PowerPoint Presentation</vt:lpstr>
      <vt:lpstr>PowerPoint Presentation</vt:lpstr>
      <vt:lpstr>FOUR-YEAR INSTITUTIONS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K.   ADJOURNMENT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ACHE</dc:creator>
  <cp:lastModifiedBy>ache</cp:lastModifiedBy>
  <cp:revision>1978</cp:revision>
  <cp:lastPrinted>2021-09-07T20:43:40Z</cp:lastPrinted>
  <dcterms:created xsi:type="dcterms:W3CDTF">2017-08-23T13:30:03Z</dcterms:created>
  <dcterms:modified xsi:type="dcterms:W3CDTF">2023-09-08T02:12:18Z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74064600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