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076137590" r:id="rId5"/>
    <p:sldId id="2076137604" r:id="rId6"/>
    <p:sldId id="2076137608" r:id="rId7"/>
    <p:sldId id="2076137606" r:id="rId8"/>
    <p:sldId id="2076137607" r:id="rId9"/>
    <p:sldId id="2076137609" r:id="rId10"/>
    <p:sldId id="2076137610" r:id="rId11"/>
    <p:sldId id="2076137605" r:id="rId12"/>
    <p:sldId id="2076137603" r:id="rId13"/>
    <p:sldId id="2076137611" r:id="rId14"/>
    <p:sldId id="2076137612" r:id="rId15"/>
    <p:sldId id="2076137614" r:id="rId16"/>
    <p:sldId id="2076137598" r:id="rId17"/>
    <p:sldId id="433" r:id="rId18"/>
    <p:sldId id="2076137613" r:id="rId19"/>
    <p:sldId id="447" r:id="rId20"/>
    <p:sldId id="261" r:id="rId21"/>
    <p:sldId id="262" r:id="rId22"/>
    <p:sldId id="263" r:id="rId23"/>
    <p:sldId id="264" r:id="rId24"/>
    <p:sldId id="444" r:id="rId25"/>
    <p:sldId id="2076137599" r:id="rId26"/>
    <p:sldId id="445" r:id="rId27"/>
    <p:sldId id="2076137615" r:id="rId28"/>
    <p:sldId id="2076137600" r:id="rId29"/>
    <p:sldId id="443" r:id="rId30"/>
    <p:sldId id="2076137601" r:id="rId31"/>
    <p:sldId id="442" r:id="rId32"/>
    <p:sldId id="441" r:id="rId33"/>
    <p:sldId id="2076137617" r:id="rId34"/>
    <p:sldId id="448" r:id="rId35"/>
    <p:sldId id="207613761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672" userDrawn="1">
          <p15:clr>
            <a:srgbClr val="A4A3A4"/>
          </p15:clr>
        </p15:guide>
        <p15:guide id="3" pos="7176" userDrawn="1">
          <p15:clr>
            <a:srgbClr val="A4A3A4"/>
          </p15:clr>
        </p15:guide>
        <p15:guide id="4" orient="horz" pos="408" userDrawn="1">
          <p15:clr>
            <a:srgbClr val="A4A3A4"/>
          </p15:clr>
        </p15:guide>
        <p15:guide id="5" pos="1752" userDrawn="1">
          <p15:clr>
            <a:srgbClr val="A4A3A4"/>
          </p15:clr>
        </p15:guide>
        <p15:guide id="6" orient="horz" pos="10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33F"/>
    <a:srgbClr val="5D5040"/>
    <a:srgbClr val="7C6A55"/>
    <a:srgbClr val="2758BC"/>
    <a:srgbClr val="3366FF"/>
    <a:srgbClr val="0000FF"/>
    <a:srgbClr val="003087"/>
    <a:srgbClr val="E31B23"/>
    <a:srgbClr val="008BB0"/>
    <a:srgbClr val="5C8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E998A-5574-48CA-9365-FA31B89CEC9F}" v="27" dt="2025-10-14T18:56:24.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0" autoAdjust="0"/>
    <p:restoredTop sz="86167" autoAdjust="0"/>
  </p:normalViewPr>
  <p:slideViewPr>
    <p:cSldViewPr snapToGrid="0" snapToObjects="1">
      <p:cViewPr varScale="1">
        <p:scale>
          <a:sx n="95" d="100"/>
          <a:sy n="95" d="100"/>
        </p:scale>
        <p:origin x="1098" y="78"/>
      </p:cViewPr>
      <p:guideLst>
        <p:guide orient="horz" pos="3864"/>
        <p:guide pos="672"/>
        <p:guide pos="7176"/>
        <p:guide orient="horz" pos="408"/>
        <p:guide pos="1752"/>
        <p:guide orient="horz"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34" d="100"/>
          <a:sy n="34"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11/4/2025</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11/4/2025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7C6A55"/>
                </a:solidFill>
                <a:effectLst/>
                <a:latin typeface="Helvetica W01"/>
              </a:rPr>
              <a:t>SREB was created by Southern governors and legislators who recognized the link between education and economic vitality</a:t>
            </a:r>
          </a:p>
          <a:p>
            <a:pPr marL="171450" indent="-171450">
              <a:buFontTx/>
              <a:buChar char="-"/>
            </a:pPr>
            <a:r>
              <a:rPr lang="en-US" b="0" i="0" dirty="0">
                <a:solidFill>
                  <a:srgbClr val="7C6A55"/>
                </a:solidFill>
                <a:effectLst/>
                <a:latin typeface="Helvetica W01"/>
              </a:rPr>
              <a:t>The first of the four regional education compacts:</a:t>
            </a:r>
          </a:p>
          <a:p>
            <a:pPr marL="628650" lvl="1" indent="-171450">
              <a:buFontTx/>
              <a:buChar char="-"/>
            </a:pPr>
            <a:r>
              <a:rPr lang="en-US" b="0" i="0" dirty="0">
                <a:solidFill>
                  <a:srgbClr val="7C6A55"/>
                </a:solidFill>
                <a:effectLst/>
                <a:latin typeface="Helvetica W01"/>
              </a:rPr>
              <a:t>MHEC</a:t>
            </a:r>
          </a:p>
          <a:p>
            <a:pPr marL="628650" lvl="1" indent="-171450">
              <a:buFontTx/>
              <a:buChar char="-"/>
            </a:pPr>
            <a:r>
              <a:rPr lang="en-US" b="0" i="0" dirty="0">
                <a:solidFill>
                  <a:srgbClr val="7C6A55"/>
                </a:solidFill>
                <a:effectLst/>
                <a:latin typeface="Helvetica W01"/>
              </a:rPr>
              <a:t>NEBHE</a:t>
            </a:r>
          </a:p>
          <a:p>
            <a:pPr marL="628650" lvl="1" indent="-171450">
              <a:buFontTx/>
              <a:buChar char="-"/>
            </a:pPr>
            <a:r>
              <a:rPr lang="en-US" b="0" i="0" dirty="0">
                <a:solidFill>
                  <a:srgbClr val="7C6A55"/>
                </a:solidFill>
                <a:effectLst/>
                <a:latin typeface="Helvetica W01"/>
              </a:rPr>
              <a:t>WICHE</a:t>
            </a:r>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2</a:t>
            </a:fld>
            <a:endParaRPr lang="en-US" dirty="0"/>
          </a:p>
        </p:txBody>
      </p:sp>
    </p:spTree>
    <p:extLst>
      <p:ext uri="{BB962C8B-B14F-4D97-AF65-F5344CB8AC3E}">
        <p14:creationId xmlns:p14="http://schemas.microsoft.com/office/powerpoint/2010/main" val="132439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compact to do both K-12 and Postsecondary Education</a:t>
            </a:r>
          </a:p>
          <a:p>
            <a:r>
              <a:rPr lang="en-US" dirty="0"/>
              <a:t>Workforce added in recent years</a:t>
            </a:r>
          </a:p>
          <a:p>
            <a:r>
              <a:rPr lang="en-US" dirty="0"/>
              <a:t>K to Gray!</a:t>
            </a:r>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3</a:t>
            </a:fld>
            <a:endParaRPr lang="en-US" dirty="0"/>
          </a:p>
        </p:txBody>
      </p:sp>
    </p:spTree>
    <p:extLst>
      <p:ext uri="{BB962C8B-B14F-4D97-AF65-F5344CB8AC3E}">
        <p14:creationId xmlns:p14="http://schemas.microsoft.com/office/powerpoint/2010/main" val="74891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22</a:t>
            </a:fld>
            <a:endParaRPr lang="en-US" dirty="0"/>
          </a:p>
        </p:txBody>
      </p:sp>
    </p:spTree>
    <p:extLst>
      <p:ext uri="{BB962C8B-B14F-4D97-AF65-F5344CB8AC3E}">
        <p14:creationId xmlns:p14="http://schemas.microsoft.com/office/powerpoint/2010/main" val="63560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A0EE2-E551-EC02-85C4-A5EF4A762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3FF26-97D9-4E12-5057-A5FCBA034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2F56A-246C-7410-97D9-734A2826117A}"/>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CA92624-8D36-6C23-5AC6-8E409BBDF2D5}"/>
              </a:ext>
            </a:extLst>
          </p:cNvPr>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a:extLst>
              <a:ext uri="{FF2B5EF4-FFF2-40B4-BE49-F238E27FC236}">
                <a16:creationId xmlns:a16="http://schemas.microsoft.com/office/drawing/2014/main" id="{021F5BD5-C9E9-CF90-F3E4-98AC3BD11D00}"/>
              </a:ext>
            </a:extLst>
          </p:cNvPr>
          <p:cNvSpPr>
            <a:spLocks noGrp="1"/>
          </p:cNvSpPr>
          <p:nvPr>
            <p:ph type="sldNum" sz="quarter" idx="5"/>
          </p:nvPr>
        </p:nvSpPr>
        <p:spPr/>
        <p:txBody>
          <a:bodyPr/>
          <a:lstStyle/>
          <a:p>
            <a:fld id="{CF2903E7-652A-FC41-B5FF-0807B98EA45D}" type="slidenum">
              <a:rPr lang="en-US" smtClean="0"/>
              <a:pPr/>
              <a:t>25</a:t>
            </a:fld>
            <a:endParaRPr lang="en-US" dirty="0"/>
          </a:p>
        </p:txBody>
      </p:sp>
    </p:spTree>
    <p:extLst>
      <p:ext uri="{BB962C8B-B14F-4D97-AF65-F5344CB8AC3E}">
        <p14:creationId xmlns:p14="http://schemas.microsoft.com/office/powerpoint/2010/main" val="128865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7037"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2657311" y="1132907"/>
            <a:ext cx="8341533" cy="1470025"/>
          </a:xfrm>
        </p:spPr>
        <p:txBody>
          <a:bodyPr>
            <a:noAutofit/>
          </a:bodyPr>
          <a:lstStyle>
            <a:lvl1pPr algn="l">
              <a:defRPr sz="5400" b="1" i="0" baseline="0">
                <a:solidFill>
                  <a:schemeClr val="tx2"/>
                </a:solidFill>
              </a:defRPr>
            </a:lvl1pPr>
          </a:lstStyle>
          <a:p>
            <a:r>
              <a:rPr lang="en-US" dirty="0"/>
              <a:t>Title of Presentation</a:t>
            </a:r>
          </a:p>
        </p:txBody>
      </p:sp>
      <p:sp>
        <p:nvSpPr>
          <p:cNvPr id="4" name="Rectangle 3">
            <a:extLst>
              <a:ext uri="{FF2B5EF4-FFF2-40B4-BE49-F238E27FC236}">
                <a16:creationId xmlns:a16="http://schemas.microsoft.com/office/drawing/2014/main" id="{5E03F2A4-A407-4AE8-AEFE-F504DBBAAB7E}"/>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AA4585E-E9AD-4FFC-86C5-E52D35FF8CE4}"/>
              </a:ext>
            </a:extLst>
          </p:cNvPr>
          <p:cNvPicPr>
            <a:picLocks noChangeAspect="1"/>
          </p:cNvPicPr>
          <p:nvPr userDrawn="1"/>
        </p:nvPicPr>
        <p:blipFill>
          <a:blip r:embed="rId3"/>
          <a:stretch>
            <a:fillRect/>
          </a:stretch>
        </p:blipFill>
        <p:spPr>
          <a:xfrm>
            <a:off x="356510" y="1583253"/>
            <a:ext cx="1599036" cy="547665"/>
          </a:xfrm>
          <a:prstGeom prst="rect">
            <a:avLst/>
          </a:prstGeom>
        </p:spPr>
      </p:pic>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419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33248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2" name="Title 1"/>
          <p:cNvSpPr>
            <a:spLocks noGrp="1"/>
          </p:cNvSpPr>
          <p:nvPr>
            <p:ph type="title" hasCustomPrompt="1"/>
          </p:nvPr>
        </p:nvSpPr>
        <p:spPr>
          <a:xfrm>
            <a:off x="1061156" y="308504"/>
            <a:ext cx="10371419" cy="1143000"/>
          </a:xfrm>
        </p:spPr>
        <p:txBody>
          <a:bodyPr/>
          <a:lstStyle/>
          <a:p>
            <a:r>
              <a:rPr lang="en-US" dirty="0"/>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82822" y="1524000"/>
            <a:ext cx="8364111"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
        <p:nvSpPr>
          <p:cNvPr id="8" name="Rectangle 7">
            <a:extLst>
              <a:ext uri="{FF2B5EF4-FFF2-40B4-BE49-F238E27FC236}">
                <a16:creationId xmlns:a16="http://schemas.microsoft.com/office/drawing/2014/main" id="{4FB5BFC6-4032-4804-97D7-7E4F1766E91C}"/>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CC59053-8A58-4682-884B-F22FE090A756}"/>
              </a:ext>
            </a:extLst>
          </p:cNvPr>
          <p:cNvPicPr>
            <a:picLocks noChangeAspect="1"/>
          </p:cNvPicPr>
          <p:nvPr userDrawn="1"/>
        </p:nvPicPr>
        <p:blipFill>
          <a:blip r:embed="rId3"/>
          <a:stretch>
            <a:fillRect/>
          </a:stretch>
        </p:blipFill>
        <p:spPr>
          <a:xfrm>
            <a:off x="356510" y="1583253"/>
            <a:ext cx="1599036" cy="547665"/>
          </a:xfrm>
          <a:prstGeom prst="rect">
            <a:avLst/>
          </a:prstGeom>
        </p:spPr>
      </p:pic>
      <p:sp>
        <p:nvSpPr>
          <p:cNvPr id="2" name="TextBox 1">
            <a:extLst>
              <a:ext uri="{FF2B5EF4-FFF2-40B4-BE49-F238E27FC236}">
                <a16:creationId xmlns:a16="http://schemas.microsoft.com/office/drawing/2014/main" id="{D3AED8B2-FBAA-4A16-9FE2-4F989E411428}"/>
              </a:ext>
            </a:extLst>
          </p:cNvPr>
          <p:cNvSpPr txBox="1"/>
          <p:nvPr userDrawn="1"/>
        </p:nvSpPr>
        <p:spPr>
          <a:xfrm>
            <a:off x="260260" y="5134006"/>
            <a:ext cx="1453039" cy="1477328"/>
          </a:xfrm>
          <a:prstGeom prst="rect">
            <a:avLst/>
          </a:prstGeom>
          <a:noFill/>
        </p:spPr>
        <p:txBody>
          <a:bodyPr wrap="square" rtlCol="0">
            <a:spAutoFit/>
          </a:bodyPr>
          <a:lstStyle/>
          <a:p>
            <a:r>
              <a:rPr lang="en-US" sz="1500" dirty="0">
                <a:solidFill>
                  <a:schemeClr val="bg1"/>
                </a:solidFill>
                <a:latin typeface="Georgia" panose="02040502050405020303" pitchFamily="18" charset="0"/>
              </a:rPr>
              <a:t>Southern</a:t>
            </a:r>
            <a:br>
              <a:rPr lang="en-US" sz="1500" dirty="0">
                <a:solidFill>
                  <a:schemeClr val="bg1"/>
                </a:solidFill>
                <a:latin typeface="Georgia" panose="02040502050405020303" pitchFamily="18" charset="0"/>
              </a:rPr>
            </a:br>
            <a:r>
              <a:rPr lang="en-US" sz="1500" dirty="0">
                <a:solidFill>
                  <a:schemeClr val="bg1"/>
                </a:solidFill>
                <a:latin typeface="Georgia" panose="02040502050405020303" pitchFamily="18" charset="0"/>
              </a:rPr>
              <a:t>Regional</a:t>
            </a:r>
          </a:p>
          <a:p>
            <a:r>
              <a:rPr lang="en-US" sz="1500" dirty="0">
                <a:solidFill>
                  <a:schemeClr val="bg1"/>
                </a:solidFill>
                <a:latin typeface="Georgia" panose="02040502050405020303" pitchFamily="18" charset="0"/>
              </a:rPr>
              <a:t>Education</a:t>
            </a:r>
          </a:p>
          <a:p>
            <a:r>
              <a:rPr lang="en-US" sz="1500" dirty="0">
                <a:solidFill>
                  <a:schemeClr val="bg1"/>
                </a:solidFill>
                <a:latin typeface="Georgia" panose="02040502050405020303" pitchFamily="18" charset="0"/>
              </a:rPr>
              <a:t>Board</a:t>
            </a:r>
          </a:p>
          <a:p>
            <a:endParaRPr lang="en-US" sz="1500" dirty="0">
              <a:solidFill>
                <a:schemeClr val="bg1"/>
              </a:solidFill>
              <a:latin typeface="Georgia" panose="02040502050405020303" pitchFamily="18" charset="0"/>
            </a:endParaRPr>
          </a:p>
          <a:p>
            <a:r>
              <a:rPr lang="en-US" sz="1500" dirty="0">
                <a:solidFill>
                  <a:schemeClr val="bg1"/>
                </a:solidFill>
                <a:latin typeface="Georgia" panose="02040502050405020303" pitchFamily="18" charset="0"/>
              </a:rPr>
              <a:t>SREB.org</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en-US" dirty="0"/>
              <a:t>SREB Annual Meeting | June 23, 2024</a:t>
            </a:r>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solidFill>
                  <a:schemeClr val="tx2"/>
                </a:solidFill>
              </a:defRPr>
            </a:lvl1pPr>
          </a:lstStyle>
          <a:p>
            <a:r>
              <a:rPr lang="en-US" dirty="0"/>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bg2"/>
              </a:buClr>
              <a:defRPr sz="2400">
                <a:solidFill>
                  <a:schemeClr val="tx1"/>
                </a:solidFill>
              </a:defRPr>
            </a:lvl1pPr>
            <a:lvl2pPr>
              <a:buClr>
                <a:schemeClr val="accent5"/>
              </a:buClr>
              <a:defRPr sz="2000">
                <a:solidFill>
                  <a:schemeClr val="tx1"/>
                </a:solidFill>
              </a:defRPr>
            </a:lvl2pPr>
            <a:lvl3pPr>
              <a:buClr>
                <a:schemeClr val="accent5"/>
              </a:buClr>
              <a:defRPr sz="1800">
                <a:solidFill>
                  <a:schemeClr val="tx1"/>
                </a:solidFill>
              </a:defRPr>
            </a:lvl3pPr>
            <a:lvl4pPr>
              <a:buClr>
                <a:schemeClr val="accent5"/>
              </a:buClr>
              <a:defRPr sz="1600">
                <a:solidFill>
                  <a:schemeClr val="tx1"/>
                </a:solidFill>
              </a:defRPr>
            </a:lvl4pPr>
            <a:lvl5pPr>
              <a:buClr>
                <a:schemeClr val="accent5"/>
              </a:buClr>
              <a:defRPr sz="1600">
                <a:solidFill>
                  <a:schemeClr val="tx1"/>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829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0680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7" y="274638"/>
            <a:ext cx="1034884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SREB Annual Meeting | June 23, 2024</a:t>
            </a:r>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
        <p:nvSpPr>
          <p:cNvPr id="4" name="Rectangle 3">
            <a:extLst>
              <a:ext uri="{FF2B5EF4-FFF2-40B4-BE49-F238E27FC236}">
                <a16:creationId xmlns:a16="http://schemas.microsoft.com/office/drawing/2014/main" id="{5D3EC2B0-AE69-DF6D-D419-486E69834855}"/>
              </a:ext>
            </a:extLst>
          </p:cNvPr>
          <p:cNvSpPr/>
          <p:nvPr userDrawn="1"/>
        </p:nvSpPr>
        <p:spPr>
          <a:xfrm>
            <a:off x="0" y="0"/>
            <a:ext cx="305206"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8C5F49E-9424-B1B7-E865-2EA14D70CA99}"/>
              </a:ext>
            </a:extLst>
          </p:cNvPr>
          <p:cNvGrpSpPr/>
          <p:nvPr userDrawn="1"/>
        </p:nvGrpSpPr>
        <p:grpSpPr>
          <a:xfrm>
            <a:off x="493091" y="6220092"/>
            <a:ext cx="1414914" cy="502748"/>
            <a:chOff x="458801" y="6242952"/>
            <a:chExt cx="1414914" cy="502748"/>
          </a:xfrm>
        </p:grpSpPr>
        <p:sp>
          <p:nvSpPr>
            <p:cNvPr id="8" name="Rectangle 7">
              <a:extLst>
                <a:ext uri="{FF2B5EF4-FFF2-40B4-BE49-F238E27FC236}">
                  <a16:creationId xmlns:a16="http://schemas.microsoft.com/office/drawing/2014/main" id="{9F9F3D90-2DDD-4FFA-8BF4-E53737FF036A}"/>
                </a:ext>
              </a:extLst>
            </p:cNvPr>
            <p:cNvSpPr/>
            <p:nvPr userDrawn="1"/>
          </p:nvSpPr>
          <p:spPr>
            <a:xfrm>
              <a:off x="458801" y="6242952"/>
              <a:ext cx="1414914" cy="50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blue and black logo&#10;&#10;Description automatically generated">
              <a:extLst>
                <a:ext uri="{FF2B5EF4-FFF2-40B4-BE49-F238E27FC236}">
                  <a16:creationId xmlns:a16="http://schemas.microsoft.com/office/drawing/2014/main" id="{0357EFDA-FA7B-29FA-716E-840921A49772}"/>
                </a:ext>
              </a:extLst>
            </p:cNvPr>
            <p:cNvPicPr>
              <a:picLocks noChangeAspect="1"/>
            </p:cNvPicPr>
            <p:nvPr userDrawn="1"/>
          </p:nvPicPr>
          <p:blipFill>
            <a:blip r:embed="rId20"/>
            <a:stretch>
              <a:fillRect/>
            </a:stretch>
          </p:blipFill>
          <p:spPr>
            <a:xfrm>
              <a:off x="534924" y="6358906"/>
              <a:ext cx="961023" cy="328423"/>
            </a:xfrm>
            <a:prstGeom prst="rect">
              <a:avLst/>
            </a:prstGeom>
          </p:spPr>
        </p:pic>
      </p:gr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7" r:id="rId4"/>
    <p:sldLayoutId id="2147483652" r:id="rId5"/>
    <p:sldLayoutId id="2147483661" r:id="rId6"/>
    <p:sldLayoutId id="2147483660" r:id="rId7"/>
    <p:sldLayoutId id="2147483653" r:id="rId8"/>
    <p:sldLayoutId id="2147483666" r:id="rId9"/>
    <p:sldLayoutId id="2147483664" r:id="rId10"/>
    <p:sldLayoutId id="2147483662" r:id="rId11"/>
    <p:sldLayoutId id="2147483665" r:id="rId12"/>
    <p:sldLayoutId id="2147483656" r:id="rId13"/>
    <p:sldLayoutId id="2147483654" r:id="rId14"/>
    <p:sldLayoutId id="2147483655" r:id="rId15"/>
    <p:sldLayoutId id="2147483668" r:id="rId16"/>
    <p:sldLayoutId id="2147483663" r:id="rId17"/>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inda.tyree@sreb.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nc-sara.org/data-dashboard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aden@sreb.org" TargetMode="External"/><Relationship Id="rId2" Type="http://schemas.openxmlformats.org/officeDocument/2006/relationships/hyperlink" Target="mailto:Stephen.Pruitt@sreb.or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sreb.org/PostsecondaryEd" TargetMode="External"/><Relationship Id="rId2" Type="http://schemas.openxmlformats.org/officeDocument/2006/relationships/hyperlink" Target="https://www.sreb.org/post/collaborative-online-course-sharing-supports-student-success-hbcus-and-msi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17E286-7FE0-4A83-9EA5-BC3898781681}"/>
              </a:ext>
            </a:extLst>
          </p:cNvPr>
          <p:cNvSpPr>
            <a:spLocks noGrp="1"/>
          </p:cNvSpPr>
          <p:nvPr>
            <p:ph type="subTitle" idx="1"/>
          </p:nvPr>
        </p:nvSpPr>
        <p:spPr>
          <a:xfrm>
            <a:off x="2684121" y="5526156"/>
            <a:ext cx="8957982" cy="918123"/>
          </a:xfrm>
        </p:spPr>
        <p:txBody>
          <a:bodyPr>
            <a:normAutofit lnSpcReduction="10000"/>
          </a:bodyPr>
          <a:lstStyle/>
          <a:p>
            <a:pPr algn="r"/>
            <a:r>
              <a:rPr lang="en-US" sz="1600" dirty="0">
                <a:solidFill>
                  <a:schemeClr val="tx1"/>
                </a:solidFill>
              </a:rPr>
              <a:t>Elisa Jaden, EdS</a:t>
            </a:r>
          </a:p>
          <a:p>
            <a:pPr algn="r"/>
            <a:r>
              <a:rPr lang="en-US" sz="1600" dirty="0">
                <a:solidFill>
                  <a:schemeClr val="tx1"/>
                </a:solidFill>
              </a:rPr>
              <a:t>Regional SARA Director</a:t>
            </a:r>
          </a:p>
          <a:p>
            <a:pPr algn="r"/>
            <a:r>
              <a:rPr lang="en-US" sz="1600" dirty="0">
                <a:solidFill>
                  <a:schemeClr val="tx1"/>
                </a:solidFill>
              </a:rPr>
              <a:t>Postsecondary Access and Student Success</a:t>
            </a:r>
          </a:p>
        </p:txBody>
      </p:sp>
      <p:sp>
        <p:nvSpPr>
          <p:cNvPr id="6" name="Title 3">
            <a:extLst>
              <a:ext uri="{FF2B5EF4-FFF2-40B4-BE49-F238E27FC236}">
                <a16:creationId xmlns:a16="http://schemas.microsoft.com/office/drawing/2014/main" id="{C49503AC-436D-EA56-74C2-8D5BD298DB34}"/>
              </a:ext>
            </a:extLst>
          </p:cNvPr>
          <p:cNvSpPr>
            <a:spLocks noGrp="1"/>
          </p:cNvSpPr>
          <p:nvPr>
            <p:ph type="ctrTitle"/>
          </p:nvPr>
        </p:nvSpPr>
        <p:spPr>
          <a:xfrm>
            <a:off x="2305878" y="1788890"/>
            <a:ext cx="9886122" cy="1470025"/>
          </a:xfrm>
        </p:spPr>
        <p:txBody>
          <a:bodyPr/>
          <a:lstStyle/>
          <a:p>
            <a:pPr algn="ctr"/>
            <a:r>
              <a:rPr lang="en-US" sz="6600" b="0" dirty="0">
                <a:latin typeface="Arial Narrow" panose="020B0606020202030204" pitchFamily="34" charset="0"/>
                <a:cs typeface="Calibri Light" panose="020F0302020204030204" pitchFamily="34" charset="0"/>
              </a:rPr>
              <a:t>Alabama SARA</a:t>
            </a:r>
            <a:br>
              <a:rPr lang="en-US" sz="6600" b="0" dirty="0">
                <a:latin typeface="Arial Narrow" panose="020B0606020202030204" pitchFamily="34" charset="0"/>
                <a:cs typeface="Calibri Light" panose="020F0302020204030204" pitchFamily="34" charset="0"/>
              </a:rPr>
            </a:br>
            <a:r>
              <a:rPr lang="en-US" sz="4800" b="0" i="1" dirty="0">
                <a:latin typeface="Arial Narrow" panose="020B0606020202030204" pitchFamily="34" charset="0"/>
                <a:cs typeface="Calibri Light" panose="020F0302020204030204" pitchFamily="34" charset="0"/>
              </a:rPr>
              <a:t>2025 SARA Workshop</a:t>
            </a:r>
            <a:br>
              <a:rPr lang="en-US" sz="4800" b="0" i="1" dirty="0">
                <a:latin typeface="Arial Narrow" panose="020B0606020202030204" pitchFamily="34" charset="0"/>
                <a:cs typeface="Calibri Light" panose="020F0302020204030204" pitchFamily="34" charset="0"/>
              </a:rPr>
            </a:br>
            <a:r>
              <a:rPr lang="en-US" sz="4000" b="0" dirty="0">
                <a:latin typeface="Arial Narrow" panose="020B0606020202030204" pitchFamily="34" charset="0"/>
                <a:cs typeface="Calibri Light" panose="020F0302020204030204" pitchFamily="34" charset="0"/>
              </a:rPr>
              <a:t>Montgomery, Alabama</a:t>
            </a:r>
            <a:br>
              <a:rPr lang="en-US" sz="8000" b="0" dirty="0">
                <a:latin typeface="Arial Narrow" panose="020B0606020202030204" pitchFamily="34" charset="0"/>
                <a:cs typeface="Calibri Light" panose="020F0302020204030204" pitchFamily="34" charset="0"/>
              </a:rPr>
            </a:br>
            <a:r>
              <a:rPr lang="en-US" sz="4000" b="0" dirty="0">
                <a:latin typeface="Arial Narrow" panose="020B0606020202030204" pitchFamily="34" charset="0"/>
                <a:cs typeface="Calibri Light" panose="020F0302020204030204" pitchFamily="34" charset="0"/>
              </a:rPr>
              <a:t>November 7, 2025</a:t>
            </a:r>
          </a:p>
        </p:txBody>
      </p:sp>
    </p:spTree>
    <p:extLst>
      <p:ext uri="{BB962C8B-B14F-4D97-AF65-F5344CB8AC3E}">
        <p14:creationId xmlns:p14="http://schemas.microsoft.com/office/powerpoint/2010/main" val="104937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B43A1-EEC9-52D8-4638-D84FED682D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508DF6-0C79-B1D6-ED3D-0EADE37B3743}"/>
              </a:ext>
            </a:extLst>
          </p:cNvPr>
          <p:cNvSpPr>
            <a:spLocks noGrp="1"/>
          </p:cNvSpPr>
          <p:nvPr>
            <p:ph type="ctrTitle"/>
          </p:nvPr>
        </p:nvSpPr>
        <p:spPr>
          <a:xfrm>
            <a:off x="2295939" y="1331151"/>
            <a:ext cx="9896061" cy="1143694"/>
          </a:xfrm>
        </p:spPr>
        <p:txBody>
          <a:bodyPr/>
          <a:lstStyle/>
          <a:p>
            <a:pPr>
              <a:lnSpc>
                <a:spcPts val="5800"/>
              </a:lnSpc>
            </a:pPr>
            <a:r>
              <a:rPr lang="en-US" sz="5100" b="0" dirty="0"/>
              <a:t>Crisis Recovery Support Network</a:t>
            </a:r>
          </a:p>
        </p:txBody>
      </p:sp>
      <p:sp>
        <p:nvSpPr>
          <p:cNvPr id="5" name="TextBox 4">
            <a:extLst>
              <a:ext uri="{FF2B5EF4-FFF2-40B4-BE49-F238E27FC236}">
                <a16:creationId xmlns:a16="http://schemas.microsoft.com/office/drawing/2014/main" id="{E1C2CD17-FDD2-6B47-8666-90C48D39FAB3}"/>
              </a:ext>
            </a:extLst>
          </p:cNvPr>
          <p:cNvSpPr txBox="1"/>
          <p:nvPr/>
        </p:nvSpPr>
        <p:spPr>
          <a:xfrm>
            <a:off x="2462163" y="2474845"/>
            <a:ext cx="9729836" cy="3539430"/>
          </a:xfrm>
          <a:prstGeom prst="rect">
            <a:avLst/>
          </a:prstGeom>
          <a:noFill/>
        </p:spPr>
        <p:txBody>
          <a:bodyPr wrap="square">
            <a:spAutoFit/>
          </a:bodyPr>
          <a:lstStyle/>
          <a:p>
            <a:r>
              <a:rPr lang="en-US" sz="3000" dirty="0">
                <a:solidFill>
                  <a:schemeClr val="tx1">
                    <a:lumMod val="65000"/>
                    <a:lumOff val="35000"/>
                  </a:schemeClr>
                </a:solidFill>
                <a:latin typeface="+mj-lt"/>
                <a:cs typeface="Arial"/>
              </a:rPr>
              <a:t>Counseling Support for Recovery</a:t>
            </a:r>
          </a:p>
          <a:p>
            <a:endParaRPr lang="en-US" sz="3000" dirty="0">
              <a:solidFill>
                <a:schemeClr val="tx1">
                  <a:lumMod val="65000"/>
                  <a:lumOff val="35000"/>
                </a:schemeClr>
              </a:solidFill>
              <a:latin typeface="+mj-lt"/>
              <a:cs typeface="Arial"/>
            </a:endParaRPr>
          </a:p>
          <a:p>
            <a:pPr marL="457200" indent="-457200">
              <a:buClr>
                <a:schemeClr val="accent2">
                  <a:lumMod val="75000"/>
                </a:schemeClr>
              </a:buClr>
              <a:buFont typeface="Wingdings" panose="05000000000000000000" pitchFamily="2" charset="2"/>
              <a:buChar char="Ø"/>
            </a:pPr>
            <a:r>
              <a:rPr lang="en-US" sz="2000" dirty="0">
                <a:solidFill>
                  <a:srgbClr val="7C6A55"/>
                </a:solidFill>
                <a:latin typeface="+mj-lt"/>
                <a:cs typeface="Arial"/>
              </a:rPr>
              <a:t>In collaboration with governors’ offices, state education agencies, local districts and postsecondary institutions</a:t>
            </a:r>
          </a:p>
          <a:p>
            <a:pPr marL="457200" indent="-457200">
              <a:buClr>
                <a:schemeClr val="accent2">
                  <a:lumMod val="75000"/>
                </a:schemeClr>
              </a:buClr>
              <a:buFont typeface="Wingdings" panose="05000000000000000000" pitchFamily="2" charset="2"/>
              <a:buChar char="Ø"/>
            </a:pPr>
            <a:r>
              <a:rPr lang="en-US" sz="2000" b="0" i="0" dirty="0">
                <a:solidFill>
                  <a:srgbClr val="7C6A55"/>
                </a:solidFill>
                <a:effectLst/>
                <a:latin typeface="Helvetica W01"/>
              </a:rPr>
              <a:t>coordinated response to crisis recovery</a:t>
            </a:r>
          </a:p>
          <a:p>
            <a:pPr marL="457200" indent="-457200">
              <a:buClr>
                <a:schemeClr val="accent2">
                  <a:lumMod val="75000"/>
                </a:schemeClr>
              </a:buClr>
              <a:buFont typeface="Wingdings" panose="05000000000000000000" pitchFamily="2" charset="2"/>
              <a:buChar char="Ø"/>
            </a:pPr>
            <a:r>
              <a:rPr lang="en-US" sz="2000" b="0" i="0" dirty="0">
                <a:solidFill>
                  <a:srgbClr val="7C6A55"/>
                </a:solidFill>
                <a:effectLst/>
                <a:latin typeface="Helvetica W01"/>
              </a:rPr>
              <a:t>year-long emotional and mental health support for students, teachers and communities impacted by tragedy</a:t>
            </a:r>
            <a:endParaRPr lang="en-US" sz="2000" dirty="0">
              <a:solidFill>
                <a:srgbClr val="7C6A55"/>
              </a:solidFill>
              <a:latin typeface="Helvetica W01"/>
            </a:endParaRPr>
          </a:p>
          <a:p>
            <a:pPr marL="457200" indent="-457200">
              <a:buClr>
                <a:schemeClr val="accent2">
                  <a:lumMod val="75000"/>
                </a:schemeClr>
              </a:buClr>
              <a:buFont typeface="Wingdings" panose="05000000000000000000" pitchFamily="2" charset="2"/>
              <a:buChar char="Ø"/>
            </a:pPr>
            <a:r>
              <a:rPr lang="en-US" sz="2000" b="0" i="0" dirty="0">
                <a:solidFill>
                  <a:srgbClr val="7C6A55"/>
                </a:solidFill>
                <a:effectLst/>
                <a:latin typeface="Helvetica W01"/>
              </a:rPr>
              <a:t>cadre of counselors across the South, building shared capacity to support crisis recovery in their home state or elsewhere</a:t>
            </a:r>
            <a:endParaRPr lang="en-US" sz="2000" b="0" i="0" dirty="0">
              <a:solidFill>
                <a:schemeClr val="tx1">
                  <a:lumMod val="65000"/>
                  <a:lumOff val="35000"/>
                </a:schemeClr>
              </a:solidFill>
              <a:effectLst/>
              <a:latin typeface="+mj-lt"/>
              <a:cs typeface="Arial"/>
            </a:endParaRPr>
          </a:p>
          <a:p>
            <a:pPr marL="457200" indent="-457200">
              <a:buClr>
                <a:schemeClr val="accent2">
                  <a:lumMod val="75000"/>
                </a:schemeClr>
              </a:buClr>
              <a:buFont typeface="Wingdings" panose="05000000000000000000" pitchFamily="2" charset="2"/>
              <a:buChar char="Ø"/>
            </a:pPr>
            <a:endParaRPr lang="en-US" sz="2400" dirty="0">
              <a:solidFill>
                <a:schemeClr val="tx1">
                  <a:lumMod val="65000"/>
                  <a:lumOff val="35000"/>
                </a:schemeClr>
              </a:solidFill>
              <a:latin typeface="+mj-lt"/>
              <a:cs typeface="Arial"/>
            </a:endParaRPr>
          </a:p>
        </p:txBody>
      </p:sp>
    </p:spTree>
    <p:extLst>
      <p:ext uri="{BB962C8B-B14F-4D97-AF65-F5344CB8AC3E}">
        <p14:creationId xmlns:p14="http://schemas.microsoft.com/office/powerpoint/2010/main" val="230525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817D-9F06-481A-2DD4-414D5DB63D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413FC-D310-1963-DD7A-70E67F635123}"/>
              </a:ext>
            </a:extLst>
          </p:cNvPr>
          <p:cNvSpPr>
            <a:spLocks noGrp="1"/>
          </p:cNvSpPr>
          <p:nvPr>
            <p:ph idx="1"/>
          </p:nvPr>
        </p:nvSpPr>
        <p:spPr>
          <a:xfrm>
            <a:off x="318052" y="1600201"/>
            <a:ext cx="11873948" cy="4525963"/>
          </a:xfrm>
        </p:spPr>
        <p:txBody>
          <a:bodyPr>
            <a:normAutofit lnSpcReduction="10000"/>
          </a:bodyPr>
          <a:lstStyle/>
          <a:p>
            <a:pPr marL="76200" lvl="0" algn="l" rtl="0">
              <a:lnSpc>
                <a:spcPct val="115000"/>
              </a:lnSpc>
              <a:spcBef>
                <a:spcPts val="500"/>
              </a:spcBef>
              <a:spcAft>
                <a:spcPts val="0"/>
              </a:spcAft>
              <a:buSzPts val="2400"/>
            </a:pPr>
            <a:r>
              <a:rPr lang="en-US" sz="2800" dirty="0">
                <a:solidFill>
                  <a:srgbClr val="7C6A55"/>
                </a:solidFill>
                <a:cs typeface="Arial"/>
              </a:rPr>
              <a:t>Offers an </a:t>
            </a:r>
            <a:r>
              <a:rPr lang="en-US" sz="2800" b="0" i="0" dirty="0">
                <a:solidFill>
                  <a:srgbClr val="7C6A55"/>
                </a:solidFill>
                <a:effectLst/>
                <a:latin typeface="Helvetica W01"/>
              </a:rPr>
              <a:t>extended healing process to students, teachers and entire communities with at least a year of dedicated support for:</a:t>
            </a:r>
          </a:p>
          <a:p>
            <a:pPr marL="76200" lvl="0" algn="l" rtl="0">
              <a:lnSpc>
                <a:spcPct val="115000"/>
              </a:lnSpc>
              <a:spcBef>
                <a:spcPts val="500"/>
              </a:spcBef>
              <a:spcAft>
                <a:spcPts val="0"/>
              </a:spcAft>
              <a:buSzPts val="2400"/>
            </a:pPr>
            <a:endParaRPr lang="en-US" sz="1200" dirty="0">
              <a:solidFill>
                <a:srgbClr val="7C6A55"/>
              </a:solidFill>
              <a:cs typeface="Arial"/>
            </a:endParaRPr>
          </a:p>
          <a:p>
            <a:pPr marL="457200" lvl="0" indent="-381000" algn="l" rtl="0">
              <a:lnSpc>
                <a:spcPct val="115000"/>
              </a:lnSpc>
              <a:spcBef>
                <a:spcPts val="500"/>
              </a:spcBef>
              <a:spcAft>
                <a:spcPts val="0"/>
              </a:spcAft>
              <a:buSzPts val="2400"/>
              <a:buAutoNum type="arabicPeriod"/>
            </a:pPr>
            <a:r>
              <a:rPr lang="en-US" sz="2400" dirty="0">
                <a:solidFill>
                  <a:srgbClr val="7C6A55"/>
                </a:solidFill>
                <a:cs typeface="Arial"/>
              </a:rPr>
              <a:t>Natural Disaster Recovery</a:t>
            </a:r>
          </a:p>
          <a:p>
            <a:pPr marL="914400" lvl="1" indent="-381000">
              <a:lnSpc>
                <a:spcPct val="115000"/>
              </a:lnSpc>
              <a:spcBef>
                <a:spcPts val="500"/>
              </a:spcBef>
              <a:buSzPts val="2400"/>
              <a:buAutoNum type="arabicPeriod"/>
            </a:pPr>
            <a:r>
              <a:rPr lang="en-US" sz="2000" dirty="0">
                <a:cs typeface="Arial"/>
              </a:rPr>
              <a:t>Weather (hurricanes, tornados, floods)</a:t>
            </a:r>
          </a:p>
          <a:p>
            <a:pPr marL="914400" lvl="1" indent="-381000">
              <a:lnSpc>
                <a:spcPct val="115000"/>
              </a:lnSpc>
              <a:spcBef>
                <a:spcPts val="500"/>
              </a:spcBef>
              <a:buSzPts val="2400"/>
              <a:buAutoNum type="arabicPeriod"/>
            </a:pPr>
            <a:r>
              <a:rPr lang="en-US" sz="2000" dirty="0">
                <a:cs typeface="Arial"/>
              </a:rPr>
              <a:t>Health (Covid or other Pandemics)</a:t>
            </a:r>
          </a:p>
          <a:p>
            <a:pPr marL="533400" lvl="1">
              <a:lnSpc>
                <a:spcPct val="115000"/>
              </a:lnSpc>
              <a:spcBef>
                <a:spcPts val="500"/>
              </a:spcBef>
              <a:buSzPts val="2400"/>
            </a:pPr>
            <a:endParaRPr lang="en-US" sz="800" dirty="0">
              <a:cs typeface="Arial"/>
            </a:endParaRPr>
          </a:p>
          <a:p>
            <a:pPr marL="457200" lvl="0" indent="-381000" algn="l" rtl="0">
              <a:lnSpc>
                <a:spcPct val="115000"/>
              </a:lnSpc>
              <a:spcBef>
                <a:spcPts val="500"/>
              </a:spcBef>
              <a:spcAft>
                <a:spcPts val="0"/>
              </a:spcAft>
              <a:buSzPts val="2400"/>
              <a:buAutoNum type="arabicPeriod"/>
            </a:pPr>
            <a:r>
              <a:rPr lang="en-US" sz="2400" dirty="0">
                <a:solidFill>
                  <a:srgbClr val="7C6A55"/>
                </a:solidFill>
                <a:cs typeface="Arial"/>
              </a:rPr>
              <a:t>Violence on Campus</a:t>
            </a:r>
          </a:p>
          <a:p>
            <a:pPr marL="914400" lvl="1" indent="-381000">
              <a:lnSpc>
                <a:spcPct val="115000"/>
              </a:lnSpc>
              <a:spcBef>
                <a:spcPts val="500"/>
              </a:spcBef>
              <a:buSzPts val="2400"/>
              <a:buAutoNum type="arabicPeriod"/>
            </a:pPr>
            <a:r>
              <a:rPr lang="en-US" sz="2000" dirty="0">
                <a:cs typeface="Arial"/>
              </a:rPr>
              <a:t>Shootings</a:t>
            </a:r>
          </a:p>
          <a:p>
            <a:pPr marL="914400" lvl="1" indent="-381000">
              <a:lnSpc>
                <a:spcPct val="115000"/>
              </a:lnSpc>
              <a:spcBef>
                <a:spcPts val="500"/>
              </a:spcBef>
              <a:buSzPts val="2400"/>
              <a:buAutoNum type="arabicPeriod"/>
            </a:pPr>
            <a:r>
              <a:rPr lang="en-US" sz="2000" dirty="0">
                <a:cs typeface="Arial"/>
              </a:rPr>
              <a:t>Suicides and Deaths (student, teacher, staff)</a:t>
            </a:r>
          </a:p>
          <a:p>
            <a:pPr marL="914400" lvl="1" indent="-381000">
              <a:lnSpc>
                <a:spcPct val="115000"/>
              </a:lnSpc>
              <a:spcBef>
                <a:spcPts val="500"/>
              </a:spcBef>
              <a:buSzPts val="2400"/>
              <a:buAutoNum type="arabicPeriod"/>
            </a:pPr>
            <a:r>
              <a:rPr lang="en-US" sz="2000" dirty="0">
                <a:cs typeface="Arial"/>
              </a:rPr>
              <a:t>Witnessing Violence (Incidents/accidents that result in a severe </a:t>
            </a:r>
            <a:r>
              <a:rPr lang="en-US" sz="2000">
                <a:cs typeface="Arial"/>
              </a:rPr>
              <a:t>injury and death</a:t>
            </a:r>
            <a:r>
              <a:rPr lang="en-US" sz="2000" dirty="0">
                <a:cs typeface="Arial"/>
              </a:rPr>
              <a:t>)</a:t>
            </a:r>
          </a:p>
          <a:p>
            <a:endParaRPr lang="en-US" dirty="0"/>
          </a:p>
        </p:txBody>
      </p:sp>
      <p:sp>
        <p:nvSpPr>
          <p:cNvPr id="4" name="Title 3">
            <a:extLst>
              <a:ext uri="{FF2B5EF4-FFF2-40B4-BE49-F238E27FC236}">
                <a16:creationId xmlns:a16="http://schemas.microsoft.com/office/drawing/2014/main" id="{659E4813-9047-7D33-0BA6-D79B71389A0A}"/>
              </a:ext>
            </a:extLst>
          </p:cNvPr>
          <p:cNvSpPr>
            <a:spLocks noGrp="1"/>
          </p:cNvSpPr>
          <p:nvPr>
            <p:ph type="title"/>
          </p:nvPr>
        </p:nvSpPr>
        <p:spPr>
          <a:xfrm>
            <a:off x="318052" y="274638"/>
            <a:ext cx="11873947" cy="1143000"/>
          </a:xfrm>
        </p:spPr>
        <p:txBody>
          <a:bodyPr>
            <a:normAutofit/>
          </a:bodyPr>
          <a:lstStyle/>
          <a:p>
            <a:r>
              <a:rPr lang="en-US" dirty="0"/>
              <a:t>Why Crisis Recovery Support?</a:t>
            </a:r>
          </a:p>
        </p:txBody>
      </p:sp>
    </p:spTree>
    <p:extLst>
      <p:ext uri="{BB962C8B-B14F-4D97-AF65-F5344CB8AC3E}">
        <p14:creationId xmlns:p14="http://schemas.microsoft.com/office/powerpoint/2010/main" val="292478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E913-AEF2-174F-C612-67039E0E95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28BE12-7CB9-5A82-1264-54A0F01C65EE}"/>
              </a:ext>
            </a:extLst>
          </p:cNvPr>
          <p:cNvSpPr>
            <a:spLocks noGrp="1"/>
          </p:cNvSpPr>
          <p:nvPr>
            <p:ph type="title"/>
          </p:nvPr>
        </p:nvSpPr>
        <p:spPr>
          <a:xfrm>
            <a:off x="318052" y="274638"/>
            <a:ext cx="11873947" cy="1143000"/>
          </a:xfrm>
        </p:spPr>
        <p:txBody>
          <a:bodyPr>
            <a:normAutofit/>
          </a:bodyPr>
          <a:lstStyle/>
          <a:p>
            <a:r>
              <a:rPr lang="en-US" dirty="0"/>
              <a:t>Crisis Recovery Support in Alabama</a:t>
            </a:r>
          </a:p>
        </p:txBody>
      </p:sp>
      <p:pic>
        <p:nvPicPr>
          <p:cNvPr id="6" name="Picture 5">
            <a:extLst>
              <a:ext uri="{FF2B5EF4-FFF2-40B4-BE49-F238E27FC236}">
                <a16:creationId xmlns:a16="http://schemas.microsoft.com/office/drawing/2014/main" id="{C6FD4D84-91AD-9786-4CBF-9AAFB96B81D2}"/>
              </a:ext>
            </a:extLst>
          </p:cNvPr>
          <p:cNvPicPr>
            <a:picLocks noChangeAspect="1"/>
          </p:cNvPicPr>
          <p:nvPr/>
        </p:nvPicPr>
        <p:blipFill>
          <a:blip r:embed="rId2"/>
          <a:stretch>
            <a:fillRect/>
          </a:stretch>
        </p:blipFill>
        <p:spPr>
          <a:xfrm>
            <a:off x="7232166" y="1304751"/>
            <a:ext cx="4299289" cy="5553249"/>
          </a:xfrm>
          <a:prstGeom prst="rect">
            <a:avLst/>
          </a:prstGeom>
        </p:spPr>
      </p:pic>
      <p:sp>
        <p:nvSpPr>
          <p:cNvPr id="3" name="TextBox 2">
            <a:extLst>
              <a:ext uri="{FF2B5EF4-FFF2-40B4-BE49-F238E27FC236}">
                <a16:creationId xmlns:a16="http://schemas.microsoft.com/office/drawing/2014/main" id="{DEAAC854-2ACF-2791-DBBC-9E43CC205813}"/>
              </a:ext>
            </a:extLst>
          </p:cNvPr>
          <p:cNvSpPr txBox="1"/>
          <p:nvPr/>
        </p:nvSpPr>
        <p:spPr>
          <a:xfrm>
            <a:off x="576245" y="1598082"/>
            <a:ext cx="6257052" cy="433965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6CB33F"/>
                </a:solidFill>
              </a:rPr>
              <a:t>Informational (virtual) meeting hosted by AL DoE on October 30, 2025, at 10am CT.</a:t>
            </a:r>
          </a:p>
          <a:p>
            <a:endParaRPr lang="en-US" sz="800" dirty="0">
              <a:solidFill>
                <a:srgbClr val="6CB33F"/>
              </a:solidFill>
            </a:endParaRPr>
          </a:p>
          <a:p>
            <a:pPr marL="285750" indent="-285750">
              <a:buFont typeface="Wingdings" panose="05000000000000000000" pitchFamily="2" charset="2"/>
              <a:buChar char="Ø"/>
            </a:pPr>
            <a:r>
              <a:rPr lang="en-US" sz="2000" dirty="0">
                <a:solidFill>
                  <a:srgbClr val="6CB33F"/>
                </a:solidFill>
              </a:rPr>
              <a:t>AL CRN Training is scheduled for January 15-16, 2025, at Birmingham DoE Office, hosted by Sean Stevens, Instructional Services Coordinator.</a:t>
            </a:r>
          </a:p>
          <a:p>
            <a:endParaRPr lang="en-US" sz="800" dirty="0">
              <a:solidFill>
                <a:srgbClr val="7C6A55"/>
              </a:solidFill>
            </a:endParaRPr>
          </a:p>
          <a:p>
            <a:pPr marL="285750" indent="-285750">
              <a:buFont typeface="Wingdings" panose="05000000000000000000" pitchFamily="2" charset="2"/>
              <a:buChar char="Ø"/>
            </a:pPr>
            <a:r>
              <a:rPr lang="en-US" dirty="0">
                <a:solidFill>
                  <a:srgbClr val="7C6A55"/>
                </a:solidFill>
              </a:rPr>
              <a:t>There is currently no postsecondary program in place for SREB’s Crisis Recovery Network. Please let us know if you would like to collaborate.</a:t>
            </a:r>
          </a:p>
          <a:p>
            <a:endParaRPr lang="en-US" sz="800" dirty="0">
              <a:solidFill>
                <a:srgbClr val="7C6A55"/>
              </a:solidFill>
            </a:endParaRPr>
          </a:p>
          <a:p>
            <a:pPr marL="285750" indent="-285750">
              <a:buFont typeface="Wingdings" panose="05000000000000000000" pitchFamily="2" charset="2"/>
              <a:buChar char="Ø"/>
            </a:pPr>
            <a:r>
              <a:rPr lang="en-US" dirty="0">
                <a:solidFill>
                  <a:srgbClr val="7C6A55"/>
                </a:solidFill>
              </a:rPr>
              <a:t>For more information, please contact:</a:t>
            </a:r>
          </a:p>
          <a:p>
            <a:endParaRPr lang="en-US" sz="800" dirty="0">
              <a:solidFill>
                <a:srgbClr val="7C6A55"/>
              </a:solidFill>
            </a:endParaRPr>
          </a:p>
          <a:p>
            <a:r>
              <a:rPr lang="en-US" dirty="0">
                <a:solidFill>
                  <a:srgbClr val="7C6A55"/>
                </a:solidFill>
              </a:rPr>
              <a:t>	Linda Tyree</a:t>
            </a:r>
          </a:p>
          <a:p>
            <a:r>
              <a:rPr lang="en-US" dirty="0">
                <a:solidFill>
                  <a:srgbClr val="7C6A55"/>
                </a:solidFill>
              </a:rPr>
              <a:t>	Program Director, Crisis Recovery Support Network</a:t>
            </a:r>
          </a:p>
          <a:p>
            <a:r>
              <a:rPr lang="en-US" dirty="0">
                <a:solidFill>
                  <a:srgbClr val="7C6A55"/>
                </a:solidFill>
              </a:rPr>
              <a:t>	P: (404) 875-9211</a:t>
            </a:r>
          </a:p>
          <a:p>
            <a:r>
              <a:rPr lang="en-US" dirty="0">
                <a:solidFill>
                  <a:srgbClr val="7C6A55"/>
                </a:solidFill>
              </a:rPr>
              <a:t>	E: </a:t>
            </a:r>
            <a:r>
              <a:rPr lang="en-US" dirty="0">
                <a:solidFill>
                  <a:srgbClr val="2758BC"/>
                </a:solidFill>
                <a:hlinkClick r:id="rId3">
                  <a:extLst>
                    <a:ext uri="{A12FA001-AC4F-418D-AE19-62706E023703}">
                      <ahyp:hlinkClr xmlns:ahyp="http://schemas.microsoft.com/office/drawing/2018/hyperlinkcolor" val="tx"/>
                    </a:ext>
                  </a:extLst>
                </a:hlinkClick>
              </a:rPr>
              <a:t>linda.tyree@sreb.org</a:t>
            </a:r>
            <a:r>
              <a:rPr lang="en-US" dirty="0">
                <a:solidFill>
                  <a:srgbClr val="2758BC"/>
                </a:solidFill>
              </a:rPr>
              <a:t> </a:t>
            </a:r>
          </a:p>
        </p:txBody>
      </p:sp>
    </p:spTree>
    <p:extLst>
      <p:ext uri="{BB962C8B-B14F-4D97-AF65-F5344CB8AC3E}">
        <p14:creationId xmlns:p14="http://schemas.microsoft.com/office/powerpoint/2010/main" val="84159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7196-1003-266A-0428-D6D913C1B7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E9F11D-27AD-A230-A919-C361513A823B}"/>
              </a:ext>
            </a:extLst>
          </p:cNvPr>
          <p:cNvSpPr>
            <a:spLocks noGrp="1"/>
          </p:cNvSpPr>
          <p:nvPr>
            <p:ph type="ctrTitle"/>
          </p:nvPr>
        </p:nvSpPr>
        <p:spPr>
          <a:xfrm>
            <a:off x="2298032" y="2608674"/>
            <a:ext cx="9893968" cy="1640651"/>
          </a:xfrm>
        </p:spPr>
        <p:txBody>
          <a:bodyPr/>
          <a:lstStyle/>
          <a:p>
            <a:pPr algn="ctr">
              <a:lnSpc>
                <a:spcPts val="5800"/>
              </a:lnSpc>
            </a:pPr>
            <a:r>
              <a:rPr lang="en-US" sz="7200" b="0" dirty="0">
                <a:latin typeface="Arial Narrow" panose="020B0606020202030204" pitchFamily="34" charset="0"/>
              </a:rPr>
              <a:t>SREB</a:t>
            </a:r>
            <a:br>
              <a:rPr lang="en-US" b="0" dirty="0"/>
            </a:br>
            <a:r>
              <a:rPr lang="en-US" sz="4400" b="0" dirty="0"/>
              <a:t>and</a:t>
            </a:r>
            <a:r>
              <a:rPr lang="en-US" b="0" dirty="0"/>
              <a:t> </a:t>
            </a:r>
            <a:br>
              <a:rPr lang="en-US" b="0" dirty="0"/>
            </a:br>
            <a:r>
              <a:rPr lang="en-US" sz="6000" b="0" dirty="0"/>
              <a:t>Student Success</a:t>
            </a:r>
          </a:p>
        </p:txBody>
      </p:sp>
    </p:spTree>
    <p:extLst>
      <p:ext uri="{BB962C8B-B14F-4D97-AF65-F5344CB8AC3E}">
        <p14:creationId xmlns:p14="http://schemas.microsoft.com/office/powerpoint/2010/main" val="366581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513B0-27D9-FA42-FA6A-2598D8974205}"/>
              </a:ext>
            </a:extLst>
          </p:cNvPr>
          <p:cNvSpPr>
            <a:spLocks noGrp="1"/>
          </p:cNvSpPr>
          <p:nvPr>
            <p:ph idx="1"/>
          </p:nvPr>
        </p:nvSpPr>
        <p:spPr/>
        <p:txBody>
          <a:bodyPr/>
          <a:lstStyle/>
          <a:p>
            <a:pPr marL="457200" lvl="0" indent="-381000" algn="l" rtl="0">
              <a:lnSpc>
                <a:spcPct val="115000"/>
              </a:lnSpc>
              <a:spcBef>
                <a:spcPts val="500"/>
              </a:spcBef>
              <a:spcAft>
                <a:spcPts val="0"/>
              </a:spcAft>
              <a:buSzPts val="2400"/>
              <a:buAutoNum type="arabicPeriod"/>
            </a:pPr>
            <a:r>
              <a:rPr lang="en-US" dirty="0">
                <a:solidFill>
                  <a:srgbClr val="7C6A55"/>
                </a:solidFill>
                <a:cs typeface="Arial"/>
              </a:rPr>
              <a:t>Increase Access for All Students</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Support Completion and Persistence</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Align Education with Workforce Needs</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Facilitate Seamless Transitions</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Data-Driven Strategies</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Strengthen Economic Outcomes</a:t>
            </a:r>
          </a:p>
          <a:p>
            <a:pPr marL="457200" lvl="0" indent="-381000" algn="l" rtl="0">
              <a:lnSpc>
                <a:spcPct val="115000"/>
              </a:lnSpc>
              <a:spcBef>
                <a:spcPts val="0"/>
              </a:spcBef>
              <a:spcAft>
                <a:spcPts val="0"/>
              </a:spcAft>
              <a:buSzPts val="2400"/>
              <a:buAutoNum type="arabicPeriod"/>
            </a:pPr>
            <a:r>
              <a:rPr lang="en-US" dirty="0">
                <a:solidFill>
                  <a:srgbClr val="7C6A55"/>
                </a:solidFill>
                <a:cs typeface="Arial"/>
              </a:rPr>
              <a:t>Holistic Student Support</a:t>
            </a:r>
          </a:p>
          <a:p>
            <a:endParaRPr lang="en-US" dirty="0"/>
          </a:p>
        </p:txBody>
      </p:sp>
      <p:sp>
        <p:nvSpPr>
          <p:cNvPr id="4" name="Title 3">
            <a:extLst>
              <a:ext uri="{FF2B5EF4-FFF2-40B4-BE49-F238E27FC236}">
                <a16:creationId xmlns:a16="http://schemas.microsoft.com/office/drawing/2014/main" id="{75AAE960-250E-C4C5-C27F-F0968977FBDE}"/>
              </a:ext>
            </a:extLst>
          </p:cNvPr>
          <p:cNvSpPr>
            <a:spLocks noGrp="1"/>
          </p:cNvSpPr>
          <p:nvPr>
            <p:ph type="title"/>
          </p:nvPr>
        </p:nvSpPr>
        <p:spPr/>
        <p:txBody>
          <a:bodyPr/>
          <a:lstStyle/>
          <a:p>
            <a:r>
              <a:rPr lang="en-US" dirty="0"/>
              <a:t>Why a Framework for Student Success?</a:t>
            </a:r>
          </a:p>
        </p:txBody>
      </p:sp>
    </p:spTree>
    <p:extLst>
      <p:ext uri="{BB962C8B-B14F-4D97-AF65-F5344CB8AC3E}">
        <p14:creationId xmlns:p14="http://schemas.microsoft.com/office/powerpoint/2010/main" val="121769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7196-1003-266A-0428-D6D913C1B7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E9F11D-27AD-A230-A919-C361513A823B}"/>
              </a:ext>
            </a:extLst>
          </p:cNvPr>
          <p:cNvSpPr>
            <a:spLocks noGrp="1"/>
          </p:cNvSpPr>
          <p:nvPr>
            <p:ph type="ctrTitle"/>
          </p:nvPr>
        </p:nvSpPr>
        <p:spPr>
          <a:xfrm>
            <a:off x="2462163" y="2126282"/>
            <a:ext cx="9729837" cy="1640651"/>
          </a:xfrm>
        </p:spPr>
        <p:txBody>
          <a:bodyPr/>
          <a:lstStyle/>
          <a:p>
            <a:pPr>
              <a:lnSpc>
                <a:spcPts val="5800"/>
              </a:lnSpc>
            </a:pPr>
            <a:r>
              <a:rPr lang="en-US" b="0" dirty="0"/>
              <a:t>Student Success in Postsecondary – A Framework</a:t>
            </a:r>
            <a:br>
              <a:rPr lang="en-US" b="0" dirty="0"/>
            </a:br>
            <a:br>
              <a:rPr lang="en-US" b="0" dirty="0"/>
            </a:br>
            <a:r>
              <a:rPr lang="en-US" sz="2400" b="0" dirty="0">
                <a:solidFill>
                  <a:srgbClr val="3333FF"/>
                </a:solidFill>
              </a:rPr>
              <a:t>https://www.sreb.org/publication/srebs-student-success-framework</a:t>
            </a:r>
            <a:endParaRPr lang="en-US" b="0" dirty="0">
              <a:solidFill>
                <a:srgbClr val="3333FF"/>
              </a:solidFill>
            </a:endParaRPr>
          </a:p>
        </p:txBody>
      </p:sp>
    </p:spTree>
    <p:extLst>
      <p:ext uri="{BB962C8B-B14F-4D97-AF65-F5344CB8AC3E}">
        <p14:creationId xmlns:p14="http://schemas.microsoft.com/office/powerpoint/2010/main" val="198911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5A6447E-3597-4F7E-4373-D8D540285B62}"/>
              </a:ext>
            </a:extLst>
          </p:cNvPr>
          <p:cNvGraphicFramePr>
            <a:graphicFrameLocks noGrp="1"/>
          </p:cNvGraphicFramePr>
          <p:nvPr>
            <p:ph idx="1"/>
          </p:nvPr>
        </p:nvGraphicFramePr>
        <p:xfrm>
          <a:off x="563418" y="1304636"/>
          <a:ext cx="11249891" cy="4632960"/>
        </p:xfrm>
        <a:graphic>
          <a:graphicData uri="http://schemas.openxmlformats.org/drawingml/2006/table">
            <a:tbl>
              <a:tblPr firstRow="1" bandRow="1">
                <a:tableStyleId>{F5AB1C69-6EDB-4FF4-983F-18BD219EF322}</a:tableStyleId>
              </a:tblPr>
              <a:tblGrid>
                <a:gridCol w="1625600">
                  <a:extLst>
                    <a:ext uri="{9D8B030D-6E8A-4147-A177-3AD203B41FA5}">
                      <a16:colId xmlns:a16="http://schemas.microsoft.com/office/drawing/2014/main" val="2545322641"/>
                    </a:ext>
                  </a:extLst>
                </a:gridCol>
                <a:gridCol w="9624291">
                  <a:extLst>
                    <a:ext uri="{9D8B030D-6E8A-4147-A177-3AD203B41FA5}">
                      <a16:colId xmlns:a16="http://schemas.microsoft.com/office/drawing/2014/main" val="2764259967"/>
                    </a:ext>
                  </a:extLst>
                </a:gridCol>
              </a:tblGrid>
              <a:tr h="370840">
                <a:tc>
                  <a:txBody>
                    <a:bodyPr/>
                    <a:lstStyle/>
                    <a:p>
                      <a:r>
                        <a:rPr lang="en-US" sz="2000" dirty="0"/>
                        <a:t>Access</a:t>
                      </a:r>
                    </a:p>
                  </a:txBody>
                  <a:tcPr/>
                </a:tc>
                <a:tc>
                  <a:txBody>
                    <a:bodyPr/>
                    <a:lstStyle/>
                    <a:p>
                      <a:r>
                        <a:rPr lang="en-US" sz="2000" b="0" i="0" u="none" strike="noStrike" baseline="0" dirty="0">
                          <a:solidFill>
                            <a:schemeClr val="bg1"/>
                          </a:solidFill>
                          <a:latin typeface="HelveticaNeueLT Pro 57 Cn"/>
                        </a:rPr>
                        <a:t>Postsecondary access refers to the capacity of all institutional stakeholders to prepare students to pursue and succeed in education beyond high school, encompassing awareness of various options, entry requirements and processes, and affordability.</a:t>
                      </a:r>
                      <a:endParaRPr lang="en-US" sz="2000" dirty="0">
                        <a:solidFill>
                          <a:schemeClr val="bg1"/>
                        </a:solidFill>
                      </a:endParaRPr>
                    </a:p>
                  </a:txBody>
                  <a:tcPr/>
                </a:tc>
                <a:extLst>
                  <a:ext uri="{0D108BD9-81ED-4DB2-BD59-A6C34878D82A}">
                    <a16:rowId xmlns:a16="http://schemas.microsoft.com/office/drawing/2014/main" val="2523506318"/>
                  </a:ext>
                </a:extLst>
              </a:tr>
              <a:tr h="370840">
                <a:tc>
                  <a:txBody>
                    <a:bodyPr/>
                    <a:lstStyle/>
                    <a:p>
                      <a:r>
                        <a:rPr lang="en-US" sz="2000" b="1" dirty="0"/>
                        <a:t>Persistence</a:t>
                      </a:r>
                    </a:p>
                  </a:txBody>
                  <a:tcPr/>
                </a:tc>
                <a:tc>
                  <a:txBody>
                    <a:bodyPr/>
                    <a:lstStyle/>
                    <a:p>
                      <a:r>
                        <a:rPr lang="en-US" sz="2000" dirty="0">
                          <a:solidFill>
                            <a:schemeClr val="tx1"/>
                          </a:solidFill>
                        </a:rPr>
                        <a:t>Postsecondary persistence emphasizes individual agency and goal-</a:t>
                      </a:r>
                    </a:p>
                    <a:p>
                      <a:r>
                        <a:rPr lang="en-US" sz="2000" dirty="0">
                          <a:solidFill>
                            <a:schemeClr val="tx1"/>
                          </a:solidFill>
                        </a:rPr>
                        <a:t>oriented progress towards personal goals in an aligned and transparent system by actively engaging with resources and supports.</a:t>
                      </a:r>
                    </a:p>
                  </a:txBody>
                  <a:tcPr/>
                </a:tc>
                <a:extLst>
                  <a:ext uri="{0D108BD9-81ED-4DB2-BD59-A6C34878D82A}">
                    <a16:rowId xmlns:a16="http://schemas.microsoft.com/office/drawing/2014/main" val="2859067241"/>
                  </a:ext>
                </a:extLst>
              </a:tr>
              <a:tr h="370840">
                <a:tc>
                  <a:txBody>
                    <a:bodyPr/>
                    <a:lstStyle/>
                    <a:p>
                      <a:r>
                        <a:rPr lang="en-US" sz="2000" b="1" dirty="0">
                          <a:solidFill>
                            <a:schemeClr val="bg1"/>
                          </a:solidFill>
                        </a:rPr>
                        <a:t>Retention</a:t>
                      </a:r>
                    </a:p>
                  </a:txBody>
                  <a:tcPr>
                    <a:solidFill>
                      <a:schemeClr val="accent3"/>
                    </a:solidFill>
                  </a:tcPr>
                </a:tc>
                <a:tc>
                  <a:txBody>
                    <a:bodyPr/>
                    <a:lstStyle/>
                    <a:p>
                      <a:r>
                        <a:rPr lang="en-US" sz="2000" b="0" i="0" u="none" strike="noStrike" kern="1200" baseline="0" dirty="0">
                          <a:solidFill>
                            <a:schemeClr val="bg1"/>
                          </a:solidFill>
                          <a:latin typeface="+mn-lt"/>
                          <a:ea typeface="+mn-ea"/>
                          <a:cs typeface="+mn-cs"/>
                        </a:rPr>
                        <a:t>Postsecondary retention is providing students with tools and services that enable them to complete their intended courses of study, including streamlined processes, robust support services, comprehensive learning environments, clear academic and career pathways, and proactive monitoring and support of each student’s progress.</a:t>
                      </a:r>
                      <a:endParaRPr lang="en-US" sz="2000" dirty="0">
                        <a:solidFill>
                          <a:schemeClr val="bg1"/>
                        </a:solidFill>
                      </a:endParaRPr>
                    </a:p>
                  </a:txBody>
                  <a:tcPr>
                    <a:solidFill>
                      <a:schemeClr val="accent3"/>
                    </a:solidFill>
                  </a:tcPr>
                </a:tc>
                <a:extLst>
                  <a:ext uri="{0D108BD9-81ED-4DB2-BD59-A6C34878D82A}">
                    <a16:rowId xmlns:a16="http://schemas.microsoft.com/office/drawing/2014/main" val="958860586"/>
                  </a:ext>
                </a:extLst>
              </a:tr>
              <a:tr h="370840">
                <a:tc>
                  <a:txBody>
                    <a:bodyPr/>
                    <a:lstStyle/>
                    <a:p>
                      <a:r>
                        <a:rPr lang="en-US" sz="2000" b="1" dirty="0"/>
                        <a:t>Attainment</a:t>
                      </a:r>
                    </a:p>
                  </a:txBody>
                  <a:tcPr/>
                </a:tc>
                <a:tc>
                  <a:txBody>
                    <a:bodyPr/>
                    <a:lstStyle/>
                    <a:p>
                      <a:r>
                        <a:rPr lang="en-US" sz="2000" b="0" i="0" u="none" strike="noStrike" kern="1200" baseline="0" dirty="0">
                          <a:solidFill>
                            <a:schemeClr val="dk1"/>
                          </a:solidFill>
                          <a:latin typeface="+mn-lt"/>
                          <a:ea typeface="+mn-ea"/>
                          <a:cs typeface="+mn-cs"/>
                        </a:rPr>
                        <a:t>Attainment refers to the completion of postsecondary education and training, including certificates, degrees, and work-based experiences, to prepare individuals for fulfilling careers and foster a diverse, skilled workforce.</a:t>
                      </a:r>
                      <a:endParaRPr lang="en-US" sz="2000" dirty="0">
                        <a:solidFill>
                          <a:schemeClr val="bg1"/>
                        </a:solidFill>
                      </a:endParaRPr>
                    </a:p>
                  </a:txBody>
                  <a:tcPr/>
                </a:tc>
                <a:extLst>
                  <a:ext uri="{0D108BD9-81ED-4DB2-BD59-A6C34878D82A}">
                    <a16:rowId xmlns:a16="http://schemas.microsoft.com/office/drawing/2014/main" val="1089115932"/>
                  </a:ext>
                </a:extLst>
              </a:tr>
            </a:tbl>
          </a:graphicData>
        </a:graphic>
      </p:graphicFrame>
      <p:sp>
        <p:nvSpPr>
          <p:cNvPr id="4" name="Title 3">
            <a:extLst>
              <a:ext uri="{FF2B5EF4-FFF2-40B4-BE49-F238E27FC236}">
                <a16:creationId xmlns:a16="http://schemas.microsoft.com/office/drawing/2014/main" id="{B157691E-DC58-D72B-85A5-741095D446F9}"/>
              </a:ext>
            </a:extLst>
          </p:cNvPr>
          <p:cNvSpPr>
            <a:spLocks noGrp="1"/>
          </p:cNvSpPr>
          <p:nvPr>
            <p:ph type="title"/>
          </p:nvPr>
        </p:nvSpPr>
        <p:spPr/>
        <p:txBody>
          <a:bodyPr/>
          <a:lstStyle/>
          <a:p>
            <a:r>
              <a:rPr lang="en-US" dirty="0"/>
              <a:t>The 4 Pillars Defined</a:t>
            </a:r>
          </a:p>
        </p:txBody>
      </p:sp>
    </p:spTree>
    <p:extLst>
      <p:ext uri="{BB962C8B-B14F-4D97-AF65-F5344CB8AC3E}">
        <p14:creationId xmlns:p14="http://schemas.microsoft.com/office/powerpoint/2010/main" val="157079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1061157" y="274638"/>
            <a:ext cx="10325299"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Arial"/>
              <a:buNone/>
            </a:pPr>
            <a:r>
              <a:rPr lang="en-US"/>
              <a:t>Access</a:t>
            </a:r>
            <a:endParaRPr/>
          </a:p>
        </p:txBody>
      </p:sp>
      <p:sp>
        <p:nvSpPr>
          <p:cNvPr id="151" name="Google Shape;151;p6"/>
          <p:cNvSpPr txBox="1">
            <a:spLocks noGrp="1"/>
          </p:cNvSpPr>
          <p:nvPr>
            <p:ph type="sldNum" idx="12"/>
          </p:nvPr>
        </p:nvSpPr>
        <p:spPr>
          <a:xfrm>
            <a:off x="11217615" y="6386190"/>
            <a:ext cx="757748" cy="4114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152" name="Google Shape;152;p6"/>
          <p:cNvPicPr preferRelativeResize="0"/>
          <p:nvPr/>
        </p:nvPicPr>
        <p:blipFill rotWithShape="1">
          <a:blip r:embed="rId3">
            <a:alphaModFix/>
          </a:blip>
          <a:srcRect/>
          <a:stretch/>
        </p:blipFill>
        <p:spPr>
          <a:xfrm>
            <a:off x="3091832" y="0"/>
            <a:ext cx="6008336"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061157" y="274638"/>
            <a:ext cx="10325299"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4400"/>
              <a:buFont typeface="Arial"/>
              <a:buNone/>
            </a:pPr>
            <a:r>
              <a:rPr lang="en-US"/>
              <a:t>Persistence</a:t>
            </a:r>
            <a:endParaRPr/>
          </a:p>
        </p:txBody>
      </p:sp>
      <p:sp>
        <p:nvSpPr>
          <p:cNvPr id="158" name="Google Shape;158;p7"/>
          <p:cNvSpPr txBox="1">
            <a:spLocks noGrp="1"/>
          </p:cNvSpPr>
          <p:nvPr>
            <p:ph type="sldNum" idx="12"/>
          </p:nvPr>
        </p:nvSpPr>
        <p:spPr>
          <a:xfrm>
            <a:off x="11217615" y="6386190"/>
            <a:ext cx="757748" cy="4114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159" name="Google Shape;159;p7"/>
          <p:cNvPicPr preferRelativeResize="0"/>
          <p:nvPr/>
        </p:nvPicPr>
        <p:blipFill rotWithShape="1">
          <a:blip r:embed="rId3">
            <a:alphaModFix/>
          </a:blip>
          <a:srcRect/>
          <a:stretch/>
        </p:blipFill>
        <p:spPr>
          <a:xfrm>
            <a:off x="1526889" y="-60330"/>
            <a:ext cx="6579973"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454765" y="178385"/>
            <a:ext cx="10325299"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Arial"/>
              <a:buNone/>
            </a:pPr>
            <a:r>
              <a:rPr lang="en-US"/>
              <a:t>Retention</a:t>
            </a:r>
            <a:endParaRPr/>
          </a:p>
        </p:txBody>
      </p:sp>
      <p:sp>
        <p:nvSpPr>
          <p:cNvPr id="165" name="Google Shape;165;p8"/>
          <p:cNvSpPr txBox="1">
            <a:spLocks noGrp="1"/>
          </p:cNvSpPr>
          <p:nvPr>
            <p:ph type="sldNum" idx="12"/>
          </p:nvPr>
        </p:nvSpPr>
        <p:spPr>
          <a:xfrm>
            <a:off x="11217615" y="6386190"/>
            <a:ext cx="757748" cy="4114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166" name="Google Shape;166;p8"/>
          <p:cNvPicPr preferRelativeResize="0"/>
          <p:nvPr/>
        </p:nvPicPr>
        <p:blipFill rotWithShape="1">
          <a:blip r:embed="rId3">
            <a:alphaModFix/>
          </a:blip>
          <a:srcRect/>
          <a:stretch/>
        </p:blipFill>
        <p:spPr>
          <a:xfrm>
            <a:off x="3279004" y="0"/>
            <a:ext cx="716055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3E12258E-810D-38E8-C107-4B0059142B39}"/>
              </a:ext>
            </a:extLst>
          </p:cNvPr>
          <p:cNvPicPr>
            <a:picLocks noChangeAspect="1"/>
          </p:cNvPicPr>
          <p:nvPr/>
        </p:nvPicPr>
        <p:blipFill>
          <a:blip r:embed="rId3"/>
          <a:stretch>
            <a:fillRect/>
          </a:stretch>
        </p:blipFill>
        <p:spPr>
          <a:xfrm>
            <a:off x="6420995" y="2292605"/>
            <a:ext cx="5034261" cy="3141154"/>
          </a:xfrm>
          <a:prstGeom prst="rect">
            <a:avLst/>
          </a:prstGeom>
          <a:noFill/>
        </p:spPr>
      </p:pic>
      <p:sp>
        <p:nvSpPr>
          <p:cNvPr id="11" name="Title 4">
            <a:extLst>
              <a:ext uri="{FF2B5EF4-FFF2-40B4-BE49-F238E27FC236}">
                <a16:creationId xmlns:a16="http://schemas.microsoft.com/office/drawing/2014/main" id="{8A93C164-43B3-3771-2BCD-2F706739EF5D}"/>
              </a:ext>
            </a:extLst>
          </p:cNvPr>
          <p:cNvSpPr>
            <a:spLocks noGrp="1"/>
          </p:cNvSpPr>
          <p:nvPr>
            <p:ph type="title"/>
          </p:nvPr>
        </p:nvSpPr>
        <p:spPr>
          <a:xfrm>
            <a:off x="1061156" y="274638"/>
            <a:ext cx="10371419" cy="1143000"/>
          </a:xfrm>
        </p:spPr>
        <p:txBody>
          <a:bodyPr/>
          <a:lstStyle/>
          <a:p>
            <a:pPr algn="l"/>
            <a:r>
              <a:rPr lang="en-US" dirty="0"/>
              <a:t>SREB’s History</a:t>
            </a:r>
          </a:p>
        </p:txBody>
      </p:sp>
      <p:sp>
        <p:nvSpPr>
          <p:cNvPr id="3" name="Content Placeholder 2">
            <a:extLst>
              <a:ext uri="{FF2B5EF4-FFF2-40B4-BE49-F238E27FC236}">
                <a16:creationId xmlns:a16="http://schemas.microsoft.com/office/drawing/2014/main" id="{A7BA3C36-C49F-1078-D4D6-60DBDD400049}"/>
              </a:ext>
            </a:extLst>
          </p:cNvPr>
          <p:cNvSpPr>
            <a:spLocks noGrp="1"/>
          </p:cNvSpPr>
          <p:nvPr>
            <p:ph sz="half" idx="1"/>
          </p:nvPr>
        </p:nvSpPr>
        <p:spPr>
          <a:xfrm>
            <a:off x="914199" y="2491582"/>
            <a:ext cx="5021779" cy="2743199"/>
          </a:xfrm>
        </p:spPr>
        <p:txBody>
          <a:bodyPr/>
          <a:lstStyle/>
          <a:p>
            <a:pPr marL="742950" marR="0" lvl="1" indent="-285750">
              <a:spcBef>
                <a:spcPts val="0"/>
              </a:spcBef>
              <a:spcAft>
                <a:spcPts val="0"/>
              </a:spcAft>
              <a:buClr>
                <a:srgbClr val="003087"/>
              </a:buClr>
              <a:buFont typeface="Wingdings" panose="05000000000000000000" pitchFamily="2" charset="2"/>
              <a:buChar char="Ø"/>
            </a:pPr>
            <a:r>
              <a:rPr lang="en-US" sz="2000" dirty="0">
                <a:effectLst/>
                <a:latin typeface="+mj-lt"/>
                <a:ea typeface="Times New Roman" panose="02020603050405020304" pitchFamily="18" charset="0"/>
              </a:rPr>
              <a:t>First Regional Interstate Compact</a:t>
            </a:r>
          </a:p>
          <a:p>
            <a:pPr marL="1200150" lvl="2" indent="-285750">
              <a:buClr>
                <a:srgbClr val="003087"/>
              </a:buClr>
              <a:buFont typeface="Wingdings" panose="05000000000000000000" pitchFamily="2" charset="2"/>
              <a:buChar char="Ø"/>
            </a:pPr>
            <a:r>
              <a:rPr lang="en-US" sz="2000" dirty="0">
                <a:effectLst/>
                <a:latin typeface="+mj-lt"/>
                <a:ea typeface="Times New Roman" panose="02020603050405020304" pitchFamily="18" charset="0"/>
              </a:rPr>
              <a:t>began in 1948 with Southern Governors</a:t>
            </a:r>
          </a:p>
          <a:p>
            <a:pPr marL="1200150" lvl="2" indent="-285750">
              <a:buClr>
                <a:srgbClr val="003087"/>
              </a:buClr>
              <a:buFont typeface="Wingdings" panose="05000000000000000000" pitchFamily="2" charset="2"/>
              <a:buChar char="Ø"/>
            </a:pPr>
            <a:r>
              <a:rPr lang="en-US" sz="2000" dirty="0">
                <a:latin typeface="+mj-lt"/>
                <a:ea typeface="Times New Roman" panose="02020603050405020304" pitchFamily="18" charset="0"/>
              </a:rPr>
              <a:t>non-partisan, non-profit</a:t>
            </a:r>
            <a:endParaRPr lang="en-US" sz="2000" dirty="0">
              <a:effectLst/>
              <a:latin typeface="+mj-lt"/>
              <a:ea typeface="Times New Roman" panose="02020603050405020304" pitchFamily="18" charset="0"/>
            </a:endParaRPr>
          </a:p>
          <a:p>
            <a:pPr marL="742950" marR="0" lvl="1" indent="-285750">
              <a:spcBef>
                <a:spcPts val="0"/>
              </a:spcBef>
              <a:spcAft>
                <a:spcPts val="0"/>
              </a:spcAft>
              <a:buClr>
                <a:srgbClr val="003087"/>
              </a:buClr>
              <a:buFont typeface="Wingdings" panose="05000000000000000000" pitchFamily="2" charset="2"/>
              <a:buChar char="Ø"/>
            </a:pPr>
            <a:r>
              <a:rPr lang="en-US" sz="2000" dirty="0">
                <a:effectLst/>
                <a:latin typeface="+mj-lt"/>
                <a:ea typeface="Times New Roman" panose="02020603050405020304" pitchFamily="18" charset="0"/>
              </a:rPr>
              <a:t>First program launched in 1949 with RCP</a:t>
            </a:r>
          </a:p>
          <a:p>
            <a:pPr marL="742950" marR="0" lvl="1" indent="-285750">
              <a:spcBef>
                <a:spcPts val="0"/>
              </a:spcBef>
              <a:spcAft>
                <a:spcPts val="0"/>
              </a:spcAft>
              <a:buClr>
                <a:srgbClr val="003087"/>
              </a:buClr>
              <a:buFont typeface="Wingdings" panose="05000000000000000000" pitchFamily="2" charset="2"/>
              <a:buChar char="Ø"/>
            </a:pPr>
            <a:r>
              <a:rPr lang="en-US" sz="2000" dirty="0">
                <a:effectLst/>
                <a:latin typeface="+mj-lt"/>
                <a:ea typeface="Times New Roman" panose="02020603050405020304" pitchFamily="18" charset="0"/>
              </a:rPr>
              <a:t>Three other regional education compacts</a:t>
            </a:r>
          </a:p>
          <a:p>
            <a:endParaRPr lang="en-US" dirty="0"/>
          </a:p>
        </p:txBody>
      </p:sp>
    </p:spTree>
    <p:extLst>
      <p:ext uri="{BB962C8B-B14F-4D97-AF65-F5344CB8AC3E}">
        <p14:creationId xmlns:p14="http://schemas.microsoft.com/office/powerpoint/2010/main" val="317938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1061157" y="274638"/>
            <a:ext cx="10325299"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4400"/>
              <a:buFont typeface="Arial"/>
              <a:buNone/>
            </a:pPr>
            <a:r>
              <a:rPr lang="en-US"/>
              <a:t>Attainment</a:t>
            </a:r>
            <a:endParaRPr/>
          </a:p>
        </p:txBody>
      </p:sp>
      <p:sp>
        <p:nvSpPr>
          <p:cNvPr id="172" name="Google Shape;172;p9"/>
          <p:cNvSpPr txBox="1">
            <a:spLocks noGrp="1"/>
          </p:cNvSpPr>
          <p:nvPr>
            <p:ph type="sldNum" idx="12"/>
          </p:nvPr>
        </p:nvSpPr>
        <p:spPr>
          <a:xfrm>
            <a:off x="11217615" y="6386190"/>
            <a:ext cx="757748" cy="41148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173" name="Google Shape;173;p9"/>
          <p:cNvPicPr preferRelativeResize="0"/>
          <p:nvPr/>
        </p:nvPicPr>
        <p:blipFill rotWithShape="1">
          <a:blip r:embed="rId3">
            <a:alphaModFix/>
          </a:blip>
          <a:srcRect/>
          <a:stretch/>
        </p:blipFill>
        <p:spPr>
          <a:xfrm>
            <a:off x="1554480" y="0"/>
            <a:ext cx="6648864" cy="67668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1E2914B8-0B33-BE8A-6256-750D31810EB0}"/>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C853D061-F07F-449B-5B98-B7AC66832505}"/>
              </a:ext>
            </a:extLst>
          </p:cNvPr>
          <p:cNvSpPr>
            <a:spLocks noGrp="1"/>
          </p:cNvSpPr>
          <p:nvPr>
            <p:ph type="ftr" sz="quarter" idx="11"/>
          </p:nvPr>
        </p:nvSpPr>
        <p:spPr/>
        <p:txBody>
          <a:bodyPr/>
          <a:lstStyle/>
          <a:p>
            <a:r>
              <a:rPr lang="en-US"/>
              <a:t>Presentation Name/Presenter</a:t>
            </a:r>
            <a:endParaRPr lang="en-US" dirty="0"/>
          </a:p>
        </p:txBody>
      </p:sp>
      <p:sp>
        <p:nvSpPr>
          <p:cNvPr id="5" name="Slide Number Placeholder 4">
            <a:extLst>
              <a:ext uri="{FF2B5EF4-FFF2-40B4-BE49-F238E27FC236}">
                <a16:creationId xmlns:a16="http://schemas.microsoft.com/office/drawing/2014/main" id="{0113FBA2-C9A9-BB25-7F33-984EBE589B41}"/>
              </a:ext>
            </a:extLst>
          </p:cNvPr>
          <p:cNvSpPr>
            <a:spLocks noGrp="1"/>
          </p:cNvSpPr>
          <p:nvPr>
            <p:ph type="sldNum" sz="quarter" idx="12"/>
          </p:nvPr>
        </p:nvSpPr>
        <p:spPr/>
        <p:txBody>
          <a:bodyPr/>
          <a:lstStyle/>
          <a:p>
            <a:fld id="{C6BF0614-88EF-E141-A4D8-626B55E019E0}" type="slidenum">
              <a:rPr lang="en-US" smtClean="0"/>
              <a:pPr/>
              <a:t>21</a:t>
            </a:fld>
            <a:endParaRPr lang="en-US" dirty="0"/>
          </a:p>
        </p:txBody>
      </p:sp>
      <p:sp>
        <p:nvSpPr>
          <p:cNvPr id="7" name="Title 3">
            <a:extLst>
              <a:ext uri="{FF2B5EF4-FFF2-40B4-BE49-F238E27FC236}">
                <a16:creationId xmlns:a16="http://schemas.microsoft.com/office/drawing/2014/main" id="{4FBF3829-B6E5-2A24-39F3-89EF85E0054A}"/>
              </a:ext>
            </a:extLst>
          </p:cNvPr>
          <p:cNvSpPr>
            <a:spLocks noGrp="1"/>
          </p:cNvSpPr>
          <p:nvPr>
            <p:ph type="title"/>
          </p:nvPr>
        </p:nvSpPr>
        <p:spPr>
          <a:xfrm>
            <a:off x="1061157" y="274638"/>
            <a:ext cx="11130843" cy="1143000"/>
          </a:xfrm>
        </p:spPr>
        <p:txBody>
          <a:bodyPr>
            <a:normAutofit fontScale="90000"/>
          </a:bodyPr>
          <a:lstStyle/>
          <a:p>
            <a:r>
              <a:rPr lang="en-US" dirty="0"/>
              <a:t>Currently in Development </a:t>
            </a:r>
            <a:r>
              <a:rPr lang="en-US" sz="3300" dirty="0"/>
              <a:t>(to implement the framework)</a:t>
            </a:r>
          </a:p>
        </p:txBody>
      </p:sp>
      <p:sp>
        <p:nvSpPr>
          <p:cNvPr id="8" name="Content Placeholder 2">
            <a:extLst>
              <a:ext uri="{FF2B5EF4-FFF2-40B4-BE49-F238E27FC236}">
                <a16:creationId xmlns:a16="http://schemas.microsoft.com/office/drawing/2014/main" id="{EBD4DEF0-8367-F9DD-EC23-15B0A1450ADD}"/>
              </a:ext>
            </a:extLst>
          </p:cNvPr>
          <p:cNvSpPr>
            <a:spLocks noGrp="1"/>
          </p:cNvSpPr>
          <p:nvPr>
            <p:ph idx="1"/>
          </p:nvPr>
        </p:nvSpPr>
        <p:spPr>
          <a:xfrm>
            <a:off x="1061156" y="1600201"/>
            <a:ext cx="10325299" cy="4525963"/>
          </a:xfrm>
        </p:spPr>
        <p:txBody>
          <a:bodyPr/>
          <a:lstStyle/>
          <a:p>
            <a:pPr marL="457200" lvl="0" indent="-381000" algn="l" rtl="0">
              <a:lnSpc>
                <a:spcPct val="115000"/>
              </a:lnSpc>
              <a:spcBef>
                <a:spcPts val="500"/>
              </a:spcBef>
              <a:spcAft>
                <a:spcPts val="0"/>
              </a:spcAft>
              <a:buSzPts val="2400"/>
              <a:buAutoNum type="arabicPeriod"/>
            </a:pPr>
            <a:endParaRPr lang="en-US" dirty="0">
              <a:solidFill>
                <a:srgbClr val="7C6A55"/>
              </a:solidFill>
              <a:cs typeface="Arial"/>
            </a:endParaRPr>
          </a:p>
          <a:p>
            <a:pPr marL="457200" lvl="0" indent="-381000" algn="l" rtl="0">
              <a:lnSpc>
                <a:spcPct val="115000"/>
              </a:lnSpc>
              <a:spcBef>
                <a:spcPts val="500"/>
              </a:spcBef>
              <a:spcAft>
                <a:spcPts val="0"/>
              </a:spcAft>
              <a:buSzPts val="2400"/>
              <a:buAutoNum type="arabicPeriod"/>
            </a:pPr>
            <a:r>
              <a:rPr lang="en-US" dirty="0">
                <a:solidFill>
                  <a:srgbClr val="7C6A55"/>
                </a:solidFill>
                <a:cs typeface="Arial"/>
              </a:rPr>
              <a:t>Needs Assessment for Framework Participants</a:t>
            </a:r>
          </a:p>
          <a:p>
            <a:pPr marL="457200" lvl="0" indent="-381000" algn="l" rtl="0">
              <a:lnSpc>
                <a:spcPct val="115000"/>
              </a:lnSpc>
              <a:spcBef>
                <a:spcPts val="500"/>
              </a:spcBef>
              <a:spcAft>
                <a:spcPts val="0"/>
              </a:spcAft>
              <a:buSzPts val="2400"/>
              <a:buAutoNum type="arabicPeriod"/>
            </a:pPr>
            <a:endParaRPr lang="en-US" dirty="0">
              <a:solidFill>
                <a:srgbClr val="7C6A55"/>
              </a:solidFill>
              <a:cs typeface="Arial"/>
            </a:endParaRPr>
          </a:p>
          <a:p>
            <a:pPr marL="457200" lvl="0" indent="-381000" algn="l" rtl="0">
              <a:lnSpc>
                <a:spcPct val="115000"/>
              </a:lnSpc>
              <a:spcBef>
                <a:spcPts val="500"/>
              </a:spcBef>
              <a:spcAft>
                <a:spcPts val="0"/>
              </a:spcAft>
              <a:buSzPts val="2400"/>
              <a:buAutoNum type="arabicPeriod"/>
            </a:pPr>
            <a:r>
              <a:rPr lang="en-US" dirty="0">
                <a:solidFill>
                  <a:srgbClr val="7C6A55"/>
                </a:solidFill>
                <a:cs typeface="Arial"/>
              </a:rPr>
              <a:t>Rubric to Assess Key Practices</a:t>
            </a:r>
          </a:p>
          <a:p>
            <a:pPr marL="457200" lvl="0" indent="-381000" algn="l" rtl="0">
              <a:lnSpc>
                <a:spcPct val="115000"/>
              </a:lnSpc>
              <a:spcBef>
                <a:spcPts val="500"/>
              </a:spcBef>
              <a:spcAft>
                <a:spcPts val="0"/>
              </a:spcAft>
              <a:buSzPts val="2400"/>
              <a:buAutoNum type="arabicPeriod"/>
            </a:pPr>
            <a:endParaRPr lang="en-US" dirty="0">
              <a:solidFill>
                <a:srgbClr val="7C6A55"/>
              </a:solidFill>
              <a:cs typeface="Arial"/>
            </a:endParaRPr>
          </a:p>
          <a:p>
            <a:pPr marL="457200" lvl="0" indent="-381000" algn="l" rtl="0">
              <a:lnSpc>
                <a:spcPct val="115000"/>
              </a:lnSpc>
              <a:spcBef>
                <a:spcPts val="500"/>
              </a:spcBef>
              <a:spcAft>
                <a:spcPts val="0"/>
              </a:spcAft>
              <a:buSzPts val="2400"/>
              <a:buAutoNum type="arabicPeriod"/>
            </a:pPr>
            <a:r>
              <a:rPr lang="en-US" dirty="0">
                <a:solidFill>
                  <a:srgbClr val="7C6A55"/>
                </a:solidFill>
                <a:cs typeface="Arial"/>
              </a:rPr>
              <a:t>Policy Toolkit for State and Policymakers</a:t>
            </a:r>
          </a:p>
          <a:p>
            <a:pPr marL="76200" lvl="0" algn="l" rtl="0">
              <a:lnSpc>
                <a:spcPct val="115000"/>
              </a:lnSpc>
              <a:spcBef>
                <a:spcPts val="500"/>
              </a:spcBef>
              <a:spcAft>
                <a:spcPts val="0"/>
              </a:spcAft>
              <a:buSzPts val="2400"/>
            </a:pPr>
            <a:endParaRPr lang="en-US" dirty="0">
              <a:solidFill>
                <a:srgbClr val="7C6A55"/>
              </a:solidFill>
              <a:cs typeface="Arial"/>
            </a:endParaRPr>
          </a:p>
          <a:p>
            <a:endParaRPr lang="en-US" dirty="0"/>
          </a:p>
        </p:txBody>
      </p:sp>
    </p:spTree>
    <p:extLst>
      <p:ext uri="{BB962C8B-B14F-4D97-AF65-F5344CB8AC3E}">
        <p14:creationId xmlns:p14="http://schemas.microsoft.com/office/powerpoint/2010/main" val="105215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1C2C1-95B7-F607-81B6-916B7393BC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174262-8C39-C072-4F52-983174B813F8}"/>
              </a:ext>
            </a:extLst>
          </p:cNvPr>
          <p:cNvSpPr>
            <a:spLocks noGrp="1"/>
          </p:cNvSpPr>
          <p:nvPr>
            <p:ph type="ctrTitle"/>
          </p:nvPr>
        </p:nvSpPr>
        <p:spPr>
          <a:xfrm>
            <a:off x="2462163" y="1440479"/>
            <a:ext cx="9729837" cy="1640651"/>
          </a:xfrm>
        </p:spPr>
        <p:txBody>
          <a:bodyPr/>
          <a:lstStyle/>
          <a:p>
            <a:pPr>
              <a:lnSpc>
                <a:spcPts val="5800"/>
              </a:lnSpc>
            </a:pPr>
            <a:r>
              <a:rPr lang="en-US" b="0" dirty="0"/>
              <a:t>Professional Learning Communities</a:t>
            </a:r>
          </a:p>
        </p:txBody>
      </p:sp>
    </p:spTree>
    <p:extLst>
      <p:ext uri="{BB962C8B-B14F-4D97-AF65-F5344CB8AC3E}">
        <p14:creationId xmlns:p14="http://schemas.microsoft.com/office/powerpoint/2010/main" val="279830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3D718CD8-6076-24CD-1193-CCCD53B30C9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FE95E698-108C-6A59-6F0B-44AECA46D53E}"/>
              </a:ext>
            </a:extLst>
          </p:cNvPr>
          <p:cNvSpPr>
            <a:spLocks noGrp="1"/>
          </p:cNvSpPr>
          <p:nvPr>
            <p:ph type="ftr" sz="quarter" idx="11"/>
          </p:nvPr>
        </p:nvSpPr>
        <p:spPr/>
        <p:txBody>
          <a:bodyPr/>
          <a:lstStyle/>
          <a:p>
            <a:r>
              <a:rPr lang="en-US"/>
              <a:t>Presentation Name/Presenter</a:t>
            </a:r>
            <a:endParaRPr lang="en-US" dirty="0"/>
          </a:p>
        </p:txBody>
      </p:sp>
      <p:sp>
        <p:nvSpPr>
          <p:cNvPr id="5" name="Slide Number Placeholder 4">
            <a:extLst>
              <a:ext uri="{FF2B5EF4-FFF2-40B4-BE49-F238E27FC236}">
                <a16:creationId xmlns:a16="http://schemas.microsoft.com/office/drawing/2014/main" id="{1AA9672E-7E41-58C1-4029-B4324F259F56}"/>
              </a:ext>
            </a:extLst>
          </p:cNvPr>
          <p:cNvSpPr>
            <a:spLocks noGrp="1"/>
          </p:cNvSpPr>
          <p:nvPr>
            <p:ph type="sldNum" sz="quarter" idx="12"/>
          </p:nvPr>
        </p:nvSpPr>
        <p:spPr/>
        <p:txBody>
          <a:bodyPr/>
          <a:lstStyle/>
          <a:p>
            <a:fld id="{C6BF0614-88EF-E141-A4D8-626B55E019E0}" type="slidenum">
              <a:rPr lang="en-US" smtClean="0"/>
              <a:pPr/>
              <a:t>23</a:t>
            </a:fld>
            <a:endParaRPr lang="en-US" dirty="0"/>
          </a:p>
        </p:txBody>
      </p:sp>
      <p:sp>
        <p:nvSpPr>
          <p:cNvPr id="8" name="TextBox 7">
            <a:extLst>
              <a:ext uri="{FF2B5EF4-FFF2-40B4-BE49-F238E27FC236}">
                <a16:creationId xmlns:a16="http://schemas.microsoft.com/office/drawing/2014/main" id="{F2147D9C-8561-25C6-80D3-D2D6A11CF227}"/>
              </a:ext>
            </a:extLst>
          </p:cNvPr>
          <p:cNvSpPr txBox="1"/>
          <p:nvPr/>
        </p:nvSpPr>
        <p:spPr>
          <a:xfrm>
            <a:off x="447148" y="1659285"/>
            <a:ext cx="11734801" cy="3539430"/>
          </a:xfrm>
          <a:prstGeom prst="rect">
            <a:avLst/>
          </a:prstGeom>
          <a:noFill/>
        </p:spPr>
        <p:txBody>
          <a:bodyPr wrap="square">
            <a:spAutoFit/>
          </a:bodyPr>
          <a:lstStyle/>
          <a:p>
            <a:r>
              <a:rPr lang="en-US" sz="3200" dirty="0">
                <a:solidFill>
                  <a:srgbClr val="7C6A55"/>
                </a:solidFill>
              </a:rPr>
              <a:t>SREB Student Success Professional Learning Communities (PLCs) promote student achievement across three key areas:</a:t>
            </a:r>
          </a:p>
          <a:p>
            <a:endParaRPr lang="en-US" sz="3200" dirty="0">
              <a:solidFill>
                <a:srgbClr val="7C6A55"/>
              </a:solidFill>
            </a:endParaRPr>
          </a:p>
          <a:p>
            <a:pPr marL="914400" lvl="1" indent="-457200">
              <a:buFont typeface="Wingdings" panose="05000000000000000000" pitchFamily="2" charset="2"/>
              <a:buChar char="Ø"/>
            </a:pPr>
            <a:r>
              <a:rPr lang="en-US" sz="3200" dirty="0">
                <a:solidFill>
                  <a:srgbClr val="7C6A55"/>
                </a:solidFill>
              </a:rPr>
              <a:t>K-12 education systems</a:t>
            </a:r>
          </a:p>
          <a:p>
            <a:pPr marL="914400" lvl="1" indent="-457200">
              <a:buFont typeface="Wingdings" panose="05000000000000000000" pitchFamily="2" charset="2"/>
              <a:buChar char="Ø"/>
            </a:pPr>
            <a:r>
              <a:rPr lang="en-US" sz="3200" dirty="0">
                <a:solidFill>
                  <a:srgbClr val="7C6A55"/>
                </a:solidFill>
              </a:rPr>
              <a:t>Postsecondary institutions</a:t>
            </a:r>
          </a:p>
          <a:p>
            <a:pPr marL="914400" lvl="1" indent="-457200">
              <a:buFont typeface="Wingdings" panose="05000000000000000000" pitchFamily="2" charset="2"/>
              <a:buChar char="Ø"/>
            </a:pPr>
            <a:r>
              <a:rPr lang="en-US" sz="3200" dirty="0">
                <a:solidFill>
                  <a:srgbClr val="7C6A55"/>
                </a:solidFill>
              </a:rPr>
              <a:t>State systems and policymakers</a:t>
            </a:r>
          </a:p>
          <a:p>
            <a:endParaRPr lang="en-US" sz="3200" dirty="0">
              <a:solidFill>
                <a:srgbClr val="7C6A55"/>
              </a:solidFill>
              <a:latin typeface="+mj-lt"/>
            </a:endParaRPr>
          </a:p>
        </p:txBody>
      </p:sp>
    </p:spTree>
    <p:extLst>
      <p:ext uri="{BB962C8B-B14F-4D97-AF65-F5344CB8AC3E}">
        <p14:creationId xmlns:p14="http://schemas.microsoft.com/office/powerpoint/2010/main" val="4954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42D5E-830C-7783-37FD-D1F0B0F373E3}"/>
            </a:ext>
          </a:extLst>
        </p:cNvPr>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842B7E4C-35FD-E18B-CA03-FB05B744A277}"/>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BC563656-C889-6989-1A58-1B00B244991F}"/>
              </a:ext>
            </a:extLst>
          </p:cNvPr>
          <p:cNvSpPr>
            <a:spLocks noGrp="1"/>
          </p:cNvSpPr>
          <p:nvPr>
            <p:ph type="ftr" sz="quarter" idx="11"/>
          </p:nvPr>
        </p:nvSpPr>
        <p:spPr/>
        <p:txBody>
          <a:bodyPr/>
          <a:lstStyle/>
          <a:p>
            <a:r>
              <a:rPr lang="en-US"/>
              <a:t>Presentation Name/Presenter</a:t>
            </a:r>
            <a:endParaRPr lang="en-US" dirty="0"/>
          </a:p>
        </p:txBody>
      </p:sp>
      <p:sp>
        <p:nvSpPr>
          <p:cNvPr id="5" name="Slide Number Placeholder 4">
            <a:extLst>
              <a:ext uri="{FF2B5EF4-FFF2-40B4-BE49-F238E27FC236}">
                <a16:creationId xmlns:a16="http://schemas.microsoft.com/office/drawing/2014/main" id="{C59C88E5-DAC9-9A1B-8CCF-FB6C70311039}"/>
              </a:ext>
            </a:extLst>
          </p:cNvPr>
          <p:cNvSpPr>
            <a:spLocks noGrp="1"/>
          </p:cNvSpPr>
          <p:nvPr>
            <p:ph type="sldNum" sz="quarter" idx="12"/>
          </p:nvPr>
        </p:nvSpPr>
        <p:spPr/>
        <p:txBody>
          <a:bodyPr/>
          <a:lstStyle/>
          <a:p>
            <a:fld id="{C6BF0614-88EF-E141-A4D8-626B55E019E0}" type="slidenum">
              <a:rPr lang="en-US" smtClean="0"/>
              <a:pPr/>
              <a:t>24</a:t>
            </a:fld>
            <a:endParaRPr lang="en-US" dirty="0"/>
          </a:p>
        </p:txBody>
      </p:sp>
      <p:sp>
        <p:nvSpPr>
          <p:cNvPr id="8" name="TextBox 7">
            <a:extLst>
              <a:ext uri="{FF2B5EF4-FFF2-40B4-BE49-F238E27FC236}">
                <a16:creationId xmlns:a16="http://schemas.microsoft.com/office/drawing/2014/main" id="{BD827DFA-6769-10C7-5D2B-CFB38265FAED}"/>
              </a:ext>
            </a:extLst>
          </p:cNvPr>
          <p:cNvSpPr txBox="1"/>
          <p:nvPr/>
        </p:nvSpPr>
        <p:spPr>
          <a:xfrm>
            <a:off x="401934" y="1413063"/>
            <a:ext cx="11790066" cy="4031873"/>
          </a:xfrm>
          <a:prstGeom prst="rect">
            <a:avLst/>
          </a:prstGeom>
          <a:noFill/>
        </p:spPr>
        <p:txBody>
          <a:bodyPr wrap="square">
            <a:spAutoFit/>
          </a:bodyPr>
          <a:lstStyle/>
          <a:p>
            <a:r>
              <a:rPr lang="en-US" sz="3200" dirty="0">
                <a:solidFill>
                  <a:srgbClr val="7C6A55"/>
                </a:solidFill>
              </a:rPr>
              <a:t>SREB wants to collaborate with states to identify K12 School(s) or a District, Postsecondary Institutions – 2-year and 4-year (PWI, HBCU or MSI) institutions, and a State/System Office and/or policymaker to pilot assessment of the Student Success Framework using PLCs.</a:t>
            </a:r>
          </a:p>
          <a:p>
            <a:endParaRPr lang="en-US" sz="3200" dirty="0">
              <a:solidFill>
                <a:srgbClr val="7C6A55"/>
              </a:solidFill>
            </a:endParaRPr>
          </a:p>
          <a:p>
            <a:r>
              <a:rPr lang="en-US" sz="3200" dirty="0">
                <a:solidFill>
                  <a:srgbClr val="7C6A55"/>
                </a:solidFill>
              </a:rPr>
              <a:t>Real World Application</a:t>
            </a:r>
          </a:p>
          <a:p>
            <a:pPr marL="914400" lvl="1" indent="-457200">
              <a:buFont typeface="Wingdings" panose="05000000000000000000" pitchFamily="2" charset="2"/>
              <a:buChar char="Ø"/>
            </a:pPr>
            <a:r>
              <a:rPr lang="en-US" sz="3200" dirty="0">
                <a:solidFill>
                  <a:srgbClr val="7C6A55"/>
                </a:solidFill>
              </a:rPr>
              <a:t>Anne Arundel Community College and the Aspen Institute</a:t>
            </a:r>
          </a:p>
        </p:txBody>
      </p:sp>
    </p:spTree>
    <p:extLst>
      <p:ext uri="{BB962C8B-B14F-4D97-AF65-F5344CB8AC3E}">
        <p14:creationId xmlns:p14="http://schemas.microsoft.com/office/powerpoint/2010/main" val="85613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94DE-9753-CBC2-D5B4-C56CAAE71D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969415-6E04-80AE-7DCD-5DDA38F670BE}"/>
              </a:ext>
            </a:extLst>
          </p:cNvPr>
          <p:cNvSpPr>
            <a:spLocks noGrp="1"/>
          </p:cNvSpPr>
          <p:nvPr>
            <p:ph type="ctrTitle"/>
          </p:nvPr>
        </p:nvSpPr>
        <p:spPr>
          <a:xfrm>
            <a:off x="2462163" y="2126286"/>
            <a:ext cx="9729837" cy="1640651"/>
          </a:xfrm>
        </p:spPr>
        <p:txBody>
          <a:bodyPr/>
          <a:lstStyle/>
          <a:p>
            <a:pPr>
              <a:lnSpc>
                <a:spcPts val="5800"/>
              </a:lnSpc>
            </a:pPr>
            <a:r>
              <a:rPr lang="en-US" b="0" dirty="0"/>
              <a:t>Alabama &amp; Student Success: </a:t>
            </a:r>
            <a:br>
              <a:rPr lang="en-US" b="0" dirty="0"/>
            </a:br>
            <a:br>
              <a:rPr lang="en-US" b="0" dirty="0"/>
            </a:br>
            <a:r>
              <a:rPr lang="en-US" sz="4400" b="0" dirty="0"/>
              <a:t>SREB Postsecondary Programming  and Statistics</a:t>
            </a:r>
            <a:endParaRPr lang="en-US" b="0" dirty="0"/>
          </a:p>
        </p:txBody>
      </p:sp>
    </p:spTree>
    <p:extLst>
      <p:ext uri="{BB962C8B-B14F-4D97-AF65-F5344CB8AC3E}">
        <p14:creationId xmlns:p14="http://schemas.microsoft.com/office/powerpoint/2010/main" val="177822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064F8BCA-AAC7-A641-E682-9A39984E0BD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F686926-3E82-9C11-E85C-4BBA6C6DD3DD}"/>
              </a:ext>
            </a:extLst>
          </p:cNvPr>
          <p:cNvSpPr txBox="1"/>
          <p:nvPr/>
        </p:nvSpPr>
        <p:spPr>
          <a:xfrm>
            <a:off x="1061157" y="1435493"/>
            <a:ext cx="10836091" cy="5324535"/>
          </a:xfrm>
          <a:prstGeom prst="rect">
            <a:avLst/>
          </a:prstGeom>
          <a:noFill/>
        </p:spPr>
        <p:txBody>
          <a:bodyPr wrap="square">
            <a:spAutoFit/>
          </a:bodyPr>
          <a:lstStyle/>
          <a:p>
            <a:r>
              <a:rPr lang="en-US" sz="3200" dirty="0">
                <a:solidFill>
                  <a:srgbClr val="7C6A55"/>
                </a:solidFill>
                <a:latin typeface="+mj-lt"/>
              </a:rPr>
              <a:t>Alabama Participation for FY2024-25</a:t>
            </a:r>
          </a:p>
          <a:p>
            <a:endParaRPr lang="en-US" sz="800" dirty="0">
              <a:solidFill>
                <a:srgbClr val="7C6A55"/>
              </a:solidFill>
              <a:latin typeface="+mj-lt"/>
            </a:endParaRPr>
          </a:p>
          <a:p>
            <a:endParaRPr lang="en-US" sz="800" dirty="0">
              <a:solidFill>
                <a:srgbClr val="7C6A55"/>
              </a:solidFill>
              <a:latin typeface="+mj-lt"/>
            </a:endParaRPr>
          </a:p>
          <a:p>
            <a:pPr marL="914400" lvl="1" indent="-457200">
              <a:buFont typeface="Wingdings" panose="05000000000000000000" pitchFamily="2" charset="2"/>
              <a:buChar char="Ø"/>
            </a:pPr>
            <a:r>
              <a:rPr lang="en-US" sz="2000" dirty="0">
                <a:solidFill>
                  <a:srgbClr val="7C6A55"/>
                </a:solidFill>
                <a:latin typeface="+mj-lt"/>
              </a:rPr>
              <a:t>Alabama A&amp;M University</a:t>
            </a:r>
          </a:p>
          <a:p>
            <a:pPr marL="914400" lvl="1" indent="-457200">
              <a:buFont typeface="Wingdings" panose="05000000000000000000" pitchFamily="2" charset="2"/>
              <a:buChar char="Ø"/>
            </a:pPr>
            <a:r>
              <a:rPr lang="en-US" sz="2000" dirty="0">
                <a:solidFill>
                  <a:srgbClr val="7C6A55"/>
                </a:solidFill>
                <a:latin typeface="+mj-lt"/>
              </a:rPr>
              <a:t>Alabama State </a:t>
            </a:r>
            <a:r>
              <a:rPr lang="en-US" sz="2000" dirty="0">
                <a:solidFill>
                  <a:srgbClr val="7C6A55"/>
                </a:solidFill>
              </a:rPr>
              <a:t>University</a:t>
            </a:r>
          </a:p>
          <a:p>
            <a:pPr marL="914400" lvl="1" indent="-457200">
              <a:buFont typeface="Wingdings" panose="05000000000000000000" pitchFamily="2" charset="2"/>
              <a:buChar char="Ø"/>
            </a:pPr>
            <a:r>
              <a:rPr lang="en-US" sz="2000" dirty="0">
                <a:solidFill>
                  <a:srgbClr val="7C6A55"/>
                </a:solidFill>
                <a:latin typeface="+mj-lt"/>
              </a:rPr>
              <a:t>Athens State </a:t>
            </a:r>
            <a:r>
              <a:rPr lang="en-US" sz="2000" dirty="0">
                <a:solidFill>
                  <a:srgbClr val="7C6A55"/>
                </a:solidFill>
              </a:rPr>
              <a:t>University</a:t>
            </a:r>
          </a:p>
          <a:p>
            <a:pPr marL="914400" lvl="1" indent="-457200">
              <a:buFont typeface="Wingdings" panose="05000000000000000000" pitchFamily="2" charset="2"/>
              <a:buChar char="Ø"/>
            </a:pPr>
            <a:r>
              <a:rPr lang="en-US" sz="2000" dirty="0">
                <a:solidFill>
                  <a:srgbClr val="7C6A55"/>
                </a:solidFill>
                <a:latin typeface="+mj-lt"/>
              </a:rPr>
              <a:t>Auburn </a:t>
            </a:r>
            <a:r>
              <a:rPr lang="en-US" sz="2000" dirty="0">
                <a:solidFill>
                  <a:srgbClr val="7C6A55"/>
                </a:solidFill>
              </a:rPr>
              <a:t>University</a:t>
            </a:r>
          </a:p>
          <a:p>
            <a:pPr marL="914400" lvl="1" indent="-457200">
              <a:buFont typeface="Wingdings" panose="05000000000000000000" pitchFamily="2" charset="2"/>
              <a:buChar char="Ø"/>
            </a:pPr>
            <a:r>
              <a:rPr lang="en-US" sz="2000" dirty="0">
                <a:solidFill>
                  <a:srgbClr val="7C6A55"/>
                </a:solidFill>
                <a:latin typeface="+mj-lt"/>
              </a:rPr>
              <a:t>Auburn </a:t>
            </a:r>
            <a:r>
              <a:rPr lang="en-US" sz="2000" dirty="0">
                <a:solidFill>
                  <a:srgbClr val="7C6A55"/>
                </a:solidFill>
              </a:rPr>
              <a:t>University – Montgomery</a:t>
            </a:r>
          </a:p>
          <a:p>
            <a:pPr marL="914400" lvl="1" indent="-457200">
              <a:buFont typeface="Wingdings" panose="05000000000000000000" pitchFamily="2" charset="2"/>
              <a:buChar char="Ø"/>
            </a:pPr>
            <a:r>
              <a:rPr lang="en-US" sz="2000" dirty="0">
                <a:solidFill>
                  <a:srgbClr val="7C6A55"/>
                </a:solidFill>
                <a:latin typeface="+mj-lt"/>
              </a:rPr>
              <a:t>Jacksonville State </a:t>
            </a:r>
            <a:r>
              <a:rPr lang="en-US" sz="2000" dirty="0">
                <a:solidFill>
                  <a:srgbClr val="7C6A55"/>
                </a:solidFill>
              </a:rPr>
              <a:t>University</a:t>
            </a:r>
          </a:p>
          <a:p>
            <a:pPr marL="914400" lvl="1" indent="-457200">
              <a:buFont typeface="Wingdings" panose="05000000000000000000" pitchFamily="2" charset="2"/>
              <a:buChar char="Ø"/>
            </a:pPr>
            <a:r>
              <a:rPr lang="en-US" sz="2000" dirty="0">
                <a:solidFill>
                  <a:srgbClr val="7C6A55"/>
                </a:solidFill>
                <a:latin typeface="+mj-lt"/>
              </a:rPr>
              <a:t>Troy </a:t>
            </a:r>
            <a:r>
              <a:rPr lang="en-US" sz="2000" dirty="0">
                <a:solidFill>
                  <a:srgbClr val="7C6A55"/>
                </a:solidFill>
              </a:rPr>
              <a:t>University</a:t>
            </a:r>
          </a:p>
          <a:p>
            <a:pPr marL="914400" lvl="1" indent="-457200">
              <a:buFont typeface="Wingdings" panose="05000000000000000000" pitchFamily="2" charset="2"/>
              <a:buChar char="Ø"/>
            </a:pPr>
            <a:r>
              <a:rPr lang="en-US" sz="2000" dirty="0">
                <a:solidFill>
                  <a:srgbClr val="7C6A55"/>
                </a:solidFill>
              </a:rPr>
              <a:t>University of Alabama</a:t>
            </a:r>
          </a:p>
          <a:p>
            <a:pPr marL="914400" lvl="1" indent="-457200">
              <a:buFont typeface="Wingdings" panose="05000000000000000000" pitchFamily="2" charset="2"/>
              <a:buChar char="Ø"/>
            </a:pPr>
            <a:r>
              <a:rPr lang="en-US" sz="2000" dirty="0">
                <a:solidFill>
                  <a:srgbClr val="7C6A55"/>
                </a:solidFill>
              </a:rPr>
              <a:t>University of Alabama at Birmingham</a:t>
            </a:r>
          </a:p>
          <a:p>
            <a:pPr marL="914400" lvl="1" indent="-457200">
              <a:buFont typeface="Wingdings" panose="05000000000000000000" pitchFamily="2" charset="2"/>
              <a:buChar char="Ø"/>
            </a:pPr>
            <a:r>
              <a:rPr lang="en-US" sz="2000" dirty="0">
                <a:solidFill>
                  <a:srgbClr val="7C6A55"/>
                </a:solidFill>
                <a:latin typeface="+mj-lt"/>
              </a:rPr>
              <a:t>University of Alabama in Huntsville</a:t>
            </a:r>
          </a:p>
          <a:p>
            <a:pPr marL="914400" lvl="1" indent="-457200">
              <a:buFont typeface="Wingdings" panose="05000000000000000000" pitchFamily="2" charset="2"/>
              <a:buChar char="Ø"/>
            </a:pPr>
            <a:r>
              <a:rPr lang="en-US" sz="2000" dirty="0">
                <a:solidFill>
                  <a:srgbClr val="7C6A55"/>
                </a:solidFill>
              </a:rPr>
              <a:t>University of North Alabama</a:t>
            </a:r>
          </a:p>
          <a:p>
            <a:pPr marL="914400" lvl="1" indent="-457200">
              <a:buFont typeface="Wingdings" panose="05000000000000000000" pitchFamily="2" charset="2"/>
              <a:buChar char="Ø"/>
            </a:pPr>
            <a:r>
              <a:rPr lang="en-US" sz="2000" dirty="0">
                <a:solidFill>
                  <a:srgbClr val="7C6A55"/>
                </a:solidFill>
              </a:rPr>
              <a:t>University of South Alabama</a:t>
            </a:r>
          </a:p>
          <a:p>
            <a:pPr marL="914400" lvl="1" indent="-457200">
              <a:buFont typeface="Wingdings" panose="05000000000000000000" pitchFamily="2" charset="2"/>
              <a:buChar char="Ø"/>
            </a:pPr>
            <a:r>
              <a:rPr lang="en-US" sz="2000" dirty="0">
                <a:solidFill>
                  <a:srgbClr val="7C6A55"/>
                </a:solidFill>
              </a:rPr>
              <a:t>University of West Alabama</a:t>
            </a:r>
            <a:endParaRPr lang="en-US" sz="2000" dirty="0">
              <a:solidFill>
                <a:srgbClr val="7C6A55"/>
              </a:solidFill>
              <a:latin typeface="+mj-lt"/>
            </a:endParaRPr>
          </a:p>
          <a:p>
            <a:pPr marL="914400" lvl="1" indent="-457200">
              <a:buFont typeface="Wingdings" panose="05000000000000000000" pitchFamily="2" charset="2"/>
              <a:buChar char="Ø"/>
            </a:pPr>
            <a:endParaRPr lang="en-US" sz="2800" dirty="0">
              <a:solidFill>
                <a:srgbClr val="7C6A55"/>
              </a:solidFill>
            </a:endParaRPr>
          </a:p>
        </p:txBody>
      </p:sp>
      <p:sp>
        <p:nvSpPr>
          <p:cNvPr id="2" name="Footer Placeholder 1">
            <a:extLst>
              <a:ext uri="{FF2B5EF4-FFF2-40B4-BE49-F238E27FC236}">
                <a16:creationId xmlns:a16="http://schemas.microsoft.com/office/drawing/2014/main" id="{1D5BA5A5-B0D9-00C7-2E0C-88102DF40E42}"/>
              </a:ext>
            </a:extLst>
          </p:cNvPr>
          <p:cNvSpPr>
            <a:spLocks noGrp="1"/>
          </p:cNvSpPr>
          <p:nvPr>
            <p:ph type="ftr" sz="quarter" idx="11"/>
          </p:nvPr>
        </p:nvSpPr>
        <p:spPr/>
        <p:txBody>
          <a:bodyPr/>
          <a:lstStyle/>
          <a:p>
            <a:r>
              <a:rPr lang="en-US" dirty="0"/>
              <a:t>Elisa Jaden, EdS</a:t>
            </a:r>
          </a:p>
        </p:txBody>
      </p:sp>
      <p:sp>
        <p:nvSpPr>
          <p:cNvPr id="5" name="Slide Number Placeholder 4">
            <a:extLst>
              <a:ext uri="{FF2B5EF4-FFF2-40B4-BE49-F238E27FC236}">
                <a16:creationId xmlns:a16="http://schemas.microsoft.com/office/drawing/2014/main" id="{6EB379D2-02F4-C7B4-D03A-D9CA87EB1003}"/>
              </a:ext>
            </a:extLst>
          </p:cNvPr>
          <p:cNvSpPr>
            <a:spLocks noGrp="1"/>
          </p:cNvSpPr>
          <p:nvPr>
            <p:ph type="sldNum" sz="quarter" idx="12"/>
          </p:nvPr>
        </p:nvSpPr>
        <p:spPr/>
        <p:txBody>
          <a:bodyPr/>
          <a:lstStyle/>
          <a:p>
            <a:fld id="{C6BF0614-88EF-E141-A4D8-626B55E019E0}" type="slidenum">
              <a:rPr lang="en-US" smtClean="0"/>
              <a:pPr/>
              <a:t>26</a:t>
            </a:fld>
            <a:endParaRPr lang="en-US" dirty="0"/>
          </a:p>
        </p:txBody>
      </p:sp>
      <p:sp>
        <p:nvSpPr>
          <p:cNvPr id="7" name="Title 3">
            <a:extLst>
              <a:ext uri="{FF2B5EF4-FFF2-40B4-BE49-F238E27FC236}">
                <a16:creationId xmlns:a16="http://schemas.microsoft.com/office/drawing/2014/main" id="{D161DF5F-B6E1-2519-C106-BB632F60A01E}"/>
              </a:ext>
            </a:extLst>
          </p:cNvPr>
          <p:cNvSpPr>
            <a:spLocks noGrp="1"/>
          </p:cNvSpPr>
          <p:nvPr>
            <p:ph type="title"/>
          </p:nvPr>
        </p:nvSpPr>
        <p:spPr>
          <a:xfrm>
            <a:off x="1061157" y="274638"/>
            <a:ext cx="11130843" cy="1143000"/>
          </a:xfrm>
        </p:spPr>
        <p:txBody>
          <a:bodyPr>
            <a:normAutofit/>
          </a:bodyPr>
          <a:lstStyle/>
          <a:p>
            <a:r>
              <a:rPr lang="en-US" dirty="0"/>
              <a:t>Academic Common Market</a:t>
            </a:r>
            <a:endParaRPr lang="en-US" sz="3300" dirty="0"/>
          </a:p>
        </p:txBody>
      </p:sp>
    </p:spTree>
    <p:extLst>
      <p:ext uri="{BB962C8B-B14F-4D97-AF65-F5344CB8AC3E}">
        <p14:creationId xmlns:p14="http://schemas.microsoft.com/office/powerpoint/2010/main" val="332642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E7BF-C089-36AD-0164-EBEA496E2408}"/>
            </a:ext>
          </a:extLst>
        </p:cNvPr>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DEB02F00-58DC-5AD9-4D93-53D48728DB49}"/>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94E738D-D015-F7BF-8D0B-D4235FB4A8AF}"/>
              </a:ext>
            </a:extLst>
          </p:cNvPr>
          <p:cNvSpPr>
            <a:spLocks noGrp="1"/>
          </p:cNvSpPr>
          <p:nvPr>
            <p:ph type="sldNum" sz="quarter" idx="12"/>
          </p:nvPr>
        </p:nvSpPr>
        <p:spPr/>
        <p:txBody>
          <a:bodyPr/>
          <a:lstStyle/>
          <a:p>
            <a:fld id="{C6BF0614-88EF-E141-A4D8-626B55E019E0}" type="slidenum">
              <a:rPr lang="en-US" smtClean="0"/>
              <a:pPr/>
              <a:t>27</a:t>
            </a:fld>
            <a:endParaRPr lang="en-US" dirty="0"/>
          </a:p>
        </p:txBody>
      </p:sp>
      <p:sp>
        <p:nvSpPr>
          <p:cNvPr id="7" name="Title 3">
            <a:extLst>
              <a:ext uri="{FF2B5EF4-FFF2-40B4-BE49-F238E27FC236}">
                <a16:creationId xmlns:a16="http://schemas.microsoft.com/office/drawing/2014/main" id="{06B0C1EE-ECBC-35B2-9BBC-016161DC08FD}"/>
              </a:ext>
            </a:extLst>
          </p:cNvPr>
          <p:cNvSpPr>
            <a:spLocks noGrp="1"/>
          </p:cNvSpPr>
          <p:nvPr>
            <p:ph type="title"/>
          </p:nvPr>
        </p:nvSpPr>
        <p:spPr>
          <a:xfrm>
            <a:off x="1061157" y="274638"/>
            <a:ext cx="11130843" cy="1143000"/>
          </a:xfrm>
        </p:spPr>
        <p:txBody>
          <a:bodyPr>
            <a:normAutofit/>
          </a:bodyPr>
          <a:lstStyle/>
          <a:p>
            <a:r>
              <a:rPr lang="en-US" dirty="0"/>
              <a:t>Academic Common Market </a:t>
            </a:r>
            <a:r>
              <a:rPr lang="en-US" sz="2800" dirty="0"/>
              <a:t>cont’d</a:t>
            </a:r>
            <a:endParaRPr lang="en-US" sz="3300" dirty="0"/>
          </a:p>
        </p:txBody>
      </p:sp>
      <p:sp>
        <p:nvSpPr>
          <p:cNvPr id="8" name="TextBox 7">
            <a:extLst>
              <a:ext uri="{FF2B5EF4-FFF2-40B4-BE49-F238E27FC236}">
                <a16:creationId xmlns:a16="http://schemas.microsoft.com/office/drawing/2014/main" id="{45AEF1A5-A620-6860-6E75-8084EDECEFEE}"/>
              </a:ext>
            </a:extLst>
          </p:cNvPr>
          <p:cNvSpPr txBox="1"/>
          <p:nvPr/>
        </p:nvSpPr>
        <p:spPr>
          <a:xfrm>
            <a:off x="1061157" y="1566122"/>
            <a:ext cx="10795898" cy="4154984"/>
          </a:xfrm>
          <a:prstGeom prst="rect">
            <a:avLst/>
          </a:prstGeom>
          <a:noFill/>
        </p:spPr>
        <p:txBody>
          <a:bodyPr wrap="square">
            <a:spAutoFit/>
          </a:bodyPr>
          <a:lstStyle/>
          <a:p>
            <a:r>
              <a:rPr lang="en-US" sz="3600" dirty="0">
                <a:solidFill>
                  <a:srgbClr val="7C6A55"/>
                </a:solidFill>
                <a:latin typeface="+mj-lt"/>
              </a:rPr>
              <a:t>Alabama Statistics for FY2024-25</a:t>
            </a:r>
          </a:p>
          <a:p>
            <a:endParaRPr lang="en-US" sz="3200" dirty="0">
              <a:solidFill>
                <a:srgbClr val="7C6A55"/>
              </a:solidFill>
              <a:latin typeface="+mj-lt"/>
            </a:endParaRPr>
          </a:p>
          <a:p>
            <a:pPr marL="457200" indent="-457200">
              <a:buFont typeface="Wingdings" panose="05000000000000000000" pitchFamily="2" charset="2"/>
              <a:buChar char="Ø"/>
            </a:pPr>
            <a:r>
              <a:rPr lang="en-US" sz="2800" dirty="0">
                <a:solidFill>
                  <a:srgbClr val="7C6A55"/>
                </a:solidFill>
                <a:latin typeface="+mj-lt"/>
              </a:rPr>
              <a:t>97 AL residents certified to go out of state (exported)</a:t>
            </a:r>
          </a:p>
          <a:p>
            <a:pPr marL="457200" indent="-457200">
              <a:buFont typeface="Wingdings" panose="05000000000000000000" pitchFamily="2" charset="2"/>
              <a:buChar char="Ø"/>
            </a:pPr>
            <a:r>
              <a:rPr lang="en-US" sz="2800" dirty="0">
                <a:solidFill>
                  <a:srgbClr val="7C6A55"/>
                </a:solidFill>
                <a:latin typeface="+mj-lt"/>
              </a:rPr>
              <a:t>138 out-of-state residents imported to attend AL colleges</a:t>
            </a:r>
          </a:p>
          <a:p>
            <a:pPr marL="457200" indent="-457200">
              <a:buFont typeface="Wingdings" panose="05000000000000000000" pitchFamily="2" charset="2"/>
              <a:buChar char="Ø"/>
            </a:pPr>
            <a:r>
              <a:rPr lang="en-US" sz="2800" dirty="0">
                <a:solidFill>
                  <a:srgbClr val="7C6A55"/>
                </a:solidFill>
                <a:latin typeface="+mj-lt"/>
              </a:rPr>
              <a:t>Alabama is a net importer </a:t>
            </a:r>
            <a:r>
              <a:rPr lang="en-US" sz="2800" dirty="0">
                <a:solidFill>
                  <a:srgbClr val="7C6A55"/>
                </a:solidFill>
                <a:latin typeface="+mj-lt"/>
                <a:sym typeface="Wingdings" panose="05000000000000000000" pitchFamily="2" charset="2"/>
              </a:rPr>
              <a:t></a:t>
            </a:r>
          </a:p>
          <a:p>
            <a:pPr marL="914400" lvl="1" indent="-457200">
              <a:buFont typeface="Wingdings" panose="05000000000000000000" pitchFamily="2" charset="2"/>
              <a:buChar char="Ø"/>
            </a:pPr>
            <a:r>
              <a:rPr lang="en-US" sz="2800" dirty="0">
                <a:solidFill>
                  <a:srgbClr val="7C6A55"/>
                </a:solidFill>
                <a:latin typeface="+mj-lt"/>
                <a:sym typeface="Wingdings" panose="05000000000000000000" pitchFamily="2" charset="2"/>
              </a:rPr>
              <a:t>Coming mostly from GA, then LA, TN, and MS</a:t>
            </a:r>
          </a:p>
          <a:p>
            <a:pPr marL="457200" indent="-457200">
              <a:buFont typeface="Wingdings" panose="05000000000000000000" pitchFamily="2" charset="2"/>
              <a:buChar char="Ø"/>
            </a:pPr>
            <a:r>
              <a:rPr lang="en-US" sz="2800" dirty="0">
                <a:solidFill>
                  <a:srgbClr val="7C6A55"/>
                </a:solidFill>
                <a:latin typeface="+mj-lt"/>
                <a:sym typeface="Wingdings" panose="05000000000000000000" pitchFamily="2" charset="2"/>
              </a:rPr>
              <a:t>Top ACM Institution in Alabama:</a:t>
            </a:r>
          </a:p>
          <a:p>
            <a:pPr marL="914400" lvl="1" indent="-457200">
              <a:buFont typeface="Wingdings" panose="05000000000000000000" pitchFamily="2" charset="2"/>
              <a:buChar char="Ø"/>
            </a:pPr>
            <a:r>
              <a:rPr lang="en-US" sz="2800" dirty="0">
                <a:solidFill>
                  <a:srgbClr val="7C6A55"/>
                </a:solidFill>
                <a:latin typeface="+mj-lt"/>
              </a:rPr>
              <a:t>University of Alabama at Birmingham</a:t>
            </a:r>
          </a:p>
          <a:p>
            <a:pPr lvl="1"/>
            <a:endParaRPr lang="en-US" sz="2800" dirty="0">
              <a:solidFill>
                <a:srgbClr val="7C6A55"/>
              </a:solidFill>
              <a:latin typeface="+mj-lt"/>
            </a:endParaRPr>
          </a:p>
        </p:txBody>
      </p:sp>
      <p:sp>
        <p:nvSpPr>
          <p:cNvPr id="3" name="Footer Placeholder 1">
            <a:extLst>
              <a:ext uri="{FF2B5EF4-FFF2-40B4-BE49-F238E27FC236}">
                <a16:creationId xmlns:a16="http://schemas.microsoft.com/office/drawing/2014/main" id="{E95D52E6-73EE-43A6-EC87-6B271FAC67A2}"/>
              </a:ext>
            </a:extLst>
          </p:cNvPr>
          <p:cNvSpPr>
            <a:spLocks noGrp="1"/>
          </p:cNvSpPr>
          <p:nvPr>
            <p:ph type="ftr" sz="quarter" idx="11"/>
          </p:nvPr>
        </p:nvSpPr>
        <p:spPr>
          <a:xfrm>
            <a:off x="6998711" y="6401870"/>
            <a:ext cx="4198120" cy="411480"/>
          </a:xfrm>
        </p:spPr>
        <p:txBody>
          <a:bodyPr/>
          <a:lstStyle/>
          <a:p>
            <a:r>
              <a:rPr lang="en-US" dirty="0"/>
              <a:t>Elisa Jaden, EdS</a:t>
            </a:r>
          </a:p>
        </p:txBody>
      </p:sp>
    </p:spTree>
    <p:extLst>
      <p:ext uri="{BB962C8B-B14F-4D97-AF65-F5344CB8AC3E}">
        <p14:creationId xmlns:p14="http://schemas.microsoft.com/office/powerpoint/2010/main" val="124891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blue background&#10;&#10;Description automatically generated">
            <a:extLst>
              <a:ext uri="{FF2B5EF4-FFF2-40B4-BE49-F238E27FC236}">
                <a16:creationId xmlns:a16="http://schemas.microsoft.com/office/drawing/2014/main" id="{018F5C29-29D8-5BF9-37B8-AC7B58BF85C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96037E6C-AF4D-6923-D3F1-64E9BC910E78}"/>
              </a:ext>
            </a:extLst>
          </p:cNvPr>
          <p:cNvSpPr>
            <a:spLocks noGrp="1"/>
          </p:cNvSpPr>
          <p:nvPr>
            <p:ph type="sldNum" sz="quarter" idx="12"/>
          </p:nvPr>
        </p:nvSpPr>
        <p:spPr/>
        <p:txBody>
          <a:bodyPr/>
          <a:lstStyle/>
          <a:p>
            <a:fld id="{C6BF0614-88EF-E141-A4D8-626B55E019E0}" type="slidenum">
              <a:rPr lang="en-US" smtClean="0"/>
              <a:pPr/>
              <a:t>28</a:t>
            </a:fld>
            <a:endParaRPr lang="en-US" dirty="0"/>
          </a:p>
        </p:txBody>
      </p:sp>
      <p:sp>
        <p:nvSpPr>
          <p:cNvPr id="8" name="Title 3">
            <a:extLst>
              <a:ext uri="{FF2B5EF4-FFF2-40B4-BE49-F238E27FC236}">
                <a16:creationId xmlns:a16="http://schemas.microsoft.com/office/drawing/2014/main" id="{613034E5-9103-43DB-A7D1-93DB7DBFEE50}"/>
              </a:ext>
            </a:extLst>
          </p:cNvPr>
          <p:cNvSpPr>
            <a:spLocks noGrp="1"/>
          </p:cNvSpPr>
          <p:nvPr>
            <p:ph type="title"/>
          </p:nvPr>
        </p:nvSpPr>
        <p:spPr>
          <a:xfrm>
            <a:off x="1061157" y="274638"/>
            <a:ext cx="11130843" cy="1143000"/>
          </a:xfrm>
        </p:spPr>
        <p:txBody>
          <a:bodyPr>
            <a:normAutofit/>
          </a:bodyPr>
          <a:lstStyle/>
          <a:p>
            <a:r>
              <a:rPr lang="en-US" dirty="0"/>
              <a:t>Regional Contract Program</a:t>
            </a:r>
            <a:endParaRPr lang="en-US" sz="3300" dirty="0"/>
          </a:p>
        </p:txBody>
      </p:sp>
      <p:sp>
        <p:nvSpPr>
          <p:cNvPr id="9" name="TextBox 8">
            <a:extLst>
              <a:ext uri="{FF2B5EF4-FFF2-40B4-BE49-F238E27FC236}">
                <a16:creationId xmlns:a16="http://schemas.microsoft.com/office/drawing/2014/main" id="{9B2AF4C4-664D-F3F5-9B49-8BA71CD49EE5}"/>
              </a:ext>
            </a:extLst>
          </p:cNvPr>
          <p:cNvSpPr txBox="1"/>
          <p:nvPr/>
        </p:nvSpPr>
        <p:spPr>
          <a:xfrm>
            <a:off x="1111288" y="1461984"/>
            <a:ext cx="11030580" cy="4647426"/>
          </a:xfrm>
          <a:prstGeom prst="rect">
            <a:avLst/>
          </a:prstGeom>
          <a:noFill/>
        </p:spPr>
        <p:txBody>
          <a:bodyPr wrap="square">
            <a:spAutoFit/>
          </a:bodyPr>
          <a:lstStyle/>
          <a:p>
            <a:r>
              <a:rPr lang="en-US" sz="3600" dirty="0">
                <a:solidFill>
                  <a:srgbClr val="7C6A55"/>
                </a:solidFill>
                <a:latin typeface="+mj-lt"/>
              </a:rPr>
              <a:t>Alabama Participation for FY2024-25</a:t>
            </a:r>
          </a:p>
          <a:p>
            <a:endParaRPr lang="en-US" sz="800" dirty="0">
              <a:solidFill>
                <a:srgbClr val="7C6A55"/>
              </a:solidFill>
              <a:latin typeface="+mj-lt"/>
            </a:endParaRPr>
          </a:p>
          <a:p>
            <a:endParaRPr lang="en-US" sz="800" dirty="0">
              <a:solidFill>
                <a:srgbClr val="7C6A55"/>
              </a:solidFill>
              <a:latin typeface="+mj-lt"/>
            </a:endParaRPr>
          </a:p>
          <a:p>
            <a:pPr lvl="1"/>
            <a:r>
              <a:rPr lang="en-US" sz="2400" dirty="0">
                <a:solidFill>
                  <a:srgbClr val="7C6A55"/>
                </a:solidFill>
                <a:latin typeface="+mj-lt"/>
              </a:rPr>
              <a:t>The state of Alabama does not fund residents to go out of state to study first professional degrees that are not offered in the state.</a:t>
            </a:r>
          </a:p>
          <a:p>
            <a:pPr lvl="1"/>
            <a:endParaRPr lang="en-US" sz="2400" dirty="0">
              <a:solidFill>
                <a:srgbClr val="7C6A55"/>
              </a:solidFill>
              <a:latin typeface="+mj-lt"/>
            </a:endParaRPr>
          </a:p>
          <a:p>
            <a:pPr lvl="1"/>
            <a:r>
              <a:rPr lang="en-US" sz="2400" dirty="0">
                <a:solidFill>
                  <a:srgbClr val="7C6A55"/>
                </a:solidFill>
                <a:latin typeface="+mj-lt"/>
              </a:rPr>
              <a:t>However, Auburn University and Tuskegee University offer Veterinary Medicine to out of state residents from Kentucky, Tuskegee </a:t>
            </a:r>
            <a:r>
              <a:rPr lang="en-US" sz="2400" dirty="0">
                <a:solidFill>
                  <a:srgbClr val="7C6A55"/>
                </a:solidFill>
              </a:rPr>
              <a:t>University also offers Veterinary medicine to South Carolina residents, and University of Alabama at Birmingham offers Optometry to residents of Georgia, Louisiana, Mississippi, and South Carolina</a:t>
            </a:r>
            <a:endParaRPr lang="en-US" sz="2400" dirty="0">
              <a:solidFill>
                <a:srgbClr val="7C6A55"/>
              </a:solidFill>
              <a:latin typeface="+mj-lt"/>
            </a:endParaRPr>
          </a:p>
          <a:p>
            <a:pPr lvl="1"/>
            <a:endParaRPr lang="en-US" sz="2400" dirty="0">
              <a:solidFill>
                <a:srgbClr val="7C6A55"/>
              </a:solidFill>
              <a:latin typeface="+mj-lt"/>
            </a:endParaRPr>
          </a:p>
          <a:p>
            <a:pPr lvl="1" algn="ctr"/>
            <a:r>
              <a:rPr lang="en-US" sz="2800" dirty="0">
                <a:solidFill>
                  <a:srgbClr val="7C6A55"/>
                </a:solidFill>
                <a:latin typeface="+mj-lt"/>
              </a:rPr>
              <a:t>***Again, Alabama is an </a:t>
            </a:r>
            <a:r>
              <a:rPr lang="en-US" sz="2800" b="1" dirty="0">
                <a:solidFill>
                  <a:srgbClr val="7C6A55"/>
                </a:solidFill>
                <a:latin typeface="+mj-lt"/>
              </a:rPr>
              <a:t>importer</a:t>
            </a:r>
            <a:r>
              <a:rPr lang="en-US" sz="2800" dirty="0">
                <a:solidFill>
                  <a:srgbClr val="7C6A55"/>
                </a:solidFill>
                <a:latin typeface="+mj-lt"/>
              </a:rPr>
              <a:t> of students***</a:t>
            </a:r>
            <a:endParaRPr lang="en-US" sz="2800" dirty="0">
              <a:solidFill>
                <a:srgbClr val="7C6A55"/>
              </a:solidFill>
            </a:endParaRPr>
          </a:p>
        </p:txBody>
      </p:sp>
      <p:sp>
        <p:nvSpPr>
          <p:cNvPr id="3" name="Footer Placeholder 1">
            <a:extLst>
              <a:ext uri="{FF2B5EF4-FFF2-40B4-BE49-F238E27FC236}">
                <a16:creationId xmlns:a16="http://schemas.microsoft.com/office/drawing/2014/main" id="{604A5211-DC14-9004-0342-EC9484554849}"/>
              </a:ext>
            </a:extLst>
          </p:cNvPr>
          <p:cNvSpPr>
            <a:spLocks noGrp="1"/>
          </p:cNvSpPr>
          <p:nvPr>
            <p:ph type="ftr" sz="quarter" idx="11"/>
          </p:nvPr>
        </p:nvSpPr>
        <p:spPr>
          <a:xfrm>
            <a:off x="6998711" y="6401870"/>
            <a:ext cx="4198120" cy="411480"/>
          </a:xfrm>
        </p:spPr>
        <p:txBody>
          <a:bodyPr/>
          <a:lstStyle/>
          <a:p>
            <a:r>
              <a:rPr lang="en-US" dirty="0"/>
              <a:t>Elisa Jaden, EdS</a:t>
            </a:r>
          </a:p>
        </p:txBody>
      </p:sp>
    </p:spTree>
    <p:extLst>
      <p:ext uri="{BB962C8B-B14F-4D97-AF65-F5344CB8AC3E}">
        <p14:creationId xmlns:p14="http://schemas.microsoft.com/office/powerpoint/2010/main" val="134830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F48779A9-B16B-5BF5-2DD4-D347AC195F4F}"/>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B7512C1-7305-297D-1CA5-3C117A99F688}"/>
              </a:ext>
            </a:extLst>
          </p:cNvPr>
          <p:cNvSpPr>
            <a:spLocks noGrp="1"/>
          </p:cNvSpPr>
          <p:nvPr>
            <p:ph type="sldNum" sz="quarter" idx="12"/>
          </p:nvPr>
        </p:nvSpPr>
        <p:spPr/>
        <p:txBody>
          <a:bodyPr/>
          <a:lstStyle/>
          <a:p>
            <a:fld id="{C6BF0614-88EF-E141-A4D8-626B55E019E0}" type="slidenum">
              <a:rPr lang="en-US" smtClean="0"/>
              <a:pPr/>
              <a:t>29</a:t>
            </a:fld>
            <a:endParaRPr lang="en-US" dirty="0"/>
          </a:p>
        </p:txBody>
      </p:sp>
      <p:sp>
        <p:nvSpPr>
          <p:cNvPr id="7" name="Title 3">
            <a:extLst>
              <a:ext uri="{FF2B5EF4-FFF2-40B4-BE49-F238E27FC236}">
                <a16:creationId xmlns:a16="http://schemas.microsoft.com/office/drawing/2014/main" id="{A990FF08-D920-4858-2946-E189FB027CD3}"/>
              </a:ext>
            </a:extLst>
          </p:cNvPr>
          <p:cNvSpPr>
            <a:spLocks noGrp="1"/>
          </p:cNvSpPr>
          <p:nvPr>
            <p:ph type="title"/>
          </p:nvPr>
        </p:nvSpPr>
        <p:spPr>
          <a:xfrm>
            <a:off x="1061157" y="274638"/>
            <a:ext cx="11130843" cy="1143000"/>
          </a:xfrm>
        </p:spPr>
        <p:txBody>
          <a:bodyPr>
            <a:normAutofit/>
          </a:bodyPr>
          <a:lstStyle/>
          <a:p>
            <a:r>
              <a:rPr lang="en-US" dirty="0"/>
              <a:t>Regional Contract Program </a:t>
            </a:r>
            <a:r>
              <a:rPr lang="en-US" sz="2800" dirty="0"/>
              <a:t>cont’d</a:t>
            </a:r>
            <a:endParaRPr lang="en-US" sz="3300" dirty="0"/>
          </a:p>
        </p:txBody>
      </p:sp>
      <p:sp>
        <p:nvSpPr>
          <p:cNvPr id="8" name="TextBox 7">
            <a:extLst>
              <a:ext uri="{FF2B5EF4-FFF2-40B4-BE49-F238E27FC236}">
                <a16:creationId xmlns:a16="http://schemas.microsoft.com/office/drawing/2014/main" id="{39E6C5E5-E87F-222D-FE7A-6EE263ABB61A}"/>
              </a:ext>
            </a:extLst>
          </p:cNvPr>
          <p:cNvSpPr txBox="1"/>
          <p:nvPr/>
        </p:nvSpPr>
        <p:spPr>
          <a:xfrm>
            <a:off x="1117304" y="1692276"/>
            <a:ext cx="11018548" cy="4585871"/>
          </a:xfrm>
          <a:prstGeom prst="rect">
            <a:avLst/>
          </a:prstGeom>
          <a:noFill/>
        </p:spPr>
        <p:txBody>
          <a:bodyPr wrap="square">
            <a:spAutoFit/>
          </a:bodyPr>
          <a:lstStyle/>
          <a:p>
            <a:r>
              <a:rPr lang="en-US" sz="3600" dirty="0">
                <a:solidFill>
                  <a:srgbClr val="7C6A55"/>
                </a:solidFill>
                <a:latin typeface="+mj-lt"/>
              </a:rPr>
              <a:t>Alabama Statistics for FY2024-25</a:t>
            </a:r>
          </a:p>
          <a:p>
            <a:endParaRPr lang="en-US" sz="2800" dirty="0">
              <a:solidFill>
                <a:srgbClr val="FF0000"/>
              </a:solidFill>
              <a:latin typeface="+mj-lt"/>
            </a:endParaRPr>
          </a:p>
          <a:p>
            <a:pPr marL="457200" indent="-457200">
              <a:buFont typeface="Wingdings" panose="05000000000000000000" pitchFamily="2" charset="2"/>
              <a:buChar char="Ø"/>
            </a:pPr>
            <a:r>
              <a:rPr lang="en-US" sz="2800" dirty="0">
                <a:solidFill>
                  <a:srgbClr val="7C6A55"/>
                </a:solidFill>
                <a:latin typeface="+mj-lt"/>
              </a:rPr>
              <a:t>Alabama earned $6,832,746 receiving Georgia, Kentucky, Louisiana, Mississippi, and South Carolina residents for Optometry at University of Alabama at Birmingham, and Veterinary Medicine at Auburn and Tuskegee Universities.</a:t>
            </a:r>
          </a:p>
          <a:p>
            <a:pPr marL="457200" indent="-457200">
              <a:buFont typeface="Wingdings" panose="05000000000000000000" pitchFamily="2" charset="2"/>
              <a:buChar char="Ø"/>
            </a:pPr>
            <a:endParaRPr lang="en-US" sz="800" dirty="0">
              <a:solidFill>
                <a:srgbClr val="7C6A55"/>
              </a:solidFill>
              <a:latin typeface="+mj-lt"/>
            </a:endParaRPr>
          </a:p>
          <a:p>
            <a:pPr marL="457200" indent="-457200">
              <a:buFont typeface="Wingdings" panose="05000000000000000000" pitchFamily="2" charset="2"/>
              <a:buChar char="Ø"/>
            </a:pPr>
            <a:endParaRPr lang="en-US" sz="800" dirty="0">
              <a:solidFill>
                <a:srgbClr val="7C6A55"/>
              </a:solidFill>
              <a:latin typeface="+mj-lt"/>
            </a:endParaRPr>
          </a:p>
          <a:p>
            <a:pPr marL="914400" lvl="1" indent="-457200">
              <a:buFont typeface="Wingdings" panose="05000000000000000000" pitchFamily="2" charset="2"/>
              <a:buChar char="Ø"/>
            </a:pPr>
            <a:r>
              <a:rPr lang="en-US" sz="2400" dirty="0">
                <a:solidFill>
                  <a:srgbClr val="7C6A55"/>
                </a:solidFill>
                <a:latin typeface="+mj-lt"/>
              </a:rPr>
              <a:t>$488,856 to UAB Optometry from GA, LA, MS and SC</a:t>
            </a:r>
          </a:p>
          <a:p>
            <a:pPr marL="914400" lvl="1" indent="-457200">
              <a:buFont typeface="Wingdings" panose="05000000000000000000" pitchFamily="2" charset="2"/>
              <a:buChar char="Ø"/>
            </a:pPr>
            <a:r>
              <a:rPr lang="en-US" sz="2400" dirty="0">
                <a:solidFill>
                  <a:srgbClr val="7C6A55"/>
                </a:solidFill>
                <a:latin typeface="+mj-lt"/>
              </a:rPr>
              <a:t>$5,331,000 to Auburn for Vet Med from KY</a:t>
            </a:r>
          </a:p>
          <a:p>
            <a:pPr marL="914400" lvl="1" indent="-457200">
              <a:buFont typeface="Wingdings" panose="05000000000000000000" pitchFamily="2" charset="2"/>
              <a:buChar char="Ø"/>
            </a:pPr>
            <a:r>
              <a:rPr lang="en-US" sz="2400" dirty="0">
                <a:solidFill>
                  <a:srgbClr val="7C6A55"/>
                </a:solidFill>
                <a:latin typeface="+mj-lt"/>
              </a:rPr>
              <a:t>$1,012,890 to Tuskegee for Vet Med from KY and SC</a:t>
            </a:r>
          </a:p>
          <a:p>
            <a:pPr lvl="1"/>
            <a:endParaRPr lang="en-US" sz="2800" dirty="0">
              <a:solidFill>
                <a:srgbClr val="7C6A55"/>
              </a:solidFill>
              <a:latin typeface="+mj-lt"/>
            </a:endParaRPr>
          </a:p>
        </p:txBody>
      </p:sp>
      <p:sp>
        <p:nvSpPr>
          <p:cNvPr id="3" name="Footer Placeholder 1">
            <a:extLst>
              <a:ext uri="{FF2B5EF4-FFF2-40B4-BE49-F238E27FC236}">
                <a16:creationId xmlns:a16="http://schemas.microsoft.com/office/drawing/2014/main" id="{E48FA800-D026-67D7-B509-50485D500D6D}"/>
              </a:ext>
            </a:extLst>
          </p:cNvPr>
          <p:cNvSpPr>
            <a:spLocks noGrp="1"/>
          </p:cNvSpPr>
          <p:nvPr>
            <p:ph type="ftr" sz="quarter" idx="11"/>
          </p:nvPr>
        </p:nvSpPr>
        <p:spPr>
          <a:xfrm>
            <a:off x="6998711" y="6401870"/>
            <a:ext cx="4198120" cy="411480"/>
          </a:xfrm>
        </p:spPr>
        <p:txBody>
          <a:bodyPr/>
          <a:lstStyle/>
          <a:p>
            <a:r>
              <a:rPr lang="en-US" dirty="0"/>
              <a:t>Elisa Jaden, EdS</a:t>
            </a:r>
          </a:p>
        </p:txBody>
      </p:sp>
    </p:spTree>
    <p:extLst>
      <p:ext uri="{BB962C8B-B14F-4D97-AF65-F5344CB8AC3E}">
        <p14:creationId xmlns:p14="http://schemas.microsoft.com/office/powerpoint/2010/main" val="25560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017A-8D52-6A8E-49BF-95933C38CBC3}"/>
            </a:ext>
          </a:extLst>
        </p:cNvPr>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2BD523B4-6511-7340-B97A-448FA2F0C177}"/>
              </a:ext>
            </a:extLst>
          </p:cNvPr>
          <p:cNvPicPr>
            <a:picLocks noChangeAspect="1"/>
          </p:cNvPicPr>
          <p:nvPr/>
        </p:nvPicPr>
        <p:blipFill>
          <a:blip r:embed="rId3"/>
          <a:stretch>
            <a:fillRect/>
          </a:stretch>
        </p:blipFill>
        <p:spPr>
          <a:xfrm>
            <a:off x="6420995" y="2292605"/>
            <a:ext cx="5034261" cy="3141154"/>
          </a:xfrm>
          <a:prstGeom prst="rect">
            <a:avLst/>
          </a:prstGeom>
          <a:noFill/>
        </p:spPr>
      </p:pic>
      <p:sp>
        <p:nvSpPr>
          <p:cNvPr id="6" name="Content Placeholder 2">
            <a:extLst>
              <a:ext uri="{FF2B5EF4-FFF2-40B4-BE49-F238E27FC236}">
                <a16:creationId xmlns:a16="http://schemas.microsoft.com/office/drawing/2014/main" id="{2A046EE0-6B15-1E83-93A7-9820F44EE6AC}"/>
              </a:ext>
            </a:extLst>
          </p:cNvPr>
          <p:cNvSpPr>
            <a:spLocks noGrp="1"/>
          </p:cNvSpPr>
          <p:nvPr>
            <p:ph sz="half" idx="1"/>
          </p:nvPr>
        </p:nvSpPr>
        <p:spPr>
          <a:xfrm>
            <a:off x="473530" y="1600201"/>
            <a:ext cx="5609406" cy="4525963"/>
          </a:xfrm>
        </p:spPr>
        <p:txBody>
          <a:bodyPr>
            <a:normAutofit/>
          </a:bodyPr>
          <a:lstStyle/>
          <a:p>
            <a:pPr marR="0" lvl="1">
              <a:lnSpc>
                <a:spcPct val="90000"/>
              </a:lnSpc>
              <a:spcBef>
                <a:spcPts val="0"/>
              </a:spcBef>
              <a:spcAft>
                <a:spcPts val="600"/>
              </a:spcAft>
              <a:buClr>
                <a:schemeClr val="accent1">
                  <a:lumMod val="75000"/>
                </a:schemeClr>
              </a:buClr>
            </a:pPr>
            <a:endParaRPr lang="en-US" sz="2200" dirty="0">
              <a:effectLst/>
            </a:endParaRP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Largest Compact</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t>The most states</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The most institutions</a:t>
            </a: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16 original member states</a:t>
            </a: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4 affiliates (solely for SARA)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t>Pennsylvania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Distric</a:t>
            </a:r>
            <a:r>
              <a:rPr lang="en-US" sz="2200" dirty="0"/>
              <a:t>t of Columbia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t>Virgin Islands</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effectLst/>
              </a:rPr>
              <a:t>Puerto Rico</a:t>
            </a:r>
            <a:endParaRPr lang="en-US" sz="2200" dirty="0"/>
          </a:p>
          <a:p>
            <a:pPr lvl="3">
              <a:lnSpc>
                <a:spcPct val="90000"/>
              </a:lnSpc>
              <a:spcBef>
                <a:spcPts val="0"/>
              </a:spcBef>
              <a:spcAft>
                <a:spcPts val="600"/>
              </a:spcAft>
              <a:buClr>
                <a:srgbClr val="0070C0"/>
              </a:buClr>
            </a:pPr>
            <a:endParaRPr lang="en-US" sz="2200" dirty="0">
              <a:effectLst/>
            </a:endParaRPr>
          </a:p>
        </p:txBody>
      </p:sp>
      <p:sp>
        <p:nvSpPr>
          <p:cNvPr id="11" name="Title 4">
            <a:extLst>
              <a:ext uri="{FF2B5EF4-FFF2-40B4-BE49-F238E27FC236}">
                <a16:creationId xmlns:a16="http://schemas.microsoft.com/office/drawing/2014/main" id="{3B169F09-35BB-C208-3494-BFE1EB486400}"/>
              </a:ext>
            </a:extLst>
          </p:cNvPr>
          <p:cNvSpPr>
            <a:spLocks noGrp="1"/>
          </p:cNvSpPr>
          <p:nvPr>
            <p:ph type="title"/>
          </p:nvPr>
        </p:nvSpPr>
        <p:spPr>
          <a:xfrm>
            <a:off x="1061156" y="274638"/>
            <a:ext cx="10371419" cy="1143000"/>
          </a:xfrm>
        </p:spPr>
        <p:txBody>
          <a:bodyPr/>
          <a:lstStyle/>
          <a:p>
            <a:pPr algn="l"/>
            <a:r>
              <a:rPr lang="en-US" dirty="0"/>
              <a:t>SREB Operates as:</a:t>
            </a:r>
          </a:p>
        </p:txBody>
      </p:sp>
    </p:spTree>
    <p:extLst>
      <p:ext uri="{BB962C8B-B14F-4D97-AF65-F5344CB8AC3E}">
        <p14:creationId xmlns:p14="http://schemas.microsoft.com/office/powerpoint/2010/main" val="1068029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06F49-BC06-DF46-CCB9-2878F2BC0894}"/>
            </a:ext>
          </a:extLst>
        </p:cNvPr>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E11D16F4-B1E8-8E18-8C74-2BA3BE57851F}"/>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8" name="Title 3">
            <a:extLst>
              <a:ext uri="{FF2B5EF4-FFF2-40B4-BE49-F238E27FC236}">
                <a16:creationId xmlns:a16="http://schemas.microsoft.com/office/drawing/2014/main" id="{221D6B1E-2272-8298-33A9-EDBED6FDB569}"/>
              </a:ext>
            </a:extLst>
          </p:cNvPr>
          <p:cNvSpPr>
            <a:spLocks noGrp="1"/>
          </p:cNvSpPr>
          <p:nvPr>
            <p:ph type="title"/>
          </p:nvPr>
        </p:nvSpPr>
        <p:spPr>
          <a:xfrm>
            <a:off x="1061157" y="274638"/>
            <a:ext cx="11130843" cy="1143000"/>
          </a:xfrm>
        </p:spPr>
        <p:txBody>
          <a:bodyPr>
            <a:normAutofit/>
          </a:bodyPr>
          <a:lstStyle/>
          <a:p>
            <a:r>
              <a:rPr lang="en-US" dirty="0"/>
              <a:t>State Authorization Reciprocity Agreement</a:t>
            </a:r>
            <a:endParaRPr lang="en-US" sz="3300" dirty="0"/>
          </a:p>
        </p:txBody>
      </p:sp>
      <p:sp>
        <p:nvSpPr>
          <p:cNvPr id="9" name="TextBox 8">
            <a:extLst>
              <a:ext uri="{FF2B5EF4-FFF2-40B4-BE49-F238E27FC236}">
                <a16:creationId xmlns:a16="http://schemas.microsoft.com/office/drawing/2014/main" id="{7FC6BAC2-11D0-F47B-B759-70D5C0EF0841}"/>
              </a:ext>
            </a:extLst>
          </p:cNvPr>
          <p:cNvSpPr txBox="1"/>
          <p:nvPr/>
        </p:nvSpPr>
        <p:spPr>
          <a:xfrm>
            <a:off x="1061156" y="1417638"/>
            <a:ext cx="11130843" cy="4462760"/>
          </a:xfrm>
          <a:prstGeom prst="rect">
            <a:avLst/>
          </a:prstGeom>
          <a:noFill/>
        </p:spPr>
        <p:txBody>
          <a:bodyPr wrap="square">
            <a:spAutoFit/>
          </a:bodyPr>
          <a:lstStyle/>
          <a:p>
            <a:r>
              <a:rPr lang="en-US" sz="3600" dirty="0">
                <a:solidFill>
                  <a:srgbClr val="7C6A55"/>
                </a:solidFill>
                <a:latin typeface="+mj-lt"/>
              </a:rPr>
              <a:t>Alabama Participation</a:t>
            </a:r>
          </a:p>
          <a:p>
            <a:endParaRPr lang="en-US" sz="800" dirty="0">
              <a:solidFill>
                <a:srgbClr val="7C6A55"/>
              </a:solidFill>
              <a:latin typeface="+mj-lt"/>
            </a:endParaRPr>
          </a:p>
          <a:p>
            <a:endParaRPr lang="en-US" sz="800" dirty="0">
              <a:solidFill>
                <a:srgbClr val="7C6A55"/>
              </a:solidFill>
              <a:latin typeface="+mj-lt"/>
            </a:endParaRPr>
          </a:p>
          <a:p>
            <a:pPr marL="914400" lvl="1" indent="-457200">
              <a:buFont typeface="Wingdings" panose="05000000000000000000" pitchFamily="2" charset="2"/>
              <a:buChar char="Ø"/>
            </a:pPr>
            <a:r>
              <a:rPr lang="en-US" sz="2600" dirty="0">
                <a:solidFill>
                  <a:srgbClr val="7C6A55"/>
                </a:solidFill>
              </a:rPr>
              <a:t>Alabama has been a SARA member since August 2016.</a:t>
            </a:r>
          </a:p>
          <a:p>
            <a:pPr lvl="1"/>
            <a:endParaRPr lang="en-US" sz="800" dirty="0">
              <a:solidFill>
                <a:srgbClr val="7C6A55"/>
              </a:solidFill>
            </a:endParaRPr>
          </a:p>
          <a:p>
            <a:pPr lvl="1"/>
            <a:endParaRPr lang="en-US" sz="800" dirty="0">
              <a:solidFill>
                <a:srgbClr val="7C6A55"/>
              </a:solidFill>
            </a:endParaRPr>
          </a:p>
          <a:p>
            <a:pPr marL="914400" lvl="1" indent="-457200">
              <a:buFont typeface="Wingdings" panose="05000000000000000000" pitchFamily="2" charset="2"/>
              <a:buChar char="Ø"/>
            </a:pPr>
            <a:r>
              <a:rPr lang="en-US" sz="2600" dirty="0">
                <a:solidFill>
                  <a:srgbClr val="7C6A55"/>
                </a:solidFill>
              </a:rPr>
              <a:t>Alabama renews biennially through the SREB compact for continued SARA membership.</a:t>
            </a:r>
          </a:p>
          <a:p>
            <a:pPr lvl="1"/>
            <a:endParaRPr lang="en-US" sz="800" dirty="0">
              <a:solidFill>
                <a:srgbClr val="7C6A55"/>
              </a:solidFill>
            </a:endParaRPr>
          </a:p>
          <a:p>
            <a:pPr lvl="1"/>
            <a:endParaRPr lang="en-US" sz="800" dirty="0">
              <a:solidFill>
                <a:srgbClr val="7C6A55"/>
              </a:solidFill>
            </a:endParaRPr>
          </a:p>
          <a:p>
            <a:pPr marL="914400" lvl="1" indent="-457200">
              <a:buFont typeface="Wingdings" panose="05000000000000000000" pitchFamily="2" charset="2"/>
              <a:buChar char="Ø"/>
            </a:pPr>
            <a:r>
              <a:rPr lang="en-US" sz="2600" dirty="0">
                <a:solidFill>
                  <a:srgbClr val="7C6A55"/>
                </a:solidFill>
                <a:latin typeface="+mj-lt"/>
              </a:rPr>
              <a:t>Alabama has 45 SARA-participating IHLs. Per </a:t>
            </a:r>
            <a:r>
              <a:rPr lang="en-US" sz="2600" dirty="0">
                <a:solidFill>
                  <a:srgbClr val="2758BC"/>
                </a:solidFill>
                <a:latin typeface="+mj-lt"/>
                <a:hlinkClick r:id="rId3">
                  <a:extLst>
                    <a:ext uri="{A12FA001-AC4F-418D-AE19-62706E023703}">
                      <ahyp:hlinkClr xmlns:ahyp="http://schemas.microsoft.com/office/drawing/2018/hyperlinkcolor" val="tx"/>
                    </a:ext>
                  </a:extLst>
                </a:hlinkClick>
              </a:rPr>
              <a:t>NC-SARA Data Dashboards</a:t>
            </a:r>
            <a:r>
              <a:rPr lang="en-US" sz="2600" dirty="0">
                <a:solidFill>
                  <a:srgbClr val="7C6A55"/>
                </a:solidFill>
                <a:latin typeface="+mj-lt"/>
              </a:rPr>
              <a:t> (</a:t>
            </a:r>
            <a:r>
              <a:rPr lang="en-US" sz="2400" dirty="0">
                <a:solidFill>
                  <a:srgbClr val="7C6A55"/>
                </a:solidFill>
                <a:latin typeface="+mj-lt"/>
              </a:rPr>
              <a:t>as of Fall 2024 – </a:t>
            </a:r>
            <a:r>
              <a:rPr lang="en-US" sz="2000" i="1" dirty="0">
                <a:solidFill>
                  <a:srgbClr val="7C6A55"/>
                </a:solidFill>
                <a:latin typeface="+mj-lt"/>
              </a:rPr>
              <a:t>SARA only</a:t>
            </a:r>
            <a:r>
              <a:rPr lang="en-US" sz="2600" dirty="0">
                <a:solidFill>
                  <a:srgbClr val="7C6A55"/>
                </a:solidFill>
                <a:latin typeface="+mj-lt"/>
              </a:rPr>
              <a:t>):</a:t>
            </a:r>
          </a:p>
          <a:p>
            <a:pPr marL="1371600" lvl="2" indent="-457200">
              <a:buFont typeface="Wingdings" panose="05000000000000000000" pitchFamily="2" charset="2"/>
              <a:buChar char="Ø"/>
            </a:pPr>
            <a:r>
              <a:rPr lang="en-US" sz="2600" dirty="0">
                <a:solidFill>
                  <a:srgbClr val="7C6A55"/>
                </a:solidFill>
                <a:latin typeface="+mj-lt"/>
              </a:rPr>
              <a:t>Exclusively DE Enrollment – 82,116</a:t>
            </a:r>
          </a:p>
          <a:p>
            <a:pPr marL="1828800" lvl="3" indent="-457200">
              <a:buFont typeface="Wingdings" panose="05000000000000000000" pitchFamily="2" charset="2"/>
              <a:buChar char="Ø"/>
            </a:pPr>
            <a:r>
              <a:rPr lang="en-US" sz="2200" dirty="0">
                <a:solidFill>
                  <a:srgbClr val="7C6A55"/>
                </a:solidFill>
                <a:latin typeface="+mj-lt"/>
              </a:rPr>
              <a:t>Incoming EDEE – 29,839, with OOSLP at 4,552</a:t>
            </a:r>
          </a:p>
          <a:p>
            <a:pPr marL="1828800" lvl="3" indent="-457200">
              <a:buFont typeface="Wingdings" panose="05000000000000000000" pitchFamily="2" charset="2"/>
              <a:buChar char="Ø"/>
            </a:pPr>
            <a:r>
              <a:rPr lang="en-US" sz="2200" dirty="0">
                <a:solidFill>
                  <a:srgbClr val="7C6A55"/>
                </a:solidFill>
                <a:latin typeface="+mj-lt"/>
              </a:rPr>
              <a:t>Outgoing EDEE – 31,115, with </a:t>
            </a:r>
            <a:r>
              <a:rPr lang="en-US" sz="2200" dirty="0">
                <a:solidFill>
                  <a:srgbClr val="7C6A55"/>
                </a:solidFill>
              </a:rPr>
              <a:t>OOSLP at 9,554 </a:t>
            </a:r>
          </a:p>
        </p:txBody>
      </p:sp>
      <p:sp>
        <p:nvSpPr>
          <p:cNvPr id="4" name="Slide Number Placeholder 3">
            <a:extLst>
              <a:ext uri="{FF2B5EF4-FFF2-40B4-BE49-F238E27FC236}">
                <a16:creationId xmlns:a16="http://schemas.microsoft.com/office/drawing/2014/main" id="{F6C0D41F-A6BD-B120-2A99-EC07FF1882F0}"/>
              </a:ext>
            </a:extLst>
          </p:cNvPr>
          <p:cNvSpPr>
            <a:spLocks noGrp="1"/>
          </p:cNvSpPr>
          <p:nvPr>
            <p:ph type="sldNum" sz="quarter" idx="12"/>
          </p:nvPr>
        </p:nvSpPr>
        <p:spPr/>
        <p:txBody>
          <a:bodyPr/>
          <a:lstStyle/>
          <a:p>
            <a:fld id="{C6BF0614-88EF-E141-A4D8-626B55E019E0}" type="slidenum">
              <a:rPr lang="en-US" smtClean="0"/>
              <a:pPr/>
              <a:t>30</a:t>
            </a:fld>
            <a:endParaRPr lang="en-US" dirty="0"/>
          </a:p>
        </p:txBody>
      </p:sp>
    </p:spTree>
    <p:extLst>
      <p:ext uri="{BB962C8B-B14F-4D97-AF65-F5344CB8AC3E}">
        <p14:creationId xmlns:p14="http://schemas.microsoft.com/office/powerpoint/2010/main" val="92302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blue background&#10;&#10;Description automatically generated">
            <a:extLst>
              <a:ext uri="{FF2B5EF4-FFF2-40B4-BE49-F238E27FC236}">
                <a16:creationId xmlns:a16="http://schemas.microsoft.com/office/drawing/2014/main" id="{FE194B9F-EE86-23A3-B77F-6821680035C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6E5DF2DE-01BC-78CA-71BB-41D3D0A7D4E6}"/>
              </a:ext>
            </a:extLst>
          </p:cNvPr>
          <p:cNvSpPr>
            <a:spLocks noGrp="1"/>
          </p:cNvSpPr>
          <p:nvPr>
            <p:ph type="sldNum" sz="quarter" idx="12"/>
          </p:nvPr>
        </p:nvSpPr>
        <p:spPr/>
        <p:txBody>
          <a:bodyPr/>
          <a:lstStyle/>
          <a:p>
            <a:fld id="{C6BF0614-88EF-E141-A4D8-626B55E019E0}" type="slidenum">
              <a:rPr lang="en-US" smtClean="0"/>
              <a:pPr/>
              <a:t>31</a:t>
            </a:fld>
            <a:endParaRPr lang="en-US" dirty="0"/>
          </a:p>
        </p:txBody>
      </p:sp>
      <p:sp>
        <p:nvSpPr>
          <p:cNvPr id="8" name="Title 3">
            <a:extLst>
              <a:ext uri="{FF2B5EF4-FFF2-40B4-BE49-F238E27FC236}">
                <a16:creationId xmlns:a16="http://schemas.microsoft.com/office/drawing/2014/main" id="{B866EF91-81E4-BF4A-4B6F-E6EB7F026522}"/>
              </a:ext>
            </a:extLst>
          </p:cNvPr>
          <p:cNvSpPr>
            <a:spLocks noGrp="1"/>
          </p:cNvSpPr>
          <p:nvPr>
            <p:ph type="title"/>
          </p:nvPr>
        </p:nvSpPr>
        <p:spPr>
          <a:xfrm>
            <a:off x="1061157" y="274638"/>
            <a:ext cx="11130843" cy="1143000"/>
          </a:xfrm>
        </p:spPr>
        <p:txBody>
          <a:bodyPr>
            <a:normAutofit/>
          </a:bodyPr>
          <a:lstStyle/>
          <a:p>
            <a:r>
              <a:rPr lang="en-US" dirty="0"/>
              <a:t>HBCU-MSI Course-Sharing Consortium</a:t>
            </a:r>
            <a:endParaRPr lang="en-US" sz="3300" dirty="0"/>
          </a:p>
        </p:txBody>
      </p:sp>
      <p:sp>
        <p:nvSpPr>
          <p:cNvPr id="9" name="TextBox 8">
            <a:extLst>
              <a:ext uri="{FF2B5EF4-FFF2-40B4-BE49-F238E27FC236}">
                <a16:creationId xmlns:a16="http://schemas.microsoft.com/office/drawing/2014/main" id="{B3154522-AD30-3250-3948-1672328C04FA}"/>
              </a:ext>
            </a:extLst>
          </p:cNvPr>
          <p:cNvSpPr txBox="1"/>
          <p:nvPr/>
        </p:nvSpPr>
        <p:spPr>
          <a:xfrm>
            <a:off x="1051503" y="1417638"/>
            <a:ext cx="11018548" cy="4585871"/>
          </a:xfrm>
          <a:prstGeom prst="rect">
            <a:avLst/>
          </a:prstGeom>
          <a:noFill/>
        </p:spPr>
        <p:txBody>
          <a:bodyPr wrap="square">
            <a:spAutoFit/>
          </a:bodyPr>
          <a:lstStyle/>
          <a:p>
            <a:r>
              <a:rPr lang="en-US" sz="3600" dirty="0">
                <a:solidFill>
                  <a:srgbClr val="7C6A55"/>
                </a:solidFill>
                <a:latin typeface="+mj-lt"/>
              </a:rPr>
              <a:t>Alabama Participation</a:t>
            </a:r>
          </a:p>
          <a:p>
            <a:endParaRPr lang="en-US" sz="3200" dirty="0">
              <a:solidFill>
                <a:srgbClr val="7C6A55"/>
              </a:solidFill>
              <a:latin typeface="+mj-lt"/>
            </a:endParaRPr>
          </a:p>
          <a:p>
            <a:pPr marL="914400" lvl="1" indent="-457200">
              <a:buFont typeface="Wingdings" panose="05000000000000000000" pitchFamily="2" charset="2"/>
              <a:buChar char="Ø"/>
            </a:pPr>
            <a:r>
              <a:rPr lang="en-US" sz="2800" dirty="0">
                <a:solidFill>
                  <a:srgbClr val="7C6A55"/>
                </a:solidFill>
                <a:latin typeface="+mj-lt"/>
              </a:rPr>
              <a:t>Miles College, Stillman College, and Tuskegee University are members of SREB’s HBCU-MSI Course-Sharing Consortium.</a:t>
            </a:r>
          </a:p>
          <a:p>
            <a:pPr marL="914400" lvl="1" indent="-457200">
              <a:buFont typeface="Wingdings" panose="05000000000000000000" pitchFamily="2" charset="2"/>
              <a:buChar char="Ø"/>
            </a:pPr>
            <a:endParaRPr lang="en-US" sz="2800" dirty="0">
              <a:solidFill>
                <a:srgbClr val="7C6A55"/>
              </a:solidFill>
              <a:latin typeface="+mj-lt"/>
            </a:endParaRPr>
          </a:p>
          <a:p>
            <a:pPr marL="914400" lvl="1" indent="-457200">
              <a:buFont typeface="Wingdings" panose="05000000000000000000" pitchFamily="2" charset="2"/>
              <a:buChar char="Ø"/>
            </a:pPr>
            <a:r>
              <a:rPr lang="en-US" sz="2800" dirty="0">
                <a:solidFill>
                  <a:srgbClr val="7C6A55"/>
                </a:solidFill>
                <a:latin typeface="+mj-lt"/>
              </a:rPr>
              <a:t>You do not have to be an HBCU or MSI to participate in course sharing.</a:t>
            </a:r>
          </a:p>
          <a:p>
            <a:pPr marL="914400" lvl="1" indent="-457200">
              <a:buFont typeface="Wingdings" panose="05000000000000000000" pitchFamily="2" charset="2"/>
              <a:buChar char="Ø"/>
            </a:pPr>
            <a:endParaRPr lang="en-US" sz="2800" dirty="0">
              <a:solidFill>
                <a:srgbClr val="7C6A55"/>
              </a:solidFill>
              <a:latin typeface="+mj-lt"/>
            </a:endParaRPr>
          </a:p>
          <a:p>
            <a:pPr marL="914400" lvl="1" indent="-457200">
              <a:buFont typeface="Wingdings" panose="05000000000000000000" pitchFamily="2" charset="2"/>
              <a:buChar char="Ø"/>
            </a:pPr>
            <a:r>
              <a:rPr lang="en-US" sz="2800" dirty="0">
                <a:solidFill>
                  <a:srgbClr val="7C6A55"/>
                </a:solidFill>
                <a:latin typeface="+mj-lt"/>
              </a:rPr>
              <a:t>If your institution is interested in learning more about course sharing, please contact me directly.</a:t>
            </a:r>
          </a:p>
        </p:txBody>
      </p:sp>
      <p:sp>
        <p:nvSpPr>
          <p:cNvPr id="3" name="Footer Placeholder 1">
            <a:extLst>
              <a:ext uri="{FF2B5EF4-FFF2-40B4-BE49-F238E27FC236}">
                <a16:creationId xmlns:a16="http://schemas.microsoft.com/office/drawing/2014/main" id="{015DE8D7-8055-F363-F202-181E7A728EE4}"/>
              </a:ext>
            </a:extLst>
          </p:cNvPr>
          <p:cNvSpPr>
            <a:spLocks noGrp="1"/>
          </p:cNvSpPr>
          <p:nvPr>
            <p:ph type="ftr" sz="quarter" idx="11"/>
          </p:nvPr>
        </p:nvSpPr>
        <p:spPr>
          <a:xfrm>
            <a:off x="6998711" y="6401870"/>
            <a:ext cx="4198120" cy="411480"/>
          </a:xfrm>
        </p:spPr>
        <p:txBody>
          <a:bodyPr/>
          <a:lstStyle/>
          <a:p>
            <a:r>
              <a:rPr lang="en-US" dirty="0"/>
              <a:t>Elisa Jaden, EdS</a:t>
            </a:r>
          </a:p>
        </p:txBody>
      </p:sp>
    </p:spTree>
    <p:extLst>
      <p:ext uri="{BB962C8B-B14F-4D97-AF65-F5344CB8AC3E}">
        <p14:creationId xmlns:p14="http://schemas.microsoft.com/office/powerpoint/2010/main" val="126374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10A8AA-4EC9-4A07-9EA4-B8CD0CF50D12}"/>
              </a:ext>
            </a:extLst>
          </p:cNvPr>
          <p:cNvSpPr>
            <a:spLocks noGrp="1"/>
          </p:cNvSpPr>
          <p:nvPr>
            <p:ph type="subTitle" idx="1"/>
          </p:nvPr>
        </p:nvSpPr>
        <p:spPr>
          <a:xfrm>
            <a:off x="2315817" y="671430"/>
            <a:ext cx="9876183" cy="5451074"/>
          </a:xfrm>
        </p:spPr>
        <p:txBody>
          <a:bodyPr>
            <a:normAutofit/>
          </a:bodyPr>
          <a:lstStyle/>
          <a:p>
            <a:r>
              <a:rPr lang="en-US" sz="3600" dirty="0">
                <a:latin typeface="+mn-lt"/>
              </a:rPr>
              <a:t>For more information on:</a:t>
            </a:r>
            <a:endParaRPr lang="en-US" sz="3600" dirty="0">
              <a:latin typeface="Arial Body"/>
            </a:endParaRPr>
          </a:p>
          <a:p>
            <a:endParaRPr lang="en-US" sz="3600" dirty="0">
              <a:latin typeface="Arial Body"/>
            </a:endParaRPr>
          </a:p>
          <a:p>
            <a:pPr algn="ctr">
              <a:spcBef>
                <a:spcPts val="0"/>
              </a:spcBef>
            </a:pPr>
            <a:r>
              <a:rPr lang="en-US" sz="3600" dirty="0">
                <a:solidFill>
                  <a:srgbClr val="5D5040"/>
                </a:solidFill>
                <a:latin typeface="Arial Body"/>
              </a:rPr>
              <a:t>SREB SARA</a:t>
            </a:r>
          </a:p>
          <a:p>
            <a:pPr algn="ctr">
              <a:spcBef>
                <a:spcPts val="0"/>
              </a:spcBef>
            </a:pPr>
            <a:r>
              <a:rPr lang="en-US" sz="3600" dirty="0">
                <a:solidFill>
                  <a:srgbClr val="5D5040"/>
                </a:solidFill>
                <a:latin typeface="+mn-lt"/>
              </a:rPr>
              <a:t>SREB’s 6 Priorities</a:t>
            </a:r>
          </a:p>
          <a:p>
            <a:pPr algn="ctr">
              <a:spcBef>
                <a:spcPts val="0"/>
              </a:spcBef>
            </a:pPr>
            <a:r>
              <a:rPr lang="en-US" sz="3600" dirty="0">
                <a:solidFill>
                  <a:srgbClr val="5D5040"/>
                </a:solidFill>
                <a:latin typeface="+mn-lt"/>
              </a:rPr>
              <a:t>SREB Programs and Services</a:t>
            </a:r>
          </a:p>
          <a:p>
            <a:pPr algn="ctr"/>
            <a:endParaRPr lang="en-US" sz="1200" dirty="0">
              <a:solidFill>
                <a:srgbClr val="5D5040"/>
              </a:solidFill>
              <a:latin typeface="+mn-lt"/>
            </a:endParaRPr>
          </a:p>
          <a:p>
            <a:pPr algn="ctr"/>
            <a:r>
              <a:rPr lang="en-US" sz="2400" dirty="0">
                <a:solidFill>
                  <a:srgbClr val="5D5040"/>
                </a:solidFill>
                <a:latin typeface="+mn-lt"/>
              </a:rPr>
              <a:t>Elisa Jaden</a:t>
            </a:r>
          </a:p>
          <a:p>
            <a:pPr algn="ctr"/>
            <a:r>
              <a:rPr lang="en-US" sz="2400" dirty="0">
                <a:solidFill>
                  <a:srgbClr val="5D5040"/>
                </a:solidFill>
                <a:latin typeface="+mn-lt"/>
              </a:rPr>
              <a:t>Regional SARA Director</a:t>
            </a:r>
          </a:p>
          <a:p>
            <a:pPr algn="ctr"/>
            <a:r>
              <a:rPr lang="en-US" sz="2400" dirty="0">
                <a:solidFill>
                  <a:srgbClr val="5D5040"/>
                </a:solidFill>
                <a:latin typeface="+mn-lt"/>
              </a:rPr>
              <a:t>PASS Program Specialist</a:t>
            </a:r>
          </a:p>
          <a:p>
            <a:pPr algn="ctr"/>
            <a:r>
              <a:rPr lang="en-US" sz="2400" dirty="0">
                <a:solidFill>
                  <a:srgbClr val="0070C0"/>
                </a:solidFill>
                <a:latin typeface="+mn-lt"/>
                <a:hlinkClick r:id="rId2">
                  <a:extLst>
                    <a:ext uri="{A12FA001-AC4F-418D-AE19-62706E023703}">
                      <ahyp:hlinkClr xmlns:ahyp="http://schemas.microsoft.com/office/drawing/2018/hyperlinkcolor" val="tx"/>
                    </a:ext>
                  </a:extLst>
                </a:hlinkClick>
              </a:rPr>
              <a:t>Elisa. </a:t>
            </a:r>
            <a:r>
              <a:rPr lang="en-US" sz="2400" dirty="0">
                <a:solidFill>
                  <a:srgbClr val="0070C0"/>
                </a:solidFill>
                <a:latin typeface="+mn-lt"/>
                <a:hlinkClick r:id="rId3">
                  <a:extLst>
                    <a:ext uri="{A12FA001-AC4F-418D-AE19-62706E023703}">
                      <ahyp:hlinkClr xmlns:ahyp="http://schemas.microsoft.com/office/drawing/2018/hyperlinkcolor" val="tx"/>
                    </a:ext>
                  </a:extLst>
                </a:hlinkClick>
              </a:rPr>
              <a:t>Jaden@sreb.org</a:t>
            </a:r>
            <a:endParaRPr lang="en-US" sz="2400" dirty="0">
              <a:solidFill>
                <a:srgbClr val="0070C0"/>
              </a:solidFill>
              <a:latin typeface="+mn-lt"/>
            </a:endParaRPr>
          </a:p>
          <a:p>
            <a:pPr algn="ctr"/>
            <a:r>
              <a:rPr lang="en-US" sz="2000" dirty="0">
                <a:solidFill>
                  <a:srgbClr val="0070C0"/>
                </a:solidFill>
                <a:latin typeface="+mn-lt"/>
              </a:rPr>
              <a:t>(404) 879-5517</a:t>
            </a:r>
          </a:p>
          <a:p>
            <a:endParaRPr lang="en-US" dirty="0">
              <a:latin typeface="+mn-lt"/>
            </a:endParaRPr>
          </a:p>
          <a:p>
            <a:endParaRPr lang="en-US" dirty="0"/>
          </a:p>
          <a:p>
            <a:endParaRPr lang="en-US" dirty="0"/>
          </a:p>
        </p:txBody>
      </p:sp>
    </p:spTree>
    <p:extLst>
      <p:ext uri="{BB962C8B-B14F-4D97-AF65-F5344CB8AC3E}">
        <p14:creationId xmlns:p14="http://schemas.microsoft.com/office/powerpoint/2010/main" val="296950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31560-82A7-4912-1AC6-7ADC7D35E730}"/>
              </a:ext>
            </a:extLst>
          </p:cNvPr>
          <p:cNvPicPr>
            <a:picLocks noChangeAspect="1"/>
          </p:cNvPicPr>
          <p:nvPr/>
        </p:nvPicPr>
        <p:blipFill>
          <a:blip r:embed="rId2"/>
          <a:stretch>
            <a:fillRect/>
          </a:stretch>
        </p:blipFill>
        <p:spPr>
          <a:xfrm>
            <a:off x="6420995" y="2292605"/>
            <a:ext cx="5034261" cy="3141154"/>
          </a:xfrm>
          <a:prstGeom prst="rect">
            <a:avLst/>
          </a:prstGeom>
          <a:noFill/>
        </p:spPr>
      </p:pic>
      <p:sp>
        <p:nvSpPr>
          <p:cNvPr id="7" name="TextBox 6">
            <a:extLst>
              <a:ext uri="{FF2B5EF4-FFF2-40B4-BE49-F238E27FC236}">
                <a16:creationId xmlns:a16="http://schemas.microsoft.com/office/drawing/2014/main" id="{E45652A4-7DB9-8F53-12DC-A39F3DB0A97E}"/>
              </a:ext>
            </a:extLst>
          </p:cNvPr>
          <p:cNvSpPr txBox="1"/>
          <p:nvPr/>
        </p:nvSpPr>
        <p:spPr>
          <a:xfrm>
            <a:off x="1061156" y="1600201"/>
            <a:ext cx="5021779" cy="4525963"/>
          </a:xfrm>
          <a:prstGeom prst="rect">
            <a:avLst/>
          </a:prstGeom>
        </p:spPr>
        <p:txBody>
          <a:bodyPr vert="horz" lIns="91440" tIns="45720" rIns="91440" bIns="45720" rtlCol="0">
            <a:normAutofit/>
          </a:bodyPr>
          <a:lstStyle/>
          <a:p>
            <a:pPr marR="0">
              <a:lnSpc>
                <a:spcPct val="90000"/>
              </a:lnSpc>
              <a:spcBef>
                <a:spcPct val="20000"/>
              </a:spcBef>
              <a:spcAft>
                <a:spcPts val="1200"/>
              </a:spcAft>
              <a:buClr>
                <a:schemeClr val="accent2"/>
              </a:buClr>
            </a:pPr>
            <a:r>
              <a:rPr lang="en-US" sz="2000" kern="1200" baseline="0" dirty="0">
                <a:solidFill>
                  <a:srgbClr val="7C6A55"/>
                </a:solidFill>
                <a:effectLst/>
                <a:latin typeface="Arial"/>
                <a:ea typeface="+mn-ea"/>
                <a:cs typeface="+mn-cs"/>
              </a:rPr>
              <a:t>SARA is a voluntary program for both states and institutions that participate. </a:t>
            </a:r>
          </a:p>
          <a:p>
            <a:pPr marL="342900" marR="0" indent="-342900">
              <a:lnSpc>
                <a:spcPct val="90000"/>
              </a:lnSpc>
              <a:spcBef>
                <a:spcPct val="20000"/>
              </a:spcBef>
              <a:buClr>
                <a:srgbClr val="003087"/>
              </a:buClr>
              <a:buFont typeface="Wingdings" panose="05000000000000000000" pitchFamily="2" charset="2"/>
              <a:buChar char="Ø"/>
            </a:pPr>
            <a:r>
              <a:rPr lang="en-US" sz="2000" kern="1200" baseline="0" dirty="0">
                <a:solidFill>
                  <a:srgbClr val="7C6A55"/>
                </a:solidFill>
                <a:effectLst/>
                <a:latin typeface="Arial"/>
                <a:ea typeface="+mn-ea"/>
                <a:cs typeface="+mn-cs"/>
              </a:rPr>
              <a:t>SARA membership versus SARA Participation. </a:t>
            </a:r>
          </a:p>
          <a:p>
            <a:pPr marL="342900" marR="0" indent="-342900">
              <a:lnSpc>
                <a:spcPct val="90000"/>
              </a:lnSpc>
              <a:spcBef>
                <a:spcPct val="20000"/>
              </a:spcBef>
              <a:buClr>
                <a:srgbClr val="003087"/>
              </a:buClr>
              <a:buFont typeface="Wingdings" panose="05000000000000000000" pitchFamily="2" charset="2"/>
              <a:buChar char="Ø"/>
            </a:pPr>
            <a:r>
              <a:rPr lang="en-US" sz="2000" kern="1200" baseline="0" dirty="0">
                <a:solidFill>
                  <a:srgbClr val="7C6A55"/>
                </a:solidFill>
                <a:effectLst/>
                <a:latin typeface="Arial"/>
                <a:ea typeface="+mn-ea"/>
                <a:cs typeface="+mn-cs"/>
              </a:rPr>
              <a:t>States gain SARA membership through their regional compact membership, while institutions can participate in SARA through membership in their state agencies that facilitate SARA, as long as the state is a member of one of the four regional education compacts. </a:t>
            </a:r>
          </a:p>
          <a:p>
            <a:pPr marL="342900" marR="0" indent="-342900">
              <a:lnSpc>
                <a:spcPct val="90000"/>
              </a:lnSpc>
              <a:spcBef>
                <a:spcPct val="20000"/>
              </a:spcBef>
              <a:buClr>
                <a:srgbClr val="003087"/>
              </a:buClr>
              <a:buFont typeface="Wingdings" panose="05000000000000000000" pitchFamily="2" charset="2"/>
              <a:buChar char="Ø"/>
            </a:pPr>
            <a:r>
              <a:rPr lang="en-US" sz="2000" kern="1200" baseline="0" dirty="0">
                <a:solidFill>
                  <a:srgbClr val="7C6A55"/>
                </a:solidFill>
                <a:effectLst/>
                <a:latin typeface="Arial"/>
                <a:ea typeface="+mn-ea"/>
                <a:cs typeface="+mn-cs"/>
              </a:rPr>
              <a:t>States renew SARA membership every two years and institutions renew SARA participation annually.</a:t>
            </a:r>
          </a:p>
        </p:txBody>
      </p:sp>
      <p:sp>
        <p:nvSpPr>
          <p:cNvPr id="5" name="Title 4">
            <a:extLst>
              <a:ext uri="{FF2B5EF4-FFF2-40B4-BE49-F238E27FC236}">
                <a16:creationId xmlns:a16="http://schemas.microsoft.com/office/drawing/2014/main" id="{0657ECAD-377B-4DCC-5AA2-70670B7A232D}"/>
              </a:ext>
            </a:extLst>
          </p:cNvPr>
          <p:cNvSpPr>
            <a:spLocks noGrp="1"/>
          </p:cNvSpPr>
          <p:nvPr>
            <p:ph type="title"/>
          </p:nvPr>
        </p:nvSpPr>
        <p:spPr>
          <a:xfrm>
            <a:off x="1061156" y="274638"/>
            <a:ext cx="10371419" cy="1143000"/>
          </a:xfrm>
        </p:spPr>
        <p:txBody>
          <a:bodyPr vert="horz" lIns="91440" tIns="45720" rIns="91440" bIns="45720" rtlCol="0" anchor="ctr">
            <a:normAutofit/>
          </a:bodyPr>
          <a:lstStyle/>
          <a:p>
            <a:pPr algn="l"/>
            <a:r>
              <a:rPr lang="en-US" kern="1200" dirty="0">
                <a:latin typeface="Arial"/>
                <a:ea typeface="+mj-ea"/>
                <a:cs typeface="+mj-cs"/>
              </a:rPr>
              <a:t>SREB SARA Operates as:</a:t>
            </a:r>
          </a:p>
        </p:txBody>
      </p:sp>
    </p:spTree>
    <p:extLst>
      <p:ext uri="{BB962C8B-B14F-4D97-AF65-F5344CB8AC3E}">
        <p14:creationId xmlns:p14="http://schemas.microsoft.com/office/powerpoint/2010/main" val="750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5D04-CC85-4E6E-31BB-128BD58BF3C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B82B122-D5EF-50ED-AC0D-7D20D20E52E4}"/>
              </a:ext>
            </a:extLst>
          </p:cNvPr>
          <p:cNvPicPr>
            <a:picLocks noChangeAspect="1"/>
          </p:cNvPicPr>
          <p:nvPr/>
        </p:nvPicPr>
        <p:blipFill>
          <a:blip r:embed="rId2"/>
          <a:stretch>
            <a:fillRect/>
          </a:stretch>
        </p:blipFill>
        <p:spPr>
          <a:xfrm>
            <a:off x="6420995" y="2292605"/>
            <a:ext cx="5034261" cy="3141154"/>
          </a:xfrm>
          <a:prstGeom prst="rect">
            <a:avLst/>
          </a:prstGeom>
          <a:noFill/>
        </p:spPr>
      </p:pic>
      <p:sp>
        <p:nvSpPr>
          <p:cNvPr id="5" name="Title 4">
            <a:extLst>
              <a:ext uri="{FF2B5EF4-FFF2-40B4-BE49-F238E27FC236}">
                <a16:creationId xmlns:a16="http://schemas.microsoft.com/office/drawing/2014/main" id="{97F63B93-359E-629B-9949-9D39C4F5E264}"/>
              </a:ext>
            </a:extLst>
          </p:cNvPr>
          <p:cNvSpPr>
            <a:spLocks noGrp="1"/>
          </p:cNvSpPr>
          <p:nvPr>
            <p:ph type="title"/>
          </p:nvPr>
        </p:nvSpPr>
        <p:spPr>
          <a:xfrm>
            <a:off x="1061156" y="274638"/>
            <a:ext cx="10371419" cy="1143000"/>
          </a:xfrm>
        </p:spPr>
        <p:txBody>
          <a:bodyPr vert="horz" lIns="91440" tIns="45720" rIns="91440" bIns="45720" rtlCol="0" anchor="ctr">
            <a:normAutofit/>
          </a:bodyPr>
          <a:lstStyle/>
          <a:p>
            <a:pPr algn="l"/>
            <a:r>
              <a:rPr lang="en-US" kern="1200" dirty="0">
                <a:latin typeface="Arial"/>
                <a:ea typeface="+mj-ea"/>
                <a:cs typeface="+mj-cs"/>
              </a:rPr>
              <a:t>S-SARA RSC Operates as:</a:t>
            </a:r>
          </a:p>
        </p:txBody>
      </p:sp>
      <p:sp>
        <p:nvSpPr>
          <p:cNvPr id="2" name="Content Placeholder 2">
            <a:extLst>
              <a:ext uri="{FF2B5EF4-FFF2-40B4-BE49-F238E27FC236}">
                <a16:creationId xmlns:a16="http://schemas.microsoft.com/office/drawing/2014/main" id="{1D61644A-F81D-434B-3C18-36E95F087AA1}"/>
              </a:ext>
            </a:extLst>
          </p:cNvPr>
          <p:cNvSpPr txBox="1">
            <a:spLocks/>
          </p:cNvSpPr>
          <p:nvPr/>
        </p:nvSpPr>
        <p:spPr>
          <a:xfrm>
            <a:off x="1061156" y="1467030"/>
            <a:ext cx="5001253" cy="4525963"/>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2"/>
              </a:buClr>
              <a:buFontTx/>
              <a:buNone/>
              <a:defRPr sz="2800" kern="1200" baseline="0">
                <a:solidFill>
                  <a:schemeClr val="tx1"/>
                </a:solidFill>
                <a:latin typeface="Arial"/>
                <a:ea typeface="+mn-ea"/>
                <a:cs typeface="+mn-cs"/>
              </a:defRPr>
            </a:lvl1pPr>
            <a:lvl2pPr marL="457200" indent="0" algn="l" defTabSz="457200" rtl="0" eaLnBrk="1" latinLnBrk="0" hangingPunct="1">
              <a:spcBef>
                <a:spcPct val="20000"/>
              </a:spcBef>
              <a:buClr>
                <a:srgbClr val="7C6A55"/>
              </a:buClr>
              <a:buFontTx/>
              <a:buNone/>
              <a:defRPr sz="2400" kern="1200">
                <a:solidFill>
                  <a:srgbClr val="7C6A55"/>
                </a:solidFill>
                <a:latin typeface="Arial"/>
                <a:ea typeface="+mn-ea"/>
                <a:cs typeface="+mn-cs"/>
              </a:defRPr>
            </a:lvl2pPr>
            <a:lvl3pPr marL="914400" indent="0" algn="l" defTabSz="457200" rtl="0" eaLnBrk="1" latinLnBrk="0" hangingPunct="1">
              <a:spcBef>
                <a:spcPct val="20000"/>
              </a:spcBef>
              <a:buClr>
                <a:srgbClr val="7C6A55"/>
              </a:buClr>
              <a:buFontTx/>
              <a:buNone/>
              <a:defRPr sz="2000" kern="1200">
                <a:solidFill>
                  <a:srgbClr val="7C6A55"/>
                </a:solidFill>
                <a:latin typeface="Arial"/>
                <a:ea typeface="+mn-ea"/>
                <a:cs typeface="+mn-cs"/>
              </a:defRPr>
            </a:lvl3pPr>
            <a:lvl4pPr marL="13716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4pPr>
            <a:lvl5pPr marL="18288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sz="2000" dirty="0">
                <a:solidFill>
                  <a:srgbClr val="7C6A55"/>
                </a:solidFill>
                <a:latin typeface="+mj-lt"/>
              </a:rPr>
              <a:t>The SREB SARA Regional Steering Committee (S-SARA RSC) consists of the SPEs from SREB’s 16 member states and its 4 affiliates, as well as 5 at-large members that represent various higher education sectors and SARA stakeholders:</a:t>
            </a:r>
          </a:p>
          <a:p>
            <a:pPr>
              <a:spcBef>
                <a:spcPts val="0"/>
              </a:spcBef>
            </a:pPr>
            <a:endParaRPr lang="en-US" sz="1500" dirty="0">
              <a:solidFill>
                <a:srgbClr val="7C6A55"/>
              </a:solidFill>
            </a:endParaRPr>
          </a:p>
          <a:p>
            <a:pPr marL="342900" indent="-342900">
              <a:spcBef>
                <a:spcPts val="0"/>
              </a:spcBef>
              <a:buClr>
                <a:srgbClr val="3366CC"/>
              </a:buClr>
              <a:buFont typeface="Wingdings" panose="05000000000000000000" pitchFamily="2" charset="2"/>
              <a:buChar char="Ø"/>
            </a:pPr>
            <a:r>
              <a:rPr lang="en-US" sz="1800" dirty="0">
                <a:solidFill>
                  <a:srgbClr val="7C6A55"/>
                </a:solidFill>
              </a:rPr>
              <a:t>Large Online 4-year</a:t>
            </a:r>
          </a:p>
          <a:p>
            <a:pPr marL="342900" indent="-342900">
              <a:spcBef>
                <a:spcPts val="0"/>
              </a:spcBef>
              <a:buClr>
                <a:srgbClr val="3366CC"/>
              </a:buClr>
              <a:buFont typeface="Wingdings" panose="05000000000000000000" pitchFamily="2" charset="2"/>
              <a:buChar char="Ø"/>
            </a:pPr>
            <a:r>
              <a:rPr lang="en-US" sz="1800" dirty="0">
                <a:solidFill>
                  <a:srgbClr val="7C6A55"/>
                </a:solidFill>
              </a:rPr>
              <a:t>Two-year</a:t>
            </a:r>
          </a:p>
          <a:p>
            <a:pPr marL="342900" indent="-342900">
              <a:spcBef>
                <a:spcPts val="0"/>
              </a:spcBef>
              <a:buClr>
                <a:srgbClr val="3366CC"/>
              </a:buClr>
              <a:buFont typeface="Wingdings" panose="05000000000000000000" pitchFamily="2" charset="2"/>
              <a:buChar char="Ø"/>
            </a:pPr>
            <a:r>
              <a:rPr lang="en-US" sz="1800" dirty="0">
                <a:solidFill>
                  <a:srgbClr val="7C6A55"/>
                </a:solidFill>
              </a:rPr>
              <a:t>Private and Vocational</a:t>
            </a:r>
          </a:p>
          <a:p>
            <a:pPr marL="342900" indent="-342900">
              <a:spcBef>
                <a:spcPts val="0"/>
              </a:spcBef>
              <a:buClr>
                <a:srgbClr val="3366CC"/>
              </a:buClr>
              <a:buFont typeface="Wingdings" panose="05000000000000000000" pitchFamily="2" charset="2"/>
              <a:buChar char="Ø"/>
            </a:pPr>
            <a:r>
              <a:rPr lang="en-US" sz="1800" dirty="0">
                <a:solidFill>
                  <a:srgbClr val="7C6A55"/>
                </a:solidFill>
              </a:rPr>
              <a:t>Higher Education Policy Consultant</a:t>
            </a:r>
          </a:p>
          <a:p>
            <a:pPr>
              <a:spcBef>
                <a:spcPts val="0"/>
              </a:spcBef>
              <a:buClr>
                <a:srgbClr val="3366CC"/>
              </a:buClr>
            </a:pPr>
            <a:endParaRPr lang="en-US" sz="1500" dirty="0">
              <a:solidFill>
                <a:srgbClr val="7C6A55"/>
              </a:solidFill>
            </a:endParaRPr>
          </a:p>
          <a:p>
            <a:pPr>
              <a:spcBef>
                <a:spcPts val="0"/>
              </a:spcBef>
              <a:buClr>
                <a:srgbClr val="3366CC"/>
              </a:buClr>
            </a:pPr>
            <a:r>
              <a:rPr lang="en-US" sz="2000" dirty="0">
                <a:solidFill>
                  <a:srgbClr val="7C6A55"/>
                </a:solidFill>
              </a:rPr>
              <a:t>SREB’s RSC includes both the states and institutions’ voices in conversations and votes regarding SARA matters.</a:t>
            </a:r>
          </a:p>
          <a:p>
            <a:pPr>
              <a:buClr>
                <a:srgbClr val="3366CC"/>
              </a:buClr>
            </a:pPr>
            <a:endParaRPr lang="en-US" sz="1600" dirty="0"/>
          </a:p>
        </p:txBody>
      </p:sp>
    </p:spTree>
    <p:extLst>
      <p:ext uri="{BB962C8B-B14F-4D97-AF65-F5344CB8AC3E}">
        <p14:creationId xmlns:p14="http://schemas.microsoft.com/office/powerpoint/2010/main" val="368589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DD8A-3E21-9915-4B59-58836FEDEB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E6C5313-E6CB-8494-3EB6-8E24E155A536}"/>
              </a:ext>
            </a:extLst>
          </p:cNvPr>
          <p:cNvSpPr>
            <a:spLocks noGrp="1"/>
          </p:cNvSpPr>
          <p:nvPr>
            <p:ph type="title"/>
          </p:nvPr>
        </p:nvSpPr>
        <p:spPr>
          <a:xfrm>
            <a:off x="1061156" y="274638"/>
            <a:ext cx="11130844" cy="1143000"/>
          </a:xfrm>
        </p:spPr>
        <p:txBody>
          <a:bodyPr vert="horz" lIns="91440" tIns="45720" rIns="91440" bIns="45720" rtlCol="0" anchor="ctr">
            <a:normAutofit/>
          </a:bodyPr>
          <a:lstStyle/>
          <a:p>
            <a:pPr algn="l"/>
            <a:r>
              <a:rPr lang="en-US" kern="1200" dirty="0">
                <a:latin typeface="Arial"/>
                <a:ea typeface="+mj-ea"/>
                <a:cs typeface="+mj-cs"/>
              </a:rPr>
              <a:t>SREB Office of Postsecondary Education</a:t>
            </a:r>
          </a:p>
        </p:txBody>
      </p:sp>
      <p:sp>
        <p:nvSpPr>
          <p:cNvPr id="4" name="TextBox 3">
            <a:extLst>
              <a:ext uri="{FF2B5EF4-FFF2-40B4-BE49-F238E27FC236}">
                <a16:creationId xmlns:a16="http://schemas.microsoft.com/office/drawing/2014/main" id="{DD05D516-F644-558D-D463-91DC2F9DFA83}"/>
              </a:ext>
            </a:extLst>
          </p:cNvPr>
          <p:cNvSpPr txBox="1"/>
          <p:nvPr/>
        </p:nvSpPr>
        <p:spPr>
          <a:xfrm>
            <a:off x="1108521" y="1081736"/>
            <a:ext cx="10065392" cy="4647426"/>
          </a:xfrm>
          <a:prstGeom prst="rect">
            <a:avLst/>
          </a:prstGeom>
          <a:noFill/>
        </p:spPr>
        <p:txBody>
          <a:bodyPr wrap="square">
            <a:spAutoFit/>
          </a:bodyPr>
          <a:lstStyle/>
          <a:p>
            <a:pPr marR="0" lvl="0">
              <a:spcBef>
                <a:spcPts val="0"/>
              </a:spcBef>
              <a:spcAft>
                <a:spcPts val="0"/>
              </a:spcAft>
              <a:buClr>
                <a:schemeClr val="accent1">
                  <a:lumMod val="75000"/>
                </a:schemeClr>
              </a:buClr>
            </a:pPr>
            <a:r>
              <a:rPr lang="en-US" sz="1800" dirty="0">
                <a:solidFill>
                  <a:srgbClr val="7C6A55"/>
                </a:solidFill>
                <a:latin typeface="+mj-lt"/>
                <a:ea typeface="Calibri" panose="020F0502020204030204" pitchFamily="34" charset="0"/>
                <a:cs typeface="Times New Roman" panose="02020603050405020304" pitchFamily="18" charset="0"/>
              </a:rPr>
              <a:t>Vice President of Postsecondary Education </a:t>
            </a:r>
          </a:p>
          <a:p>
            <a:pPr marR="0" lvl="0">
              <a:spcBef>
                <a:spcPts val="0"/>
              </a:spcBef>
              <a:spcAft>
                <a:spcPts val="0"/>
              </a:spcAft>
              <a:buClr>
                <a:schemeClr val="accent1">
                  <a:lumMod val="75000"/>
                </a:schemeClr>
              </a:buClr>
            </a:pPr>
            <a:r>
              <a:rPr lang="en-US" sz="1800" dirty="0">
                <a:solidFill>
                  <a:srgbClr val="7C6A55"/>
                </a:solidFill>
                <a:latin typeface="+mj-lt"/>
                <a:ea typeface="Calibri" panose="020F0502020204030204" pitchFamily="34" charset="0"/>
                <a:cs typeface="Times New Roman" panose="02020603050405020304" pitchFamily="18" charset="0"/>
              </a:rPr>
              <a:t>Harriette Scott, EdD</a:t>
            </a:r>
          </a:p>
          <a:p>
            <a:pPr marR="0" lvl="0">
              <a:spcBef>
                <a:spcPts val="0"/>
              </a:spcBef>
              <a:spcAft>
                <a:spcPts val="0"/>
              </a:spcAft>
              <a:buClr>
                <a:schemeClr val="accent1">
                  <a:lumMod val="75000"/>
                </a:schemeClr>
              </a:buClr>
            </a:pPr>
            <a:endParaRPr lang="en-US" sz="2400" dirty="0">
              <a:effectLst/>
              <a:latin typeface="+mj-lt"/>
              <a:ea typeface="Calibri" panose="020F0502020204030204" pitchFamily="34" charset="0"/>
              <a:cs typeface="Times New Roman" panose="02020603050405020304" pitchFamily="18" charset="0"/>
            </a:endParaRPr>
          </a:p>
          <a:p>
            <a:pPr marR="0" lvl="0">
              <a:spcBef>
                <a:spcPts val="0"/>
              </a:spcBef>
              <a:spcAft>
                <a:spcPts val="0"/>
              </a:spcAft>
              <a:buClr>
                <a:schemeClr val="accent1">
                  <a:lumMod val="75000"/>
                </a:schemeClr>
              </a:buClr>
            </a:pPr>
            <a:r>
              <a:rPr lang="en-US" sz="2800" dirty="0">
                <a:effectLst/>
                <a:latin typeface="+mj-lt"/>
                <a:ea typeface="Calibri" panose="020F0502020204030204" pitchFamily="34" charset="0"/>
                <a:cs typeface="Times New Roman" panose="02020603050405020304" pitchFamily="18" charset="0"/>
              </a:rPr>
              <a:t>	</a:t>
            </a:r>
          </a:p>
          <a:p>
            <a:pPr marR="0" lvl="0">
              <a:spcBef>
                <a:spcPts val="0"/>
              </a:spcBef>
              <a:spcAft>
                <a:spcPts val="0"/>
              </a:spcAft>
              <a:buClr>
                <a:schemeClr val="accent1">
                  <a:lumMod val="75000"/>
                </a:schemeClr>
              </a:buClr>
            </a:pPr>
            <a:r>
              <a:rPr lang="en-US" sz="2800" dirty="0">
                <a:solidFill>
                  <a:schemeClr val="tx2"/>
                </a:solidFill>
                <a:latin typeface="+mj-lt"/>
                <a:ea typeface="Calibri" panose="020F0502020204030204" pitchFamily="34" charset="0"/>
                <a:cs typeface="Times New Roman" panose="02020603050405020304" pitchFamily="18" charset="0"/>
              </a:rPr>
              <a:t>	</a:t>
            </a:r>
            <a:r>
              <a:rPr lang="en-US" sz="2800" dirty="0">
                <a:solidFill>
                  <a:schemeClr val="tx2"/>
                </a:solidFill>
                <a:effectLst/>
                <a:latin typeface="+mj-lt"/>
                <a:ea typeface="Calibri" panose="020F0502020204030204" pitchFamily="34" charset="0"/>
                <a:cs typeface="Times New Roman" panose="02020603050405020304" pitchFamily="18" charset="0"/>
              </a:rPr>
              <a:t>Postsecondary Office of Access and Student Success Staff</a:t>
            </a:r>
          </a:p>
          <a:p>
            <a:pPr marR="0" lvl="0">
              <a:spcBef>
                <a:spcPts val="0"/>
              </a:spcBef>
              <a:spcAft>
                <a:spcPts val="0"/>
              </a:spcAft>
              <a:buClr>
                <a:schemeClr val="accent1">
                  <a:lumMod val="75000"/>
                </a:schemeClr>
              </a:buClr>
            </a:pPr>
            <a:r>
              <a:rPr lang="en-US" sz="1800" dirty="0">
                <a:latin typeface="+mj-lt"/>
                <a:ea typeface="Times New Roman" panose="02020603050405020304" pitchFamily="18" charset="0"/>
                <a:cs typeface="Times New Roman" panose="02020603050405020304" pitchFamily="18" charset="0"/>
              </a:rPr>
              <a:t>	</a:t>
            </a:r>
            <a:r>
              <a:rPr lang="en-US" sz="1800" dirty="0">
                <a:solidFill>
                  <a:srgbClr val="7C6A55"/>
                </a:solidFill>
                <a:latin typeface="+mj-lt"/>
                <a:ea typeface="Times New Roman" panose="02020603050405020304" pitchFamily="18" charset="0"/>
                <a:cs typeface="Times New Roman" panose="02020603050405020304" pitchFamily="18" charset="0"/>
              </a:rPr>
              <a:t>Michael DeJesus III, PhD</a:t>
            </a: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Director, Postsecondary Access and Student Success </a:t>
            </a:r>
          </a:p>
          <a:p>
            <a:pPr marR="0" lvl="0">
              <a:spcBef>
                <a:spcPts val="0"/>
              </a:spcBef>
              <a:spcAft>
                <a:spcPts val="0"/>
              </a:spcAft>
              <a:buClr>
                <a:schemeClr val="accent1">
                  <a:lumMod val="75000"/>
                </a:schemeClr>
              </a:buClr>
            </a:pPr>
            <a:endParaRPr lang="en-US" sz="1800" dirty="0">
              <a:solidFill>
                <a:srgbClr val="7C6A55"/>
              </a:solidFill>
              <a:latin typeface="+mj-lt"/>
              <a:ea typeface="Times New Roman" panose="02020603050405020304" pitchFamily="18" charset="0"/>
              <a:cs typeface="Times New Roman" panose="02020603050405020304" pitchFamily="18" charset="0"/>
            </a:endParaRP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a:t>
            </a:r>
          </a:p>
          <a:p>
            <a:pPr marR="0" lvl="0">
              <a:spcBef>
                <a:spcPts val="0"/>
              </a:spcBef>
              <a:spcAft>
                <a:spcPts val="0"/>
              </a:spcAft>
              <a:buClr>
                <a:schemeClr val="accent1">
                  <a:lumMod val="75000"/>
                </a:schemeClr>
              </a:buClr>
            </a:pPr>
            <a:r>
              <a:rPr lang="en-US" dirty="0">
                <a:solidFill>
                  <a:srgbClr val="7C6A55"/>
                </a:solidFill>
                <a:latin typeface="+mj-lt"/>
                <a:ea typeface="Times New Roman" panose="02020603050405020304" pitchFamily="18" charset="0"/>
                <a:cs typeface="Times New Roman" panose="02020603050405020304" pitchFamily="18" charset="0"/>
              </a:rPr>
              <a:t>	</a:t>
            </a:r>
            <a:r>
              <a:rPr lang="en-US" sz="1800" dirty="0">
                <a:solidFill>
                  <a:srgbClr val="7C6A55"/>
                </a:solidFill>
                <a:latin typeface="+mj-lt"/>
                <a:ea typeface="Times New Roman" panose="02020603050405020304" pitchFamily="18" charset="0"/>
                <a:cs typeface="Times New Roman" panose="02020603050405020304" pitchFamily="18" charset="0"/>
              </a:rPr>
              <a:t>Elisa Jaden, EdS							 Jimikea Wilson</a:t>
            </a: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Regional SARA Director					 Program Coordinator</a:t>
            </a: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Program Specialist</a:t>
            </a:r>
          </a:p>
          <a:p>
            <a:pPr marR="0" lvl="0">
              <a:spcBef>
                <a:spcPts val="0"/>
              </a:spcBef>
              <a:spcAft>
                <a:spcPts val="0"/>
              </a:spcAft>
              <a:buClr>
                <a:schemeClr val="accent1">
                  <a:lumMod val="75000"/>
                </a:schemeClr>
              </a:buClr>
            </a:pPr>
            <a:endParaRPr lang="en-US" sz="1800" dirty="0">
              <a:solidFill>
                <a:srgbClr val="7C6A55"/>
              </a:solidFill>
              <a:latin typeface="+mj-lt"/>
              <a:ea typeface="Times New Roman" panose="02020603050405020304" pitchFamily="18" charset="0"/>
              <a:cs typeface="Times New Roman" panose="02020603050405020304" pitchFamily="18" charset="0"/>
            </a:endParaRP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Allison Buckley							 </a:t>
            </a:r>
            <a:r>
              <a:rPr lang="en-US" dirty="0">
                <a:solidFill>
                  <a:srgbClr val="7C6A55"/>
                </a:solidFill>
                <a:latin typeface="+mj-lt"/>
                <a:ea typeface="Times New Roman" panose="02020603050405020304" pitchFamily="18" charset="0"/>
                <a:cs typeface="Times New Roman" panose="02020603050405020304" pitchFamily="18" charset="0"/>
              </a:rPr>
              <a:t>Kenneth Mason</a:t>
            </a:r>
          </a:p>
          <a:p>
            <a:pPr marR="0" lvl="0">
              <a:spcBef>
                <a:spcPts val="0"/>
              </a:spcBef>
              <a:spcAft>
                <a:spcPts val="0"/>
              </a:spcAft>
              <a:buClr>
                <a:schemeClr val="accent1">
                  <a:lumMod val="75000"/>
                </a:schemeClr>
              </a:buClr>
            </a:pPr>
            <a:r>
              <a:rPr lang="en-US" sz="1800" dirty="0">
                <a:solidFill>
                  <a:srgbClr val="7C6A55"/>
                </a:solidFill>
                <a:latin typeface="+mj-lt"/>
                <a:ea typeface="Times New Roman" panose="02020603050405020304" pitchFamily="18" charset="0"/>
                <a:cs typeface="Times New Roman" panose="02020603050405020304" pitchFamily="18" charset="0"/>
              </a:rPr>
              <a:t>	</a:t>
            </a:r>
            <a:r>
              <a:rPr lang="en-US" dirty="0">
                <a:solidFill>
                  <a:srgbClr val="7C6A55"/>
                </a:solidFill>
                <a:latin typeface="+mj-lt"/>
                <a:ea typeface="Times New Roman" panose="02020603050405020304" pitchFamily="18" charset="0"/>
                <a:cs typeface="Times New Roman" panose="02020603050405020304" pitchFamily="18" charset="0"/>
              </a:rPr>
              <a:t>Program Specialist						</a:t>
            </a:r>
            <a:r>
              <a:rPr lang="en-US" sz="1800" dirty="0">
                <a:solidFill>
                  <a:srgbClr val="7C6A55"/>
                </a:solidFill>
                <a:latin typeface="+mj-lt"/>
                <a:ea typeface="Times New Roman" panose="02020603050405020304" pitchFamily="18" charset="0"/>
                <a:cs typeface="Times New Roman" panose="02020603050405020304" pitchFamily="18" charset="0"/>
              </a:rPr>
              <a:t> </a:t>
            </a:r>
            <a:r>
              <a:rPr lang="en-US" dirty="0">
                <a:solidFill>
                  <a:srgbClr val="7C6A55"/>
                </a:solidFill>
                <a:ea typeface="Times New Roman" panose="02020603050405020304" pitchFamily="18" charset="0"/>
                <a:cs typeface="Times New Roman" panose="02020603050405020304" pitchFamily="18" charset="0"/>
              </a:rPr>
              <a:t>Program Coordinator</a:t>
            </a:r>
            <a:endParaRPr lang="en-US" sz="1800" dirty="0">
              <a:solidFill>
                <a:srgbClr val="7C6A55"/>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7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FF449-E555-7945-4F07-BFE5682606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750199-D372-91EE-873E-7FF642F3AEB3}"/>
              </a:ext>
            </a:extLst>
          </p:cNvPr>
          <p:cNvSpPr>
            <a:spLocks noGrp="1"/>
          </p:cNvSpPr>
          <p:nvPr>
            <p:ph type="title"/>
          </p:nvPr>
        </p:nvSpPr>
        <p:spPr>
          <a:xfrm>
            <a:off x="1061156" y="274638"/>
            <a:ext cx="11130844" cy="1143000"/>
          </a:xfrm>
        </p:spPr>
        <p:txBody>
          <a:bodyPr vert="horz" lIns="91440" tIns="45720" rIns="91440" bIns="45720" rtlCol="0" anchor="ctr">
            <a:normAutofit fontScale="90000"/>
          </a:bodyPr>
          <a:lstStyle/>
          <a:p>
            <a:pPr algn="l"/>
            <a:r>
              <a:rPr lang="en-US" sz="4400" dirty="0">
                <a:solidFill>
                  <a:schemeClr val="tx2"/>
                </a:solidFill>
              </a:rPr>
              <a:t>Postsecondary Access &amp; Student Success Programs</a:t>
            </a:r>
          </a:p>
        </p:txBody>
      </p:sp>
      <p:sp>
        <p:nvSpPr>
          <p:cNvPr id="2" name="Content Placeholder 1">
            <a:extLst>
              <a:ext uri="{FF2B5EF4-FFF2-40B4-BE49-F238E27FC236}">
                <a16:creationId xmlns:a16="http://schemas.microsoft.com/office/drawing/2014/main" id="{D82E7205-370B-9096-D6DF-AF7BDBA067D7}"/>
              </a:ext>
            </a:extLst>
          </p:cNvPr>
          <p:cNvSpPr txBox="1">
            <a:spLocks/>
          </p:cNvSpPr>
          <p:nvPr/>
        </p:nvSpPr>
        <p:spPr>
          <a:xfrm>
            <a:off x="1601273" y="2231335"/>
            <a:ext cx="8989453" cy="239533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2"/>
              </a:buClr>
              <a:buFontTx/>
              <a:buNone/>
              <a:defRPr sz="2800" kern="1200" baseline="0">
                <a:solidFill>
                  <a:schemeClr val="tx1"/>
                </a:solidFill>
                <a:latin typeface="Arial"/>
                <a:ea typeface="+mn-ea"/>
                <a:cs typeface="+mn-cs"/>
              </a:defRPr>
            </a:lvl1pPr>
            <a:lvl2pPr marL="457200" indent="0" algn="l" defTabSz="457200" rtl="0" eaLnBrk="1" latinLnBrk="0" hangingPunct="1">
              <a:spcBef>
                <a:spcPct val="20000"/>
              </a:spcBef>
              <a:buClr>
                <a:srgbClr val="7C6A55"/>
              </a:buClr>
              <a:buFontTx/>
              <a:buNone/>
              <a:defRPr sz="2400" kern="1200">
                <a:solidFill>
                  <a:srgbClr val="7C6A55"/>
                </a:solidFill>
                <a:latin typeface="Arial"/>
                <a:ea typeface="+mn-ea"/>
                <a:cs typeface="+mn-cs"/>
              </a:defRPr>
            </a:lvl2pPr>
            <a:lvl3pPr marL="914400" indent="0" algn="l" defTabSz="457200" rtl="0" eaLnBrk="1" latinLnBrk="0" hangingPunct="1">
              <a:spcBef>
                <a:spcPct val="20000"/>
              </a:spcBef>
              <a:buClr>
                <a:srgbClr val="7C6A55"/>
              </a:buClr>
              <a:buFontTx/>
              <a:buNone/>
              <a:defRPr sz="2000" kern="1200">
                <a:solidFill>
                  <a:srgbClr val="7C6A55"/>
                </a:solidFill>
                <a:latin typeface="Arial"/>
                <a:ea typeface="+mn-ea"/>
                <a:cs typeface="+mn-cs"/>
              </a:defRPr>
            </a:lvl3pPr>
            <a:lvl4pPr marL="13716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4pPr>
            <a:lvl5pPr marL="18288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i="1" dirty="0">
                <a:solidFill>
                  <a:srgbClr val="7C6A55"/>
                </a:solidFill>
              </a:rPr>
              <a:t>Regional Tuition Reciprocity Programs			Education Technology and STEM</a:t>
            </a:r>
          </a:p>
          <a:p>
            <a:r>
              <a:rPr lang="en-US" sz="1600" dirty="0">
                <a:solidFill>
                  <a:srgbClr val="7C6A55"/>
                </a:solidFill>
              </a:rPr>
              <a:t>Academic Common Market (ACM)					Open Educational Resources (OER)</a:t>
            </a:r>
          </a:p>
          <a:p>
            <a:r>
              <a:rPr lang="en-US" sz="1600" dirty="0">
                <a:solidFill>
                  <a:srgbClr val="7C6A55"/>
                </a:solidFill>
              </a:rPr>
              <a:t>Regional Contract Program (RCP)					Education Technology Cooperative (ETC)</a:t>
            </a:r>
            <a:endParaRPr lang="nn-NO" sz="1600" dirty="0">
              <a:solidFill>
                <a:srgbClr val="7C6A55"/>
              </a:solidFill>
              <a:latin typeface="Helvetica W01"/>
            </a:endParaRPr>
          </a:p>
          <a:p>
            <a:endParaRPr lang="en-US" sz="1600" dirty="0">
              <a:solidFill>
                <a:srgbClr val="7C6A55"/>
              </a:solidFill>
            </a:endParaRPr>
          </a:p>
          <a:p>
            <a:endParaRPr lang="en-US" sz="1600" dirty="0">
              <a:solidFill>
                <a:srgbClr val="7C6A55"/>
              </a:solidFill>
            </a:endParaRPr>
          </a:p>
          <a:p>
            <a:r>
              <a:rPr lang="en-US" sz="1800" i="1" dirty="0">
                <a:solidFill>
                  <a:srgbClr val="7C6A55"/>
                </a:solidFill>
              </a:rPr>
              <a:t>Higher Education Policy and Compliance		Collaborative Online Course Sharing</a:t>
            </a:r>
          </a:p>
          <a:p>
            <a:r>
              <a:rPr lang="en-US" sz="1600" dirty="0">
                <a:solidFill>
                  <a:srgbClr val="7C6A55"/>
                </a:solidFill>
              </a:rPr>
              <a:t>State Authorization Reciprocity Agreement (SARA)		</a:t>
            </a:r>
            <a:r>
              <a:rPr lang="en-US" sz="1600" dirty="0">
                <a:solidFill>
                  <a:srgbClr val="3366FF"/>
                </a:solidFill>
                <a:hlinkClick r:id="rId2">
                  <a:extLst>
                    <a:ext uri="{A12FA001-AC4F-418D-AE19-62706E023703}">
                      <ahyp:hlinkClr xmlns:ahyp="http://schemas.microsoft.com/office/drawing/2018/hyperlinkcolor" val="tx"/>
                    </a:ext>
                  </a:extLst>
                </a:hlinkClick>
              </a:rPr>
              <a:t>HBCU-MSI Course-Sharing Consortium</a:t>
            </a:r>
            <a:endParaRPr lang="en-US" sz="1600" dirty="0">
              <a:solidFill>
                <a:srgbClr val="3366FF"/>
              </a:solidFill>
            </a:endParaRPr>
          </a:p>
          <a:p>
            <a:endParaRPr lang="en-US" sz="1600" dirty="0">
              <a:solidFill>
                <a:srgbClr val="7C6A55"/>
              </a:solidFill>
            </a:endParaRPr>
          </a:p>
          <a:p>
            <a:endParaRPr lang="en-US" sz="1600" dirty="0">
              <a:solidFill>
                <a:srgbClr val="7C6A55"/>
              </a:solidFill>
            </a:endParaRPr>
          </a:p>
          <a:p>
            <a:endParaRPr lang="en-US" sz="1800" i="1" dirty="0">
              <a:solidFill>
                <a:srgbClr val="7C6A55"/>
              </a:solidFill>
            </a:endParaRPr>
          </a:p>
          <a:p>
            <a:endParaRPr lang="nn-NO" sz="1600" dirty="0">
              <a:solidFill>
                <a:srgbClr val="7C6A55"/>
              </a:solidFill>
              <a:latin typeface="Helvetica W01"/>
            </a:endParaRPr>
          </a:p>
          <a:p>
            <a:endParaRPr lang="en-US" sz="1800" dirty="0"/>
          </a:p>
        </p:txBody>
      </p:sp>
      <p:sp>
        <p:nvSpPr>
          <p:cNvPr id="3" name="TextBox 2">
            <a:extLst>
              <a:ext uri="{FF2B5EF4-FFF2-40B4-BE49-F238E27FC236}">
                <a16:creationId xmlns:a16="http://schemas.microsoft.com/office/drawing/2014/main" id="{79EDE7F6-70F3-E9CF-F17F-7FEAE402AC50}"/>
              </a:ext>
            </a:extLst>
          </p:cNvPr>
          <p:cNvSpPr txBox="1"/>
          <p:nvPr/>
        </p:nvSpPr>
        <p:spPr>
          <a:xfrm>
            <a:off x="2152650" y="4802050"/>
            <a:ext cx="7886700" cy="646331"/>
          </a:xfrm>
          <a:prstGeom prst="rect">
            <a:avLst/>
          </a:prstGeom>
          <a:noFill/>
        </p:spPr>
        <p:txBody>
          <a:bodyPr wrap="square" rtlCol="0">
            <a:spAutoFit/>
          </a:bodyPr>
          <a:lstStyle/>
          <a:p>
            <a:pPr algn="ctr"/>
            <a:r>
              <a:rPr lang="en-US" sz="3600" dirty="0">
                <a:solidFill>
                  <a:srgbClr val="0000FF"/>
                </a:solidFill>
                <a:hlinkClick r:id="rId3">
                  <a:extLst>
                    <a:ext uri="{A12FA001-AC4F-418D-AE19-62706E023703}">
                      <ahyp:hlinkClr xmlns:ahyp="http://schemas.microsoft.com/office/drawing/2018/hyperlinkcolor" val="tx"/>
                    </a:ext>
                  </a:extLst>
                </a:hlinkClick>
              </a:rPr>
              <a:t>www.SREB.org/PostsecondaryEd</a:t>
            </a:r>
            <a:endParaRPr lang="en-US" sz="3600" dirty="0">
              <a:solidFill>
                <a:srgbClr val="0000FF"/>
              </a:solidFill>
            </a:endParaRPr>
          </a:p>
        </p:txBody>
      </p:sp>
    </p:spTree>
    <p:extLst>
      <p:ext uri="{BB962C8B-B14F-4D97-AF65-F5344CB8AC3E}">
        <p14:creationId xmlns:p14="http://schemas.microsoft.com/office/powerpoint/2010/main" val="204905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67BC-75F4-33E6-7C25-F2DE9D4955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D05586-0D3E-8F15-1DE6-6BD3A56E4BE2}"/>
              </a:ext>
            </a:extLst>
          </p:cNvPr>
          <p:cNvSpPr>
            <a:spLocks noGrp="1"/>
          </p:cNvSpPr>
          <p:nvPr>
            <p:ph type="ctrTitle"/>
          </p:nvPr>
        </p:nvSpPr>
        <p:spPr>
          <a:xfrm>
            <a:off x="2295939" y="1132907"/>
            <a:ext cx="9896061" cy="1470025"/>
          </a:xfrm>
        </p:spPr>
        <p:txBody>
          <a:bodyPr/>
          <a:lstStyle/>
          <a:p>
            <a:pPr algn="ctr"/>
            <a:r>
              <a:rPr lang="en-US" sz="8000" b="0" dirty="0">
                <a:latin typeface="Arial Narrow" panose="020B0606020202030204" pitchFamily="34" charset="0"/>
                <a:cs typeface="Calibri Light" panose="020F0302020204030204" pitchFamily="34" charset="0"/>
              </a:rPr>
              <a:t>SREB’s 6 Priorities</a:t>
            </a:r>
          </a:p>
        </p:txBody>
      </p:sp>
    </p:spTree>
    <p:extLst>
      <p:ext uri="{BB962C8B-B14F-4D97-AF65-F5344CB8AC3E}">
        <p14:creationId xmlns:p14="http://schemas.microsoft.com/office/powerpoint/2010/main" val="173500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75291B-D577-59FB-4B68-420A70F002FB}"/>
              </a:ext>
            </a:extLst>
          </p:cNvPr>
          <p:cNvSpPr>
            <a:spLocks noGrp="1"/>
          </p:cNvSpPr>
          <p:nvPr>
            <p:ph sz="half" idx="2"/>
          </p:nvPr>
        </p:nvSpPr>
        <p:spPr/>
        <p:txBody>
          <a:bodyPr>
            <a:noAutofit/>
          </a:bodyPr>
          <a:lstStyle/>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AI in Education</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Career Pathways and Credentials</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Educator Workforce</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Longitudinal Literacy</a:t>
            </a:r>
          </a:p>
          <a:p>
            <a:pPr marL="457200" indent="-381000">
              <a:lnSpc>
                <a:spcPct val="115000"/>
              </a:lnSpc>
              <a:buClr>
                <a:schemeClr val="accent2"/>
              </a:buClr>
              <a:buSzPts val="2400"/>
              <a:buFontTx/>
              <a:buAutoNum type="arabicPeriod"/>
            </a:pPr>
            <a:r>
              <a:rPr lang="en-US" sz="3200" b="1" i="1" dirty="0">
                <a:solidFill>
                  <a:srgbClr val="92D050"/>
                </a:solidFill>
                <a:cs typeface="Arial"/>
              </a:rPr>
              <a:t>Crisis Recovery Support Network</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Student Success in Postsecondary</a:t>
            </a:r>
          </a:p>
        </p:txBody>
      </p:sp>
      <p:sp>
        <p:nvSpPr>
          <p:cNvPr id="4" name="Title 3">
            <a:extLst>
              <a:ext uri="{FF2B5EF4-FFF2-40B4-BE49-F238E27FC236}">
                <a16:creationId xmlns:a16="http://schemas.microsoft.com/office/drawing/2014/main" id="{3F396F0B-8402-F70C-71BC-69036BA28BD8}"/>
              </a:ext>
            </a:extLst>
          </p:cNvPr>
          <p:cNvSpPr>
            <a:spLocks noGrp="1"/>
          </p:cNvSpPr>
          <p:nvPr>
            <p:ph type="title"/>
          </p:nvPr>
        </p:nvSpPr>
        <p:spPr/>
        <p:txBody>
          <a:bodyPr/>
          <a:lstStyle/>
          <a:p>
            <a:r>
              <a:rPr lang="en-US" dirty="0"/>
              <a:t>SREB’s Priority Work</a:t>
            </a:r>
          </a:p>
        </p:txBody>
      </p:sp>
    </p:spTree>
    <p:extLst>
      <p:ext uri="{BB962C8B-B14F-4D97-AF65-F5344CB8AC3E}">
        <p14:creationId xmlns:p14="http://schemas.microsoft.com/office/powerpoint/2010/main" val="591872286"/>
      </p:ext>
    </p:extLst>
  </p:cSld>
  <p:clrMapOvr>
    <a:masterClrMapping/>
  </p:clrMapOvr>
</p:sld>
</file>

<file path=ppt/theme/theme1.xml><?xml version="1.0" encoding="utf-8"?>
<a:theme xmlns:a="http://schemas.openxmlformats.org/drawingml/2006/main" name="SREB Debut ">
  <a:themeElements>
    <a:clrScheme name="SREB 2024">
      <a:dk1>
        <a:srgbClr val="424242"/>
      </a:dk1>
      <a:lt1>
        <a:srgbClr val="FFFFFF"/>
      </a:lt1>
      <a:dk2>
        <a:srgbClr val="003087"/>
      </a:dk2>
      <a:lt2>
        <a:srgbClr val="FFA300"/>
      </a:lt2>
      <a:accent1>
        <a:srgbClr val="307FE2"/>
      </a:accent1>
      <a:accent2>
        <a:srgbClr val="84BD00"/>
      </a:accent2>
      <a:accent3>
        <a:srgbClr val="003087"/>
      </a:accent3>
      <a:accent4>
        <a:srgbClr val="00AEC7"/>
      </a:accent4>
      <a:accent5>
        <a:srgbClr val="424242"/>
      </a:accent5>
      <a:accent6>
        <a:srgbClr val="C4D600"/>
      </a:accent6>
      <a:hlink>
        <a:srgbClr val="C4D600"/>
      </a:hlink>
      <a:folHlink>
        <a:srgbClr val="307F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3d4e11-7ddd-4c3b-a6cb-63061c268a06" xsi:nil="true"/>
    <lcf76f155ced4ddcb4097134ff3c332f xmlns="73539147-6f3c-4611-bfc4-6ce449d1a4a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D45E63648C6841BA08E4140F0F15AA" ma:contentTypeVersion="22" ma:contentTypeDescription="Create a new document." ma:contentTypeScope="" ma:versionID="95ca6006794f24212277134db5a9e616">
  <xsd:schema xmlns:xsd="http://www.w3.org/2001/XMLSchema" xmlns:xs="http://www.w3.org/2001/XMLSchema" xmlns:p="http://schemas.microsoft.com/office/2006/metadata/properties" xmlns:ns2="73539147-6f3c-4611-bfc4-6ce449d1a4a7" xmlns:ns3="d03d4e11-7ddd-4c3b-a6cb-63061c268a06" targetNamespace="http://schemas.microsoft.com/office/2006/metadata/properties" ma:root="true" ma:fieldsID="a6c1a5dfdb9a16d70ac6cccc169587e7" ns2:_="" ns3:_="">
    <xsd:import namespace="73539147-6f3c-4611-bfc4-6ce449d1a4a7"/>
    <xsd:import namespace="d03d4e11-7ddd-4c3b-a6cb-63061c268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9147-6f3c-4611-bfc4-6ce449d1a4a7" elementFormDefault="qualified">
    <xsd:import namespace="http://schemas.microsoft.com/office/2006/documentManagement/types"/>
    <xsd:import namespace="http://schemas.microsoft.com/office/infopath/2007/PartnerControls"/>
    <xsd:element name="MediaServiceMetadata" ma:index="2" nillable="true" ma:displayName="MediaServiceMetadata" ma:hidden="true" ma:internalName="MediaServiceMetadata" ma:readOnly="true">
      <xsd:simpleType>
        <xsd:restriction base="dms:Note"/>
      </xsd:simpleType>
    </xsd:element>
    <xsd:element name="MediaServiceFastMetadata" ma:index="3" nillable="true" ma:displayName="MediaServiceFastMetadata" ma:hidden="true" ma:internalName="MediaServiceFastMetadata" ma:readOnly="true">
      <xsd:simpleType>
        <xsd:restriction base="dms:Note"/>
      </xsd:simpleType>
    </xsd:element>
    <xsd:element name="MediaServiceDateTaken" ma:index="4" nillable="true" ma:displayName="MediaServiceDateTaken" ma:hidden="true" ma:internalName="MediaServiceDateTaken" ma:readOnly="true">
      <xsd:simpleType>
        <xsd:restriction base="dms:Text"/>
      </xsd:simpleType>
    </xsd:element>
    <xsd:element name="MediaServiceAutoTags" ma:index="5" nillable="true" ma:displayName="Tags" ma:internalName="MediaServiceAutoTags" ma:readOnly="true">
      <xsd:simpleType>
        <xsd:restriction base="dms:Text"/>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Location" ma:index="9" nillable="true" ma:displayName="Location"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57d8738-f617-483e-b1e9-cf95238b6ec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d4e11-7ddd-4c3b-a6cb-63061c268a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55d4896-ae91-49e5-8a5e-b1328b34962c}" ma:internalName="TaxCatchAll" ma:showField="CatchAllData" ma:web="d03d4e11-7ddd-4c3b-a6cb-63061c268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5957E-D0B9-4D56-B391-CD72C1A17138}">
  <ds:schemaRefs>
    <ds:schemaRef ds:uri="http://purl.org/dc/elements/1.1/"/>
    <ds:schemaRef ds:uri="http://schemas.microsoft.com/office/infopath/2007/PartnerControls"/>
    <ds:schemaRef ds:uri="http://purl.org/dc/terms/"/>
    <ds:schemaRef ds:uri="http://www.w3.org/XML/1998/namespace"/>
    <ds:schemaRef ds:uri="http://schemas.microsoft.com/office/2006/metadata/properties"/>
    <ds:schemaRef ds:uri="73539147-6f3c-4611-bfc4-6ce449d1a4a7"/>
    <ds:schemaRef ds:uri="http://schemas.openxmlformats.org/package/2006/metadata/core-properties"/>
    <ds:schemaRef ds:uri="http://schemas.microsoft.com/office/2006/documentManagement/types"/>
    <ds:schemaRef ds:uri="http://purl.org/dc/dcmitype/"/>
    <ds:schemaRef ds:uri="d03d4e11-7ddd-4c3b-a6cb-63061c268a06"/>
  </ds:schemaRefs>
</ds:datastoreItem>
</file>

<file path=customXml/itemProps2.xml><?xml version="1.0" encoding="utf-8"?>
<ds:datastoreItem xmlns:ds="http://schemas.openxmlformats.org/officeDocument/2006/customXml" ds:itemID="{6B3E0149-08F0-4864-AE68-4C574859430E}">
  <ds:schemaRefs>
    <ds:schemaRef ds:uri="http://schemas.microsoft.com/sharepoint/v3/contenttype/forms"/>
  </ds:schemaRefs>
</ds:datastoreItem>
</file>

<file path=customXml/itemProps3.xml><?xml version="1.0" encoding="utf-8"?>
<ds:datastoreItem xmlns:ds="http://schemas.openxmlformats.org/officeDocument/2006/customXml" ds:itemID="{921C426B-B7A9-40AC-ADB9-D0738F5C5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39147-6f3c-4611-bfc4-6ce449d1a4a7"/>
    <ds:schemaRef ds:uri="d03d4e11-7ddd-4c3b-a6cb-63061c268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0260771-a9fd-4aa8-a138-a40ac53a5467}" enabled="1" method="Privileged" siteId="{eb20950b-168c-497a-9845-2b099844f3ef}" removed="0"/>
</clbl:labelList>
</file>

<file path=docProps/app.xml><?xml version="1.0" encoding="utf-8"?>
<Properties xmlns="http://schemas.openxmlformats.org/officeDocument/2006/extended-properties" xmlns:vt="http://schemas.openxmlformats.org/officeDocument/2006/docPropsVTypes">
  <Template/>
  <TotalTime>2485</TotalTime>
  <Words>1597</Words>
  <Application>Microsoft Office PowerPoint</Application>
  <PresentationFormat>Widescreen</PresentationFormat>
  <Paragraphs>259</Paragraphs>
  <Slides>32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Body</vt:lpstr>
      <vt:lpstr>Arial Narrow</vt:lpstr>
      <vt:lpstr>Georgia</vt:lpstr>
      <vt:lpstr>Helvetica W01</vt:lpstr>
      <vt:lpstr>HelveticaNeueLT Pro 57 Cn</vt:lpstr>
      <vt:lpstr>Times New Roman</vt:lpstr>
      <vt:lpstr>Wingdings</vt:lpstr>
      <vt:lpstr>SREB Debut </vt:lpstr>
      <vt:lpstr>Alabama SARA 2025 SARA Workshop Montgomery, Alabama November 7, 2025</vt:lpstr>
      <vt:lpstr>SREB’s History</vt:lpstr>
      <vt:lpstr>SREB Operates as:</vt:lpstr>
      <vt:lpstr>SREB SARA Operates as:</vt:lpstr>
      <vt:lpstr>S-SARA RSC Operates as:</vt:lpstr>
      <vt:lpstr>SREB Office of Postsecondary Education</vt:lpstr>
      <vt:lpstr>Postsecondary Access &amp; Student Success Programs</vt:lpstr>
      <vt:lpstr>SREB’s 6 Priorities</vt:lpstr>
      <vt:lpstr>SREB’s Priority Work</vt:lpstr>
      <vt:lpstr>Crisis Recovery Support Network</vt:lpstr>
      <vt:lpstr>Why Crisis Recovery Support?</vt:lpstr>
      <vt:lpstr>Crisis Recovery Support in Alabama</vt:lpstr>
      <vt:lpstr>SREB and  Student Success</vt:lpstr>
      <vt:lpstr>Why a Framework for Student Success?</vt:lpstr>
      <vt:lpstr>Student Success in Postsecondary – A Framework  https://www.sreb.org/publication/srebs-student-success-framework</vt:lpstr>
      <vt:lpstr>The 4 Pillars Defined</vt:lpstr>
      <vt:lpstr>Access</vt:lpstr>
      <vt:lpstr>Persistence</vt:lpstr>
      <vt:lpstr>Retention</vt:lpstr>
      <vt:lpstr>Attainment</vt:lpstr>
      <vt:lpstr>Currently in Development (to implement the framework)</vt:lpstr>
      <vt:lpstr>Professional Learning Communities</vt:lpstr>
      <vt:lpstr>PowerPoint Presentation</vt:lpstr>
      <vt:lpstr>PowerPoint Presentation</vt:lpstr>
      <vt:lpstr>Alabama &amp; Student Success:   SREB Postsecondary Programming  and Statistics</vt:lpstr>
      <vt:lpstr>Academic Common Market</vt:lpstr>
      <vt:lpstr>Academic Common Market cont’d</vt:lpstr>
      <vt:lpstr>Regional Contract Program</vt:lpstr>
      <vt:lpstr>Regional Contract Program cont’d</vt:lpstr>
      <vt:lpstr>State Authorization Reciprocity Agreement</vt:lpstr>
      <vt:lpstr>HBCU-MSI Course-Sharing Consortium</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Smith</dc:creator>
  <cp:keywords/>
  <cp:lastModifiedBy>Ron Leonard</cp:lastModifiedBy>
  <cp:revision>98</cp:revision>
  <dcterms:created xsi:type="dcterms:W3CDTF">2013-08-26T17:23:32Z</dcterms:created>
  <dcterms:modified xsi:type="dcterms:W3CDTF">2025-11-04T17:02:08Z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lety.jones@SREB.ORG</vt:lpwstr>
  </property>
  <property fmtid="{D5CDD505-2E9C-101B-9397-08002B2CF9AE}" pid="5" name="MSIP_Label_00260771-a9fd-4aa8-a138-a40ac53a5467_SetDate">
    <vt:lpwstr>2018-09-06T16:19:09.9352721Z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Extended_MSFT_Method">
    <vt:lpwstr>Automatic</vt:lpwstr>
  </property>
  <property fmtid="{D5CDD505-2E9C-101B-9397-08002B2CF9AE}" pid="9" name="Sensitivity">
    <vt:lpwstr>General</vt:lpwstr>
  </property>
  <property fmtid="{D5CDD505-2E9C-101B-9397-08002B2CF9AE}" pid="10" name="ContentTypeId">
    <vt:lpwstr>0x01010020D45E63648C6841BA08E4140F0F15AA</vt:lpwstr>
  </property>
  <property fmtid="{D5CDD505-2E9C-101B-9397-08002B2CF9AE}" pid="11" name="MediaServiceImageTags">
    <vt:lpwstr/>
  </property>
</Properties>
</file>