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74" r:id="rId2"/>
  </p:sldMasterIdLst>
  <p:notesMasterIdLst>
    <p:notesMasterId r:id="rId41"/>
  </p:notesMasterIdLst>
  <p:sldIdLst>
    <p:sldId id="256" r:id="rId3"/>
    <p:sldId id="257" r:id="rId4"/>
    <p:sldId id="340" r:id="rId5"/>
    <p:sldId id="258" r:id="rId6"/>
    <p:sldId id="338" r:id="rId7"/>
    <p:sldId id="288" r:id="rId8"/>
    <p:sldId id="289" r:id="rId9"/>
    <p:sldId id="309" r:id="rId10"/>
    <p:sldId id="262" r:id="rId11"/>
    <p:sldId id="263" r:id="rId12"/>
    <p:sldId id="264" r:id="rId13"/>
    <p:sldId id="314" r:id="rId14"/>
    <p:sldId id="265" r:id="rId15"/>
    <p:sldId id="291" r:id="rId16"/>
    <p:sldId id="267" r:id="rId17"/>
    <p:sldId id="268" r:id="rId18"/>
    <p:sldId id="294" r:id="rId19"/>
    <p:sldId id="270" r:id="rId20"/>
    <p:sldId id="297" r:id="rId21"/>
    <p:sldId id="298" r:id="rId22"/>
    <p:sldId id="299" r:id="rId23"/>
    <p:sldId id="274" r:id="rId24"/>
    <p:sldId id="301" r:id="rId25"/>
    <p:sldId id="276" r:id="rId26"/>
    <p:sldId id="303" r:id="rId27"/>
    <p:sldId id="304" r:id="rId28"/>
    <p:sldId id="305" r:id="rId29"/>
    <p:sldId id="280" r:id="rId30"/>
    <p:sldId id="281" r:id="rId31"/>
    <p:sldId id="317" r:id="rId32"/>
    <p:sldId id="282" r:id="rId33"/>
    <p:sldId id="339" r:id="rId34"/>
    <p:sldId id="271" r:id="rId35"/>
    <p:sldId id="322" r:id="rId36"/>
    <p:sldId id="284" r:id="rId37"/>
    <p:sldId id="285" r:id="rId38"/>
    <p:sldId id="286" r:id="rId39"/>
    <p:sldId id="287" r:id="rId40"/>
  </p:sldIdLst>
  <p:sldSz cx="12192000" cy="6858000"/>
  <p:notesSz cx="6858000" cy="9144000"/>
  <p:embeddedFontLst>
    <p:embeddedFont>
      <p:font typeface="Open Sans" panose="020B06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8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Mko8KQEhEQdeNN7G88OBt0GPE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4DD8DB-2F49-480E-B6A9-B55B0DFB2139}">
  <a:tblStyle styleId="{F84DD8DB-2F49-480E-B6A9-B55B0DFB21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513" autoAdjust="0"/>
  </p:normalViewPr>
  <p:slideViewPr>
    <p:cSldViewPr snapToGrid="0">
      <p:cViewPr varScale="1">
        <p:scale>
          <a:sx n="43" d="100"/>
          <a:sy n="43" d="100"/>
        </p:scale>
        <p:origin x="823" y="26"/>
      </p:cViewPr>
      <p:guideLst>
        <p:guide orient="horz" pos="2160"/>
        <p:guide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Led to a significant increase in NC-SARA help requests and a delay for some schools, but overall was a more secure system.</a:t>
            </a:r>
            <a:endParaRPr/>
          </a:p>
        </p:txBody>
      </p:sp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May not have been a huge help for small schools (in fact may have been more difficult), but we heard from many that the process worked well. </a:t>
            </a:r>
            <a:endParaRPr/>
          </a:p>
        </p:txBody>
      </p:sp>
      <p:sp>
        <p:nvSpPr>
          <p:cNvPr id="282" name="Google Shape;2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RC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did face an issue this year with many system schools not receiving our initial emails due to spam filters / internal firewalls, but we did our best to ensure everyone received communications.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 major changes planned for next year’s collection, though will be starting to discuss additional data elements for future years – 2028 or 2029.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4BEA809A-7621-E479-C57B-027C281DF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:notes">
            <a:extLst>
              <a:ext uri="{FF2B5EF4-FFF2-40B4-BE49-F238E27FC236}">
                <a16:creationId xmlns:a16="http://schemas.microsoft.com/office/drawing/2014/main" id="{3C7C80E6-A357-6413-5A1E-AB2458BF9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53:notes">
            <a:extLst>
              <a:ext uri="{FF2B5EF4-FFF2-40B4-BE49-F238E27FC236}">
                <a16:creationId xmlns:a16="http://schemas.microsoft.com/office/drawing/2014/main" id="{4C604944-686E-7310-380A-E5995A1BC2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290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068BB14F-46F0-FA2F-1B5F-A3E6619B2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:notes">
            <a:extLst>
              <a:ext uri="{FF2B5EF4-FFF2-40B4-BE49-F238E27FC236}">
                <a16:creationId xmlns:a16="http://schemas.microsoft.com/office/drawing/2014/main" id="{B02346B4-4543-1D81-6D80-36FA24AFB0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53:notes">
            <a:extLst>
              <a:ext uri="{FF2B5EF4-FFF2-40B4-BE49-F238E27FC236}">
                <a16:creationId xmlns:a16="http://schemas.microsoft.com/office/drawing/2014/main" id="{FD0B1A02-7B96-BAC2-EE67-5501D6776A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6129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1CF1F76B-0D9B-1919-C0EC-6299A2BE8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:notes">
            <a:extLst>
              <a:ext uri="{FF2B5EF4-FFF2-40B4-BE49-F238E27FC236}">
                <a16:creationId xmlns:a16="http://schemas.microsoft.com/office/drawing/2014/main" id="{7B1DCFCB-07CB-C09F-9FD7-70275A6E4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Al top institutions: Columbia Southern, Troy, South Alabama, Uni of Alabama, Alabama at Birmingham</a:t>
            </a:r>
            <a:endParaRPr dirty="0"/>
          </a:p>
        </p:txBody>
      </p:sp>
      <p:sp>
        <p:nvSpPr>
          <p:cNvPr id="359" name="Google Shape;359;p53:notes">
            <a:extLst>
              <a:ext uri="{FF2B5EF4-FFF2-40B4-BE49-F238E27FC236}">
                <a16:creationId xmlns:a16="http://schemas.microsoft.com/office/drawing/2014/main" id="{3BB79F2E-A98C-DA00-7FEB-C59D1EEF57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3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3786FD5E-5932-1DE3-7079-796C5E1B1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:notes">
            <a:extLst>
              <a:ext uri="{FF2B5EF4-FFF2-40B4-BE49-F238E27FC236}">
                <a16:creationId xmlns:a16="http://schemas.microsoft.com/office/drawing/2014/main" id="{C081F8DE-4393-6FFD-A83E-6F69D5B469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53:notes">
            <a:extLst>
              <a:ext uri="{FF2B5EF4-FFF2-40B4-BE49-F238E27FC236}">
                <a16:creationId xmlns:a16="http://schemas.microsoft.com/office/drawing/2014/main" id="{B6906DA9-72D9-4FDB-2AB9-57DF4D4CD7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68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>
          <a:extLst>
            <a:ext uri="{FF2B5EF4-FFF2-40B4-BE49-F238E27FC236}">
              <a16:creationId xmlns:a16="http://schemas.microsoft.com/office/drawing/2014/main" id="{58C1229C-87F9-4787-C17E-AAD1F6269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>
            <a:extLst>
              <a:ext uri="{FF2B5EF4-FFF2-40B4-BE49-F238E27FC236}">
                <a16:creationId xmlns:a16="http://schemas.microsoft.com/office/drawing/2014/main" id="{11C4A596-6FBF-5C19-9133-E710B9F906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0" name="Google Shape;340;p3:notes">
            <a:extLst>
              <a:ext uri="{FF2B5EF4-FFF2-40B4-BE49-F238E27FC236}">
                <a16:creationId xmlns:a16="http://schemas.microsoft.com/office/drawing/2014/main" id="{723D0F8D-5541-A7EE-9C18-04F14286E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4136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>
          <a:extLst>
            <a:ext uri="{FF2B5EF4-FFF2-40B4-BE49-F238E27FC236}">
              <a16:creationId xmlns:a16="http://schemas.microsoft.com/office/drawing/2014/main" id="{DDAB5D8A-F6DD-EC33-4A68-92394F29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>
            <a:extLst>
              <a:ext uri="{FF2B5EF4-FFF2-40B4-BE49-F238E27FC236}">
                <a16:creationId xmlns:a16="http://schemas.microsoft.com/office/drawing/2014/main" id="{9B206171-C048-F818-CCC3-A54CE81A9D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0" name="Google Shape;340;p3:notes">
            <a:extLst>
              <a:ext uri="{FF2B5EF4-FFF2-40B4-BE49-F238E27FC236}">
                <a16:creationId xmlns:a16="http://schemas.microsoft.com/office/drawing/2014/main" id="{446FDDAE-ABFF-D8A9-1EBA-29F3E8FB10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2066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CDB1107A-E330-1FF7-7535-DF778870F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:notes">
            <a:extLst>
              <a:ext uri="{FF2B5EF4-FFF2-40B4-BE49-F238E27FC236}">
                <a16:creationId xmlns:a16="http://schemas.microsoft.com/office/drawing/2014/main" id="{14F1E51B-5CB0-6D26-7B9B-0C8168F344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53:notes">
            <a:extLst>
              <a:ext uri="{FF2B5EF4-FFF2-40B4-BE49-F238E27FC236}">
                <a16:creationId xmlns:a16="http://schemas.microsoft.com/office/drawing/2014/main" id="{15BBAE6C-5937-3DFF-6417-3AA5736880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7318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80959156-2562-2384-733A-9D73A6D6A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:notes">
            <a:extLst>
              <a:ext uri="{FF2B5EF4-FFF2-40B4-BE49-F238E27FC236}">
                <a16:creationId xmlns:a16="http://schemas.microsoft.com/office/drawing/2014/main" id="{E77F4BC6-E9B0-92E8-DF2A-093B5BD4B1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53:notes">
            <a:extLst>
              <a:ext uri="{FF2B5EF4-FFF2-40B4-BE49-F238E27FC236}">
                <a16:creationId xmlns:a16="http://schemas.microsoft.com/office/drawing/2014/main" id="{93437B26-78BD-9C8B-1E84-4EAF029B48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9778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>
          <a:extLst>
            <a:ext uri="{FF2B5EF4-FFF2-40B4-BE49-F238E27FC236}">
              <a16:creationId xmlns:a16="http://schemas.microsoft.com/office/drawing/2014/main" id="{4DB1EB5A-F2DF-49DC-E9EC-FFCF5F39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>
            <a:extLst>
              <a:ext uri="{FF2B5EF4-FFF2-40B4-BE49-F238E27FC236}">
                <a16:creationId xmlns:a16="http://schemas.microsoft.com/office/drawing/2014/main" id="{2F632815-F765-3C52-9D5E-F99B37157D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0" name="Google Shape;340;p3:notes">
            <a:extLst>
              <a:ext uri="{FF2B5EF4-FFF2-40B4-BE49-F238E27FC236}">
                <a16:creationId xmlns:a16="http://schemas.microsoft.com/office/drawing/2014/main" id="{9F4CC12B-3880-2872-A2B8-FD4A8F815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9261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8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858" cy="369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00" tIns="47125" rIns="94300" bIns="471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Rachel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For Fall 2023, based on IPEDS data, all postsecondary students – SARA counts are 1.612 million, because we don’t include CA, but do include some non-IPEDS participating institutions (primarily Penn Foster)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26% of students are exclusively online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9% are online students enrolled in another state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 addition, in 2022-23, 1.2 million students graduated with degrees in education or health professions – programs that generally require an experiential learning activity. In 2024, students at SARA participating institutions participated in 473,548 out of state learning placements.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4" name="Google Shape;454;p8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699" cy="47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00" tIns="47125" rIns="94300" bIns="471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7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Consider vacations, commencement, etc.</a:t>
            </a:r>
            <a:endParaRPr/>
          </a:p>
        </p:txBody>
      </p:sp>
      <p:sp>
        <p:nvSpPr>
          <p:cNvPr id="564" name="Google Shape;564;p71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62" name="Google Shape;5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1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Al estimated savings: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Initial Authorization - $20,607,605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Renewal - $10,309,869</a:t>
            </a:r>
            <a:endParaRPr dirty="0"/>
          </a:p>
        </p:txBody>
      </p:sp>
      <p:sp>
        <p:nvSpPr>
          <p:cNvPr id="573" name="Google Shape;573;p11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10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RC</a:t>
            </a:r>
            <a:endParaRPr/>
          </a:p>
        </p:txBody>
      </p:sp>
      <p:sp>
        <p:nvSpPr>
          <p:cNvPr id="603" name="Google Shape;603;p101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Jared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8B08CBF5-BF30-588B-13CF-4E9D01DC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:notes">
            <a:extLst>
              <a:ext uri="{FF2B5EF4-FFF2-40B4-BE49-F238E27FC236}">
                <a16:creationId xmlns:a16="http://schemas.microsoft.com/office/drawing/2014/main" id="{6DDF1267-C8A5-623C-C0C5-CF3F944E5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47:notes">
            <a:extLst>
              <a:ext uri="{FF2B5EF4-FFF2-40B4-BE49-F238E27FC236}">
                <a16:creationId xmlns:a16="http://schemas.microsoft.com/office/drawing/2014/main" id="{1299879A-5A3B-E2F5-E7A3-9B06A2E1E3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677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>
          <a:extLst>
            <a:ext uri="{FF2B5EF4-FFF2-40B4-BE49-F238E27FC236}">
              <a16:creationId xmlns:a16="http://schemas.microsoft.com/office/drawing/2014/main" id="{7C5C3241-A1A2-BDE7-BF85-D0B71DD1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>
            <a:extLst>
              <a:ext uri="{FF2B5EF4-FFF2-40B4-BE49-F238E27FC236}">
                <a16:creationId xmlns:a16="http://schemas.microsoft.com/office/drawing/2014/main" id="{4E11A42C-2F93-03BE-0B43-1B55D01846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0" name="Google Shape;340;p3:notes">
            <a:extLst>
              <a:ext uri="{FF2B5EF4-FFF2-40B4-BE49-F238E27FC236}">
                <a16:creationId xmlns:a16="http://schemas.microsoft.com/office/drawing/2014/main" id="{383013A1-5CD3-4B32-65AD-67BE178564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387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E7B03E86-EE3E-7BC9-9F6D-29F75B6B5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:notes">
            <a:extLst>
              <a:ext uri="{FF2B5EF4-FFF2-40B4-BE49-F238E27FC236}">
                <a16:creationId xmlns:a16="http://schemas.microsoft.com/office/drawing/2014/main" id="{0209E06E-761A-1F23-1ECD-8B07A9AB11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44:notes">
            <a:extLst>
              <a:ext uri="{FF2B5EF4-FFF2-40B4-BE49-F238E27FC236}">
                <a16:creationId xmlns:a16="http://schemas.microsoft.com/office/drawing/2014/main" id="{E8C29A13-1B4D-F1CA-CDBD-722DF8D953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81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0907ddf73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38788" cy="3116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30907ddf732_0_10:notes"/>
          <p:cNvSpPr txBox="1">
            <a:spLocks noGrp="1"/>
          </p:cNvSpPr>
          <p:nvPr>
            <p:ph type="body" idx="1"/>
          </p:nvPr>
        </p:nvSpPr>
        <p:spPr>
          <a:xfrm>
            <a:off x="694807" y="4444135"/>
            <a:ext cx="5558459" cy="3636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30907ddf732_0_10:notes"/>
          <p:cNvSpPr txBox="1">
            <a:spLocks noGrp="1"/>
          </p:cNvSpPr>
          <p:nvPr>
            <p:ph type="sldNum" idx="12"/>
          </p:nvPr>
        </p:nvSpPr>
        <p:spPr>
          <a:xfrm>
            <a:off x="3935634" y="8771235"/>
            <a:ext cx="3010832" cy="46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did face an issue this year with many system schools not receiving our initial emails due to spam filters / internal firewalls, but we did our best to ensure everyone received communications.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7"/>
          <p:cNvSpPr txBox="1">
            <a:spLocks noGrp="1"/>
          </p:cNvSpPr>
          <p:nvPr>
            <p:ph type="body" idx="1"/>
          </p:nvPr>
        </p:nvSpPr>
        <p:spPr>
          <a:xfrm>
            <a:off x="1115568" y="2546885"/>
            <a:ext cx="10424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5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87"/>
          <p:cNvSpPr txBox="1">
            <a:spLocks noGrp="1"/>
          </p:cNvSpPr>
          <p:nvPr>
            <p:ph type="body" idx="2"/>
          </p:nvPr>
        </p:nvSpPr>
        <p:spPr>
          <a:xfrm>
            <a:off x="1115568" y="3604597"/>
            <a:ext cx="8476107" cy="28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" name="Google Shape;18;p87" descr="A white background with black and white cloud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013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7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3125" y="5218569"/>
            <a:ext cx="1676401" cy="146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">
  <p:cSld name="Cop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7"/>
          <p:cNvSpPr txBox="1">
            <a:spLocks noGrp="1"/>
          </p:cNvSpPr>
          <p:nvPr>
            <p:ph type="body" idx="1"/>
          </p:nvPr>
        </p:nvSpPr>
        <p:spPr>
          <a:xfrm>
            <a:off x="838200" y="365760"/>
            <a:ext cx="10515599" cy="126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0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97"/>
          <p:cNvSpPr>
            <a:spLocks noGrp="1"/>
          </p:cNvSpPr>
          <p:nvPr>
            <p:ph type="body" idx="2"/>
          </p:nvPr>
        </p:nvSpPr>
        <p:spPr>
          <a:xfrm>
            <a:off x="838200" y="1722268"/>
            <a:ext cx="10515599" cy="4092606"/>
          </a:xfrm>
          <a:prstGeom prst="roundRect">
            <a:avLst>
              <a:gd name="adj" fmla="val 4868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">
  <p:cSld name="Highligh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8"/>
          <p:cNvSpPr txBox="1">
            <a:spLocks noGrp="1"/>
          </p:cNvSpPr>
          <p:nvPr>
            <p:ph type="body" idx="1"/>
          </p:nvPr>
        </p:nvSpPr>
        <p:spPr>
          <a:xfrm>
            <a:off x="841248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 b="1">
                <a:solidFill>
                  <a:srgbClr val="193763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8"/>
          <p:cNvSpPr>
            <a:spLocks noGrp="1"/>
          </p:cNvSpPr>
          <p:nvPr>
            <p:ph type="title"/>
          </p:nvPr>
        </p:nvSpPr>
        <p:spPr>
          <a:xfrm>
            <a:off x="1272678" y="1691640"/>
            <a:ext cx="8686800" cy="5166360"/>
          </a:xfrm>
          <a:prstGeom prst="round2SameRect">
            <a:avLst>
              <a:gd name="adj1" fmla="val 6201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24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7" name="Google Shape;87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37"/>
            <a:ext cx="380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8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">
  <p:cSld name="1_Highligh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9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8686800" cy="4242816"/>
          </a:xfrm>
          <a:prstGeom prst="round2SameRect">
            <a:avLst>
              <a:gd name="adj1" fmla="val 6201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24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1" name="Google Shape;91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37"/>
            <a:ext cx="380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9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">
  <p:cSld name="1_Highlight 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0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9024296" cy="2418455"/>
          </a:xfrm>
          <a:prstGeom prst="round2SameRect">
            <a:avLst>
              <a:gd name="adj1" fmla="val 9872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5" name="Google Shape;95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37"/>
            <a:ext cx="380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00"/>
          <p:cNvCxnSpPr/>
          <p:nvPr/>
        </p:nvCxnSpPr>
        <p:spPr>
          <a:xfrm>
            <a:off x="1272679" y="5113541"/>
            <a:ext cx="10908792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7" name="Google Shape;97;p100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&amp;A option 1">
  <p:cSld name="Q&amp;A option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01" descr="Question mark against red wa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8895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01"/>
          <p:cNvSpPr>
            <a:spLocks noGrp="1"/>
          </p:cNvSpPr>
          <p:nvPr>
            <p:ph type="title"/>
          </p:nvPr>
        </p:nvSpPr>
        <p:spPr>
          <a:xfrm>
            <a:off x="550417" y="816746"/>
            <a:ext cx="6702640" cy="1757778"/>
          </a:xfrm>
          <a:prstGeom prst="round2SameRect">
            <a:avLst>
              <a:gd name="adj1" fmla="val 19838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101"/>
          <p:cNvSpPr txBox="1">
            <a:spLocks noGrp="1"/>
          </p:cNvSpPr>
          <p:nvPr>
            <p:ph type="body" idx="1"/>
          </p:nvPr>
        </p:nvSpPr>
        <p:spPr>
          <a:xfrm>
            <a:off x="550863" y="2574925"/>
            <a:ext cx="6702425" cy="4283075"/>
          </a:xfrm>
          <a:prstGeom prst="rect">
            <a:avLst/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193763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193763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rgbClr val="193763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19376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rgbClr val="193763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101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&amp;A option 2">
  <p:cSld name="Q&amp;A option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02" descr="Person with idea concep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0736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02"/>
          <p:cNvSpPr>
            <a:spLocks noGrp="1"/>
          </p:cNvSpPr>
          <p:nvPr>
            <p:ph type="title"/>
          </p:nvPr>
        </p:nvSpPr>
        <p:spPr>
          <a:xfrm>
            <a:off x="550417" y="4163631"/>
            <a:ext cx="6702640" cy="1427210"/>
          </a:xfrm>
          <a:prstGeom prst="round2SameRect">
            <a:avLst>
              <a:gd name="adj1" fmla="val 19838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02"/>
          <p:cNvSpPr txBox="1">
            <a:spLocks noGrp="1"/>
          </p:cNvSpPr>
          <p:nvPr>
            <p:ph type="body" idx="1"/>
          </p:nvPr>
        </p:nvSpPr>
        <p:spPr>
          <a:xfrm>
            <a:off x="550863" y="5575176"/>
            <a:ext cx="6702425" cy="1282823"/>
          </a:xfrm>
          <a:prstGeom prst="rect">
            <a:avLst/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193763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rgbClr val="193763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102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alf picture slide">
  <p:cSld name="Half pictur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A2B7D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1" name="Google Shape;111;p103"/>
          <p:cNvSpPr txBox="1">
            <a:spLocks noGrp="1"/>
          </p:cNvSpPr>
          <p:nvPr>
            <p:ph type="title"/>
          </p:nvPr>
        </p:nvSpPr>
        <p:spPr>
          <a:xfrm>
            <a:off x="6455789" y="865918"/>
            <a:ext cx="5376421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" name="Google Shape;112;p103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slide - no weave">
  <p:cSld name="Full picture slide - no weav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5" name="Google Shape;115;p104"/>
          <p:cNvSpPr txBox="1">
            <a:spLocks noGrp="1"/>
          </p:cNvSpPr>
          <p:nvPr>
            <p:ph type="title"/>
          </p:nvPr>
        </p:nvSpPr>
        <p:spPr>
          <a:xfrm>
            <a:off x="838200" y="373844"/>
            <a:ext cx="9838944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">
  <p:cSld name="1_Cop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5"/>
          <p:cNvSpPr txBox="1">
            <a:spLocks noGrp="1"/>
          </p:cNvSpPr>
          <p:nvPr>
            <p:ph type="body" idx="1"/>
          </p:nvPr>
        </p:nvSpPr>
        <p:spPr>
          <a:xfrm>
            <a:off x="838200" y="365760"/>
            <a:ext cx="10515599" cy="126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0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05"/>
          <p:cNvSpPr txBox="1">
            <a:spLocks noGrp="1"/>
          </p:cNvSpPr>
          <p:nvPr>
            <p:ph type="body" idx="2"/>
          </p:nvPr>
        </p:nvSpPr>
        <p:spPr>
          <a:xfrm>
            <a:off x="838200" y="1695633"/>
            <a:ext cx="10515599" cy="51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05"/>
          <p:cNvSpPr>
            <a:spLocks noGrp="1"/>
          </p:cNvSpPr>
          <p:nvPr>
            <p:ph type="body" idx="3"/>
          </p:nvPr>
        </p:nvSpPr>
        <p:spPr>
          <a:xfrm>
            <a:off x="838200" y="2272686"/>
            <a:ext cx="10515599" cy="3542188"/>
          </a:xfrm>
          <a:prstGeom prst="roundRect">
            <a:avLst>
              <a:gd name="adj" fmla="val 5215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1000"/>
              <a:buFont typeface="Arial"/>
              <a:buNone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6"/>
          <p:cNvSpPr/>
          <p:nvPr/>
        </p:nvSpPr>
        <p:spPr>
          <a:xfrm>
            <a:off x="443882" y="355107"/>
            <a:ext cx="11514339" cy="6512320"/>
          </a:xfrm>
          <a:prstGeom prst="round2SameRect">
            <a:avLst>
              <a:gd name="adj1" fmla="val 6608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endParaRPr sz="3200" b="1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06"/>
          <p:cNvSpPr txBox="1">
            <a:spLocks noGrp="1"/>
          </p:cNvSpPr>
          <p:nvPr>
            <p:ph type="title"/>
          </p:nvPr>
        </p:nvSpPr>
        <p:spPr>
          <a:xfrm>
            <a:off x="1447829" y="1489033"/>
            <a:ext cx="8849147" cy="501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36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106"/>
          <p:cNvSpPr/>
          <p:nvPr/>
        </p:nvSpPr>
        <p:spPr>
          <a:xfrm>
            <a:off x="768505" y="837337"/>
            <a:ext cx="679324" cy="476558"/>
          </a:xfrm>
          <a:custGeom>
            <a:avLst/>
            <a:gdLst/>
            <a:ahLst/>
            <a:cxnLst/>
            <a:rect l="l" t="t" r="r" b="b"/>
            <a:pathLst>
              <a:path w="786566" h="620139" extrusionOk="0">
                <a:moveTo>
                  <a:pt x="786566" y="0"/>
                </a:moveTo>
                <a:lnTo>
                  <a:pt x="786566" y="105008"/>
                </a:lnTo>
                <a:cubicBezTo>
                  <a:pt x="757507" y="115575"/>
                  <a:pt x="731751" y="126142"/>
                  <a:pt x="709297" y="136708"/>
                </a:cubicBezTo>
                <a:cubicBezTo>
                  <a:pt x="686842" y="147275"/>
                  <a:pt x="668185" y="158668"/>
                  <a:pt x="653325" y="170885"/>
                </a:cubicBezTo>
                <a:cubicBezTo>
                  <a:pt x="638466" y="183103"/>
                  <a:pt x="627239" y="196642"/>
                  <a:pt x="619644" y="211502"/>
                </a:cubicBezTo>
                <a:cubicBezTo>
                  <a:pt x="612049" y="226361"/>
                  <a:pt x="608251" y="243697"/>
                  <a:pt x="608251" y="263510"/>
                </a:cubicBezTo>
                <a:cubicBezTo>
                  <a:pt x="608251" y="276719"/>
                  <a:pt x="611884" y="287285"/>
                  <a:pt x="619149" y="295210"/>
                </a:cubicBezTo>
                <a:cubicBezTo>
                  <a:pt x="626413" y="303136"/>
                  <a:pt x="635659" y="310730"/>
                  <a:pt x="646886" y="317995"/>
                </a:cubicBezTo>
                <a:cubicBezTo>
                  <a:pt x="658114" y="325260"/>
                  <a:pt x="670001" y="332690"/>
                  <a:pt x="682549" y="340284"/>
                </a:cubicBezTo>
                <a:cubicBezTo>
                  <a:pt x="695097" y="347879"/>
                  <a:pt x="706985" y="357456"/>
                  <a:pt x="718212" y="369013"/>
                </a:cubicBezTo>
                <a:cubicBezTo>
                  <a:pt x="729439" y="380570"/>
                  <a:pt x="738685" y="395265"/>
                  <a:pt x="745950" y="413096"/>
                </a:cubicBezTo>
                <a:cubicBezTo>
                  <a:pt x="753215" y="430928"/>
                  <a:pt x="756847" y="453382"/>
                  <a:pt x="756847" y="480460"/>
                </a:cubicBezTo>
                <a:cubicBezTo>
                  <a:pt x="756847" y="526029"/>
                  <a:pt x="742813" y="560701"/>
                  <a:pt x="714745" y="584476"/>
                </a:cubicBezTo>
                <a:cubicBezTo>
                  <a:pt x="686677" y="608252"/>
                  <a:pt x="651840" y="620139"/>
                  <a:pt x="610233" y="620139"/>
                </a:cubicBezTo>
                <a:cubicBezTo>
                  <a:pt x="552776" y="620139"/>
                  <a:pt x="507372" y="600327"/>
                  <a:pt x="474020" y="560701"/>
                </a:cubicBezTo>
                <a:cubicBezTo>
                  <a:pt x="440669" y="521076"/>
                  <a:pt x="423993" y="466591"/>
                  <a:pt x="423993" y="397246"/>
                </a:cubicBezTo>
                <a:cubicBezTo>
                  <a:pt x="423993" y="354318"/>
                  <a:pt x="430597" y="312712"/>
                  <a:pt x="443806" y="272426"/>
                </a:cubicBezTo>
                <a:cubicBezTo>
                  <a:pt x="457014" y="232140"/>
                  <a:pt x="477983" y="194826"/>
                  <a:pt x="506711" y="160484"/>
                </a:cubicBezTo>
                <a:cubicBezTo>
                  <a:pt x="535440" y="126142"/>
                  <a:pt x="572754" y="95267"/>
                  <a:pt x="618653" y="67859"/>
                </a:cubicBezTo>
                <a:cubicBezTo>
                  <a:pt x="664553" y="40451"/>
                  <a:pt x="720524" y="17832"/>
                  <a:pt x="786566" y="0"/>
                </a:cubicBezTo>
                <a:close/>
                <a:moveTo>
                  <a:pt x="362573" y="0"/>
                </a:moveTo>
                <a:lnTo>
                  <a:pt x="362573" y="105008"/>
                </a:lnTo>
                <a:cubicBezTo>
                  <a:pt x="332854" y="115575"/>
                  <a:pt x="306933" y="126142"/>
                  <a:pt x="284808" y="136708"/>
                </a:cubicBezTo>
                <a:cubicBezTo>
                  <a:pt x="262684" y="147275"/>
                  <a:pt x="244192" y="158668"/>
                  <a:pt x="229333" y="170885"/>
                </a:cubicBezTo>
                <a:cubicBezTo>
                  <a:pt x="214473" y="183103"/>
                  <a:pt x="203246" y="196642"/>
                  <a:pt x="195651" y="211502"/>
                </a:cubicBezTo>
                <a:cubicBezTo>
                  <a:pt x="188056" y="226361"/>
                  <a:pt x="184259" y="243697"/>
                  <a:pt x="184259" y="263510"/>
                </a:cubicBezTo>
                <a:cubicBezTo>
                  <a:pt x="184259" y="276719"/>
                  <a:pt x="187891" y="287285"/>
                  <a:pt x="195156" y="295210"/>
                </a:cubicBezTo>
                <a:cubicBezTo>
                  <a:pt x="202420" y="303136"/>
                  <a:pt x="211666" y="310730"/>
                  <a:pt x="222894" y="317995"/>
                </a:cubicBezTo>
                <a:cubicBezTo>
                  <a:pt x="234121" y="325260"/>
                  <a:pt x="246009" y="332690"/>
                  <a:pt x="258557" y="340284"/>
                </a:cubicBezTo>
                <a:cubicBezTo>
                  <a:pt x="271105" y="347879"/>
                  <a:pt x="282992" y="357456"/>
                  <a:pt x="294219" y="369013"/>
                </a:cubicBezTo>
                <a:cubicBezTo>
                  <a:pt x="305447" y="380570"/>
                  <a:pt x="314693" y="395265"/>
                  <a:pt x="321957" y="413096"/>
                </a:cubicBezTo>
                <a:cubicBezTo>
                  <a:pt x="329222" y="430928"/>
                  <a:pt x="332854" y="453382"/>
                  <a:pt x="332854" y="480460"/>
                </a:cubicBezTo>
                <a:cubicBezTo>
                  <a:pt x="332854" y="526029"/>
                  <a:pt x="318820" y="560701"/>
                  <a:pt x="290752" y="584476"/>
                </a:cubicBezTo>
                <a:cubicBezTo>
                  <a:pt x="262684" y="608252"/>
                  <a:pt x="227847" y="620139"/>
                  <a:pt x="186240" y="620139"/>
                </a:cubicBezTo>
                <a:cubicBezTo>
                  <a:pt x="128783" y="620139"/>
                  <a:pt x="83379" y="600327"/>
                  <a:pt x="50027" y="560701"/>
                </a:cubicBezTo>
                <a:cubicBezTo>
                  <a:pt x="16676" y="521076"/>
                  <a:pt x="0" y="466591"/>
                  <a:pt x="0" y="397246"/>
                </a:cubicBezTo>
                <a:cubicBezTo>
                  <a:pt x="0" y="354318"/>
                  <a:pt x="6605" y="312712"/>
                  <a:pt x="19813" y="272426"/>
                </a:cubicBezTo>
                <a:cubicBezTo>
                  <a:pt x="33022" y="232140"/>
                  <a:pt x="53990" y="194826"/>
                  <a:pt x="82719" y="160484"/>
                </a:cubicBezTo>
                <a:cubicBezTo>
                  <a:pt x="111447" y="126142"/>
                  <a:pt x="148761" y="95267"/>
                  <a:pt x="194660" y="67859"/>
                </a:cubicBezTo>
                <a:cubicBezTo>
                  <a:pt x="240560" y="40451"/>
                  <a:pt x="296531" y="17832"/>
                  <a:pt x="362573" y="0"/>
                </a:cubicBezTo>
                <a:close/>
              </a:path>
            </a:pathLst>
          </a:custGeom>
          <a:solidFill>
            <a:srgbClr val="19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845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06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89" descr="A white background with black and white cloud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013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89"/>
          <p:cNvSpPr txBox="1">
            <a:spLocks noGrp="1"/>
          </p:cNvSpPr>
          <p:nvPr>
            <p:ph type="body" idx="1"/>
          </p:nvPr>
        </p:nvSpPr>
        <p:spPr>
          <a:xfrm>
            <a:off x="1112520" y="2267316"/>
            <a:ext cx="10606474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5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89"/>
          <p:cNvSpPr txBox="1">
            <a:spLocks noGrp="1"/>
          </p:cNvSpPr>
          <p:nvPr>
            <p:ph type="body" idx="2"/>
          </p:nvPr>
        </p:nvSpPr>
        <p:spPr>
          <a:xfrm>
            <a:off x="1112520" y="3325028"/>
            <a:ext cx="1060647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89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3125" y="560844"/>
            <a:ext cx="1676401" cy="146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7"/>
          <p:cNvSpPr/>
          <p:nvPr/>
        </p:nvSpPr>
        <p:spPr>
          <a:xfrm>
            <a:off x="670428" y="5859900"/>
            <a:ext cx="11299551" cy="1006977"/>
          </a:xfrm>
          <a:prstGeom prst="round2SameRect">
            <a:avLst>
              <a:gd name="adj1" fmla="val 5342"/>
              <a:gd name="adj2" fmla="val 0"/>
            </a:avLst>
          </a:prstGeom>
          <a:solidFill>
            <a:srgbClr val="A2B7D4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endParaRPr sz="2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37"/>
            <a:ext cx="380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07"/>
          <p:cNvSpPr/>
          <p:nvPr/>
        </p:nvSpPr>
        <p:spPr>
          <a:xfrm rot="-5400000">
            <a:off x="6018279" y="578990"/>
            <a:ext cx="685800" cy="1166164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394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7"/>
          <p:cNvSpPr/>
          <p:nvPr/>
        </p:nvSpPr>
        <p:spPr>
          <a:xfrm>
            <a:off x="3484261" y="6204606"/>
            <a:ext cx="2599016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info@nc-sara.org </a:t>
            </a:r>
            <a:endParaRPr sz="1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07" descr="Envelop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8825" y="6263640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7"/>
          <p:cNvSpPr/>
          <p:nvPr/>
        </p:nvSpPr>
        <p:spPr>
          <a:xfrm>
            <a:off x="859161" y="6204606"/>
            <a:ext cx="2417684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www.nc-sara.org</a:t>
            </a:r>
            <a:endParaRPr sz="1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07" descr="Worl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471" y="6263640"/>
            <a:ext cx="307482" cy="3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07"/>
          <p:cNvSpPr/>
          <p:nvPr/>
        </p:nvSpPr>
        <p:spPr>
          <a:xfrm>
            <a:off x="6277228" y="6204606"/>
            <a:ext cx="5586050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https://www.linkedin.com/company/nc-sara</a:t>
            </a:r>
            <a:endParaRPr sz="1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07" descr="A black background with colorful squares and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4640" y="1296215"/>
            <a:ext cx="2683933" cy="234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0709" y="6322117"/>
            <a:ext cx="819264" cy="19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ext slide option 1">
  <p:cSld name="2_Text slide option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6169981"/>
            <a:ext cx="12192001" cy="6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8"/>
          <p:cNvSpPr/>
          <p:nvPr/>
        </p:nvSpPr>
        <p:spPr>
          <a:xfrm>
            <a:off x="10698151" y="5594475"/>
            <a:ext cx="1286703" cy="1263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8"/>
          <p:cNvSpPr txBox="1">
            <a:spLocks noGrp="1"/>
          </p:cNvSpPr>
          <p:nvPr>
            <p:ph type="body" idx="1"/>
          </p:nvPr>
        </p:nvSpPr>
        <p:spPr>
          <a:xfrm>
            <a:off x="838200" y="1810337"/>
            <a:ext cx="10515600" cy="389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108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vy text slide-2 columns, small font">
  <p:cSld name="Heavy text slide-2 columns, small fo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9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11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5" name="Google Shape;145;p109"/>
          <p:cNvCxnSpPr/>
          <p:nvPr/>
        </p:nvCxnSpPr>
        <p:spPr>
          <a:xfrm>
            <a:off x="838200" y="6347539"/>
            <a:ext cx="9838944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6" name="Google Shape;146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6389531"/>
            <a:ext cx="9838944" cy="10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9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 7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10" descr="A computer and books on a tabl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0306878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0"/>
          <p:cNvPicPr preferRelativeResize="0"/>
          <p:nvPr/>
        </p:nvPicPr>
        <p:blipFill rotWithShape="1">
          <a:blip r:embed="rId3">
            <a:alphaModFix/>
          </a:blip>
          <a:srcRect t="25807"/>
          <a:stretch/>
        </p:blipFill>
        <p:spPr>
          <a:xfrm>
            <a:off x="-1" y="6346077"/>
            <a:ext cx="12192001" cy="51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10"/>
          <p:cNvSpPr txBox="1">
            <a:spLocks noGrp="1"/>
          </p:cNvSpPr>
          <p:nvPr>
            <p:ph type="body" idx="1"/>
          </p:nvPr>
        </p:nvSpPr>
        <p:spPr>
          <a:xfrm>
            <a:off x="841248" y="365760"/>
            <a:ext cx="8682990" cy="113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2" name="Google Shape;152;p110" descr="A black background with colorful squares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356" y="495284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11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>
  <p:cSld name="Blank slid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alf picture slide">
  <p:cSld name="Half picture slid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A2B7D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5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5" name="Google Shape;165;p75"/>
          <p:cNvSpPr txBox="1">
            <a:spLocks noGrp="1"/>
          </p:cNvSpPr>
          <p:nvPr>
            <p:ph type="title"/>
          </p:nvPr>
        </p:nvSpPr>
        <p:spPr>
          <a:xfrm>
            <a:off x="6455789" y="865918"/>
            <a:ext cx="5376421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75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ighlight">
  <p:cSld name="Next topic break slide_1 topic long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1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8686800" cy="4242816"/>
          </a:xfrm>
          <a:prstGeom prst="round2SameRect">
            <a:avLst>
              <a:gd name="adj1" fmla="val 6201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24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9" name="Google Shape;16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37"/>
            <a:ext cx="380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1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">
  <p:cSld name="Call out slide 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0"/>
          <p:cNvSpPr txBox="1">
            <a:spLocks noGrp="1"/>
          </p:cNvSpPr>
          <p:nvPr>
            <p:ph type="body" idx="1"/>
          </p:nvPr>
        </p:nvSpPr>
        <p:spPr>
          <a:xfrm>
            <a:off x="838200" y="365760"/>
            <a:ext cx="10515599" cy="126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0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70"/>
          <p:cNvSpPr>
            <a:spLocks noGrp="1"/>
          </p:cNvSpPr>
          <p:nvPr>
            <p:ph type="body" idx="2"/>
          </p:nvPr>
        </p:nvSpPr>
        <p:spPr>
          <a:xfrm>
            <a:off x="838200" y="1722268"/>
            <a:ext cx="10515599" cy="4092606"/>
          </a:xfrm>
          <a:prstGeom prst="roundRect">
            <a:avLst>
              <a:gd name="adj" fmla="val 4868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slide option 1">
  <p:cSld name="Text slide option 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7"/>
          <p:cNvSpPr txBox="1">
            <a:spLocks noGrp="1"/>
          </p:cNvSpPr>
          <p:nvPr>
            <p:ph type="body" idx="1"/>
          </p:nvPr>
        </p:nvSpPr>
        <p:spPr>
          <a:xfrm>
            <a:off x="838200" y="1810337"/>
            <a:ext cx="10515600" cy="403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7" name="Google Shape;177;p67"/>
          <p:cNvCxnSpPr/>
          <p:nvPr/>
        </p:nvCxnSpPr>
        <p:spPr>
          <a:xfrm>
            <a:off x="838200" y="6347539"/>
            <a:ext cx="9838944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8" name="Google Shape;178;p67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7" descr="A white background with black and white cloud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2369"/>
          <a:stretch/>
        </p:blipFill>
        <p:spPr>
          <a:xfrm rot="-5400000">
            <a:off x="5670539" y="1557192"/>
            <a:ext cx="174265" cy="983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 2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0"/>
          <p:cNvSpPr/>
          <p:nvPr/>
        </p:nvSpPr>
        <p:spPr>
          <a:xfrm>
            <a:off x="777240" y="0"/>
            <a:ext cx="11414760" cy="6858000"/>
          </a:xfrm>
          <a:prstGeom prst="rect">
            <a:avLst/>
          </a:prstGeom>
          <a:solidFill>
            <a:srgbClr val="A2B7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90" descr="A blue square with white spot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772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0"/>
          <p:cNvSpPr txBox="1">
            <a:spLocks noGrp="1"/>
          </p:cNvSpPr>
          <p:nvPr>
            <p:ph type="body" idx="1"/>
          </p:nvPr>
        </p:nvSpPr>
        <p:spPr>
          <a:xfrm>
            <a:off x="1115568" y="2546885"/>
            <a:ext cx="10424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5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90"/>
          <p:cNvSpPr txBox="1">
            <a:spLocks noGrp="1"/>
          </p:cNvSpPr>
          <p:nvPr>
            <p:ph type="body" idx="2"/>
          </p:nvPr>
        </p:nvSpPr>
        <p:spPr>
          <a:xfrm>
            <a:off x="1115568" y="3604596"/>
            <a:ext cx="8476107" cy="28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90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3125" y="5218569"/>
            <a:ext cx="1676401" cy="146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&amp;A option 1">
  <p:cSld name="Q&amp;A option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3" descr="Question mark against red wa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8895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3"/>
          <p:cNvSpPr>
            <a:spLocks noGrp="1"/>
          </p:cNvSpPr>
          <p:nvPr>
            <p:ph type="title"/>
          </p:nvPr>
        </p:nvSpPr>
        <p:spPr>
          <a:xfrm>
            <a:off x="550417" y="816746"/>
            <a:ext cx="6702640" cy="1757778"/>
          </a:xfrm>
          <a:prstGeom prst="round2SameRect">
            <a:avLst>
              <a:gd name="adj1" fmla="val 19838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  <a:defRPr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3" name="Google Shape;183;p73"/>
          <p:cNvSpPr txBox="1">
            <a:spLocks noGrp="1"/>
          </p:cNvSpPr>
          <p:nvPr>
            <p:ph type="body" idx="1"/>
          </p:nvPr>
        </p:nvSpPr>
        <p:spPr>
          <a:xfrm>
            <a:off x="550863" y="2574925"/>
            <a:ext cx="6702425" cy="4283075"/>
          </a:xfrm>
          <a:prstGeom prst="rect">
            <a:avLst/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193763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193763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rgbClr val="193763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19376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rgbClr val="193763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4" name="Google Shape;184;p73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0360" y="558149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hank you slide _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7"/>
          <p:cNvSpPr/>
          <p:nvPr/>
        </p:nvSpPr>
        <p:spPr>
          <a:xfrm>
            <a:off x="670428" y="5859900"/>
            <a:ext cx="11299551" cy="1006977"/>
          </a:xfrm>
          <a:prstGeom prst="round2SameRect">
            <a:avLst>
              <a:gd name="adj1" fmla="val 5342"/>
              <a:gd name="adj2" fmla="val 0"/>
            </a:avLst>
          </a:prstGeom>
          <a:solidFill>
            <a:srgbClr val="A2B7D4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endParaRPr sz="2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37"/>
            <a:ext cx="380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7"/>
          <p:cNvSpPr/>
          <p:nvPr/>
        </p:nvSpPr>
        <p:spPr>
          <a:xfrm rot="-5400000">
            <a:off x="6018279" y="578990"/>
            <a:ext cx="685800" cy="1166164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394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7"/>
          <p:cNvSpPr/>
          <p:nvPr/>
        </p:nvSpPr>
        <p:spPr>
          <a:xfrm>
            <a:off x="3484261" y="6204606"/>
            <a:ext cx="2599016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info@nc-sara.org </a:t>
            </a:r>
            <a:endParaRPr sz="1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7" descr="Envelop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8825" y="6263640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7"/>
          <p:cNvSpPr/>
          <p:nvPr/>
        </p:nvSpPr>
        <p:spPr>
          <a:xfrm>
            <a:off x="859161" y="6204606"/>
            <a:ext cx="2417684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www.nc-sara.org</a:t>
            </a:r>
            <a:endParaRPr sz="1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77" descr="Worl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471" y="6263640"/>
            <a:ext cx="307482" cy="3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7"/>
          <p:cNvSpPr/>
          <p:nvPr/>
        </p:nvSpPr>
        <p:spPr>
          <a:xfrm>
            <a:off x="6277228" y="6204606"/>
            <a:ext cx="5586050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https://www.linkedin.com/company/nc-sara</a:t>
            </a:r>
            <a:endParaRPr sz="18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77" descr="A black background with colorful squares and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4640" y="1296215"/>
            <a:ext cx="2683933" cy="234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0709" y="6322117"/>
            <a:ext cx="819264" cy="19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2_Title Slide with light blue footer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88" descr="A person looking at another person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8"/>
          <p:cNvSpPr txBox="1">
            <a:spLocks noGrp="1"/>
          </p:cNvSpPr>
          <p:nvPr>
            <p:ph type="body" idx="1"/>
          </p:nvPr>
        </p:nvSpPr>
        <p:spPr>
          <a:xfrm>
            <a:off x="395057" y="3568535"/>
            <a:ext cx="11615967" cy="175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88"/>
          <p:cNvSpPr txBox="1">
            <a:spLocks noGrp="1"/>
          </p:cNvSpPr>
          <p:nvPr>
            <p:ph type="body" idx="2"/>
          </p:nvPr>
        </p:nvSpPr>
        <p:spPr>
          <a:xfrm>
            <a:off x="384847" y="2546333"/>
            <a:ext cx="1161596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88"/>
          <p:cNvSpPr/>
          <p:nvPr/>
        </p:nvSpPr>
        <p:spPr>
          <a:xfrm>
            <a:off x="0" y="5430051"/>
            <a:ext cx="12191999" cy="1418804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rgbClr val="0D22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30051"/>
            <a:ext cx="12192000" cy="1427949"/>
          </a:xfrm>
          <a:prstGeom prst="rect">
            <a:avLst/>
          </a:prstGeom>
          <a:solidFill>
            <a:srgbClr val="1B5297"/>
          </a:solidFill>
          <a:ln>
            <a:noFill/>
          </a:ln>
        </p:spPr>
      </p:pic>
      <p:pic>
        <p:nvPicPr>
          <p:cNvPr id="202" name="Google Shape;202;p88" descr="Envelop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814" y="6377103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8"/>
          <p:cNvSpPr/>
          <p:nvPr/>
        </p:nvSpPr>
        <p:spPr>
          <a:xfrm>
            <a:off x="1393793" y="6036188"/>
            <a:ext cx="1737360" cy="3064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www.nc-sara.org</a:t>
            </a:r>
            <a:endParaRPr sz="12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88" descr="World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6571" y="6048132"/>
            <a:ext cx="332927" cy="3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88"/>
          <p:cNvSpPr/>
          <p:nvPr/>
        </p:nvSpPr>
        <p:spPr>
          <a:xfrm>
            <a:off x="1393794" y="6368573"/>
            <a:ext cx="1737360" cy="3064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info@nc-sara.org </a:t>
            </a:r>
            <a:endParaRPr sz="12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88" descr="A black background with colorful squares and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66174" y="5561469"/>
            <a:ext cx="1273352" cy="111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ext slide option 1">
  <p:cSld name="2_Text slide option 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6169981"/>
            <a:ext cx="12192001" cy="6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78"/>
          <p:cNvSpPr/>
          <p:nvPr/>
        </p:nvSpPr>
        <p:spPr>
          <a:xfrm>
            <a:off x="10698151" y="5594475"/>
            <a:ext cx="1286703" cy="1263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8"/>
          <p:cNvSpPr txBox="1">
            <a:spLocks noGrp="1"/>
          </p:cNvSpPr>
          <p:nvPr>
            <p:ph type="body" idx="1"/>
          </p:nvPr>
        </p:nvSpPr>
        <p:spPr>
          <a:xfrm>
            <a:off x="838200" y="1810337"/>
            <a:ext cx="10515600" cy="389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2" name="Google Shape;212;p78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vy text slide-2 columns, small font">
  <p:cSld name="Heavy text slide-2 columns, small fon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9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11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2E2E2E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6" name="Google Shape;216;p79"/>
          <p:cNvCxnSpPr/>
          <p:nvPr/>
        </p:nvCxnSpPr>
        <p:spPr>
          <a:xfrm>
            <a:off x="838200" y="6347539"/>
            <a:ext cx="9838944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7" name="Google Shape;21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6389531"/>
            <a:ext cx="9838944" cy="10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9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Section slide_imag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80" descr="A computer and books on a tabl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0306878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80"/>
          <p:cNvPicPr preferRelativeResize="0"/>
          <p:nvPr/>
        </p:nvPicPr>
        <p:blipFill rotWithShape="1">
          <a:blip r:embed="rId3">
            <a:alphaModFix/>
          </a:blip>
          <a:srcRect t="25807"/>
          <a:stretch/>
        </p:blipFill>
        <p:spPr>
          <a:xfrm>
            <a:off x="-1" y="6346077"/>
            <a:ext cx="12192001" cy="51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80"/>
          <p:cNvSpPr txBox="1">
            <a:spLocks noGrp="1"/>
          </p:cNvSpPr>
          <p:nvPr>
            <p:ph type="body" idx="1"/>
          </p:nvPr>
        </p:nvSpPr>
        <p:spPr>
          <a:xfrm>
            <a:off x="841248" y="365760"/>
            <a:ext cx="8682990" cy="113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3" name="Google Shape;223;p80" descr="A black background with colorful squares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356" y="4952841"/>
            <a:ext cx="1320165" cy="115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Logo slide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3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">
  <p:cSld name="1_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3"/>
          <p:cNvPicPr preferRelativeResize="0"/>
          <p:nvPr/>
        </p:nvPicPr>
        <p:blipFill rotWithShape="1">
          <a:blip r:embed="rId2">
            <a:alphaModFix/>
          </a:blip>
          <a:srcRect l="15454" r="69934"/>
          <a:stretch/>
        </p:blipFill>
        <p:spPr>
          <a:xfrm>
            <a:off x="0" y="0"/>
            <a:ext cx="12967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3"/>
          <p:cNvSpPr txBox="1"/>
          <p:nvPr/>
        </p:nvSpPr>
        <p:spPr>
          <a:xfrm>
            <a:off x="8926404" y="6450448"/>
            <a:ext cx="2743200" cy="27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787878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 b="0" i="0" u="none" strike="noStrike" cap="none">
              <a:solidFill>
                <a:srgbClr val="78787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Google Shape;22;p43"/>
          <p:cNvSpPr txBox="1">
            <a:spLocks noGrp="1"/>
          </p:cNvSpPr>
          <p:nvPr>
            <p:ph type="ftr" idx="11"/>
          </p:nvPr>
        </p:nvSpPr>
        <p:spPr>
          <a:xfrm>
            <a:off x="522396" y="6450448"/>
            <a:ext cx="4114800" cy="27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8787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53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 3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1"/>
          <p:cNvSpPr/>
          <p:nvPr/>
        </p:nvSpPr>
        <p:spPr>
          <a:xfrm>
            <a:off x="777240" y="0"/>
            <a:ext cx="11414760" cy="6858000"/>
          </a:xfrm>
          <a:prstGeom prst="rect">
            <a:avLst/>
          </a:prstGeom>
          <a:solidFill>
            <a:srgbClr val="A2B7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91" descr="A blue square with white spots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772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1"/>
          <p:cNvSpPr txBox="1">
            <a:spLocks noGrp="1"/>
          </p:cNvSpPr>
          <p:nvPr>
            <p:ph type="body" idx="1"/>
          </p:nvPr>
        </p:nvSpPr>
        <p:spPr>
          <a:xfrm>
            <a:off x="1115567" y="2267712"/>
            <a:ext cx="1042540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5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91"/>
          <p:cNvSpPr txBox="1">
            <a:spLocks noGrp="1"/>
          </p:cNvSpPr>
          <p:nvPr>
            <p:ph type="body" idx="2"/>
          </p:nvPr>
        </p:nvSpPr>
        <p:spPr>
          <a:xfrm>
            <a:off x="1115567" y="3328415"/>
            <a:ext cx="1042540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8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" name="Google Shape;36;p91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3125" y="560844"/>
            <a:ext cx="1676401" cy="146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 4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2" descr="A person looking at another person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2"/>
          <p:cNvSpPr txBox="1">
            <a:spLocks noGrp="1"/>
          </p:cNvSpPr>
          <p:nvPr>
            <p:ph type="body" idx="1"/>
          </p:nvPr>
        </p:nvSpPr>
        <p:spPr>
          <a:xfrm>
            <a:off x="395057" y="3568535"/>
            <a:ext cx="11615967" cy="175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92"/>
          <p:cNvSpPr txBox="1">
            <a:spLocks noGrp="1"/>
          </p:cNvSpPr>
          <p:nvPr>
            <p:ph type="body" idx="2"/>
          </p:nvPr>
        </p:nvSpPr>
        <p:spPr>
          <a:xfrm>
            <a:off x="384847" y="2546333"/>
            <a:ext cx="1161596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92"/>
          <p:cNvSpPr/>
          <p:nvPr/>
        </p:nvSpPr>
        <p:spPr>
          <a:xfrm>
            <a:off x="0" y="5430051"/>
            <a:ext cx="12191999" cy="1418804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rgbClr val="0D22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30051"/>
            <a:ext cx="12192000" cy="1427949"/>
          </a:xfrm>
          <a:prstGeom prst="rect">
            <a:avLst/>
          </a:prstGeom>
          <a:solidFill>
            <a:srgbClr val="1B5297"/>
          </a:solidFill>
          <a:ln>
            <a:noFill/>
          </a:ln>
        </p:spPr>
      </p:pic>
      <p:pic>
        <p:nvPicPr>
          <p:cNvPr id="43" name="Google Shape;43;p92" descr="Envelop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764" y="6357126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2"/>
          <p:cNvSpPr/>
          <p:nvPr/>
        </p:nvSpPr>
        <p:spPr>
          <a:xfrm>
            <a:off x="1374743" y="6016211"/>
            <a:ext cx="1737360" cy="3064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www.nc-sara.org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92" descr="World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7522" y="6028155"/>
            <a:ext cx="307482" cy="3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2"/>
          <p:cNvSpPr/>
          <p:nvPr/>
        </p:nvSpPr>
        <p:spPr>
          <a:xfrm>
            <a:off x="1374744" y="6348596"/>
            <a:ext cx="1737360" cy="3064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info@nc-sara.org 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92" descr="A black background with colorful squares and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61530" y="5552324"/>
            <a:ext cx="1273352" cy="111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 5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3" descr="A person looking at another person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3"/>
          <p:cNvSpPr txBox="1">
            <a:spLocks noGrp="1"/>
          </p:cNvSpPr>
          <p:nvPr>
            <p:ph type="body" idx="1"/>
          </p:nvPr>
        </p:nvSpPr>
        <p:spPr>
          <a:xfrm>
            <a:off x="395057" y="3568535"/>
            <a:ext cx="11615967" cy="175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3"/>
          <p:cNvSpPr txBox="1">
            <a:spLocks noGrp="1"/>
          </p:cNvSpPr>
          <p:nvPr>
            <p:ph type="body" idx="2"/>
          </p:nvPr>
        </p:nvSpPr>
        <p:spPr>
          <a:xfrm>
            <a:off x="384847" y="2546333"/>
            <a:ext cx="1161596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93"/>
          <p:cNvSpPr/>
          <p:nvPr/>
        </p:nvSpPr>
        <p:spPr>
          <a:xfrm>
            <a:off x="0" y="5430051"/>
            <a:ext cx="12191999" cy="1418804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rgbClr val="0D22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30051"/>
            <a:ext cx="12192000" cy="1427949"/>
          </a:xfrm>
          <a:prstGeom prst="rect">
            <a:avLst/>
          </a:prstGeom>
          <a:solidFill>
            <a:srgbClr val="1B5297"/>
          </a:solidFill>
          <a:ln>
            <a:noFill/>
          </a:ln>
        </p:spPr>
      </p:pic>
      <p:pic>
        <p:nvPicPr>
          <p:cNvPr id="54" name="Google Shape;54;p93" descr="Envelop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814" y="6377103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3"/>
          <p:cNvSpPr/>
          <p:nvPr/>
        </p:nvSpPr>
        <p:spPr>
          <a:xfrm>
            <a:off x="1393793" y="6036188"/>
            <a:ext cx="1737360" cy="3064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www.nc-sara.org</a:t>
            </a:r>
            <a:endParaRPr sz="12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93" descr="World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6571" y="6048132"/>
            <a:ext cx="332927" cy="3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3"/>
          <p:cNvSpPr/>
          <p:nvPr/>
        </p:nvSpPr>
        <p:spPr>
          <a:xfrm>
            <a:off x="1393794" y="6368573"/>
            <a:ext cx="1737360" cy="3064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info@nc-sara.org </a:t>
            </a:r>
            <a:endParaRPr sz="12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93" descr="A black background with colorful squares and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66174" y="5561469"/>
            <a:ext cx="1273352" cy="111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 6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4" descr="A person looking at another person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4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4" descr="A blue square with white sp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r="52271"/>
          <a:stretch/>
        </p:blipFill>
        <p:spPr>
          <a:xfrm rot="-5400000">
            <a:off x="5764811" y="440681"/>
            <a:ext cx="659332" cy="1218895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4"/>
          <p:cNvSpPr txBox="1">
            <a:spLocks noGrp="1"/>
          </p:cNvSpPr>
          <p:nvPr>
            <p:ph type="body" idx="1"/>
          </p:nvPr>
        </p:nvSpPr>
        <p:spPr>
          <a:xfrm>
            <a:off x="395058" y="3568535"/>
            <a:ext cx="9414472" cy="175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4"/>
          <p:cNvSpPr txBox="1">
            <a:spLocks noGrp="1"/>
          </p:cNvSpPr>
          <p:nvPr>
            <p:ph type="body" idx="2"/>
          </p:nvPr>
        </p:nvSpPr>
        <p:spPr>
          <a:xfrm>
            <a:off x="384848" y="2546333"/>
            <a:ext cx="94144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" name="Google Shape;64;p94" descr="A black background with colorful squares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324" y="4941884"/>
            <a:ext cx="1273352" cy="111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slide option 1">
  <p:cSld name="Text slide option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5"/>
          <p:cNvSpPr txBox="1">
            <a:spLocks noGrp="1"/>
          </p:cNvSpPr>
          <p:nvPr>
            <p:ph type="body" idx="1"/>
          </p:nvPr>
        </p:nvSpPr>
        <p:spPr>
          <a:xfrm>
            <a:off x="838200" y="1810337"/>
            <a:ext cx="10515600" cy="403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8" name="Google Shape;68;p95"/>
          <p:cNvCxnSpPr/>
          <p:nvPr/>
        </p:nvCxnSpPr>
        <p:spPr>
          <a:xfrm>
            <a:off x="838200" y="6347539"/>
            <a:ext cx="9838944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" name="Google Shape;69;p95" descr="A black background with colorful squares and text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5" descr="A white background with black and white cloud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2369"/>
          <a:stretch/>
        </p:blipFill>
        <p:spPr>
          <a:xfrm rot="-5400000">
            <a:off x="5670539" y="1557192"/>
            <a:ext cx="174265" cy="983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ext slide option 1">
  <p:cSld name="3_Text slide option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96"/>
          <p:cNvPicPr preferRelativeResize="0"/>
          <p:nvPr/>
        </p:nvPicPr>
        <p:blipFill rotWithShape="1">
          <a:blip r:embed="rId2">
            <a:alphaModFix/>
          </a:blip>
          <a:srcRect t="25807"/>
          <a:stretch/>
        </p:blipFill>
        <p:spPr>
          <a:xfrm>
            <a:off x="-1" y="6347539"/>
            <a:ext cx="12192001" cy="51046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6"/>
          <p:cNvSpPr/>
          <p:nvPr/>
        </p:nvSpPr>
        <p:spPr>
          <a:xfrm>
            <a:off x="10698151" y="5594475"/>
            <a:ext cx="1286703" cy="1263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6"/>
          <p:cNvSpPr txBox="1">
            <a:spLocks noGrp="1"/>
          </p:cNvSpPr>
          <p:nvPr>
            <p:ph type="body" idx="1"/>
          </p:nvPr>
        </p:nvSpPr>
        <p:spPr>
          <a:xfrm>
            <a:off x="838200" y="1810337"/>
            <a:ext cx="10515600" cy="397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6" descr="A black background with colorful square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6" descr="Envelop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323" y="6464808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6"/>
          <p:cNvSpPr/>
          <p:nvPr/>
        </p:nvSpPr>
        <p:spPr>
          <a:xfrm>
            <a:off x="1562469" y="6453437"/>
            <a:ext cx="1737360" cy="3064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www.nc-sara.org</a:t>
            </a:r>
            <a:endParaRPr sz="12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96" descr="World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248" y="6465381"/>
            <a:ext cx="307482" cy="3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6"/>
          <p:cNvSpPr/>
          <p:nvPr/>
        </p:nvSpPr>
        <p:spPr>
          <a:xfrm>
            <a:off x="3389303" y="6455664"/>
            <a:ext cx="1737360" cy="3064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A2B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info@nc-sara.org </a:t>
            </a:r>
            <a:endParaRPr sz="1200" b="0" i="0" u="none" strike="noStrike" cap="none">
              <a:solidFill>
                <a:srgbClr val="19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6" descr="A white background with black and white clouds&#10;&#10;AI-generated content may be incorrect."/>
          <p:cNvPicPr preferRelativeResize="0"/>
          <p:nvPr/>
        </p:nvPicPr>
        <p:blipFill rotWithShape="1">
          <a:blip r:embed="rId27">
            <a:alphaModFix/>
          </a:blip>
          <a:srcRect l="82369"/>
          <a:stretch/>
        </p:blipFill>
        <p:spPr>
          <a:xfrm rot="-5400000">
            <a:off x="5670539" y="1557192"/>
            <a:ext cx="174265" cy="9838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6"/>
          <p:cNvSpPr txBox="1">
            <a:spLocks noGrp="1"/>
          </p:cNvSpPr>
          <p:nvPr>
            <p:ph type="body" idx="1"/>
          </p:nvPr>
        </p:nvSpPr>
        <p:spPr>
          <a:xfrm>
            <a:off x="838200" y="1807869"/>
            <a:ext cx="10515600" cy="400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3" name="Google Shape;13;p86"/>
          <p:cNvCxnSpPr/>
          <p:nvPr/>
        </p:nvCxnSpPr>
        <p:spPr>
          <a:xfrm>
            <a:off x="838200" y="6347539"/>
            <a:ext cx="9838944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14;p86" descr="A black background with colorful squares and text&#10;&#10;AI-generated content may be incorrect.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 descr="A white background with black and white clouds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 l="82369"/>
          <a:stretch/>
        </p:blipFill>
        <p:spPr>
          <a:xfrm rot="-5400000">
            <a:off x="5670539" y="1557192"/>
            <a:ext cx="174265" cy="983894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1"/>
          </p:nvPr>
        </p:nvSpPr>
        <p:spPr>
          <a:xfrm>
            <a:off x="838200" y="1807869"/>
            <a:ext cx="10515600" cy="400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E2E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0" name="Google Shape;160;p21"/>
          <p:cNvCxnSpPr/>
          <p:nvPr/>
        </p:nvCxnSpPr>
        <p:spPr>
          <a:xfrm>
            <a:off x="838200" y="6347539"/>
            <a:ext cx="9838944" cy="0"/>
          </a:xfrm>
          <a:prstGeom prst="straightConnector1">
            <a:avLst/>
          </a:prstGeom>
          <a:noFill/>
          <a:ln w="9525" cap="flat" cmpd="sng">
            <a:solidFill>
              <a:srgbClr val="19376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1" name="Google Shape;161;p21" descr="A black background with colorful squares and text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879452" y="5913004"/>
            <a:ext cx="941073" cy="8229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blog.owulveryck.info/2020/11/13/ontology-graphs-and-turtles-part-i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nc-sara.org/data-dashboard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1115568" y="2546885"/>
            <a:ext cx="10424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4400"/>
              <a:buNone/>
            </a:pPr>
            <a:r>
              <a:rPr lang="en-US" sz="4000" dirty="0">
                <a:solidFill>
                  <a:srgbClr val="193763"/>
                </a:solidFill>
              </a:rPr>
              <a:t>NC-SARA Data Reporting &amp; Research</a:t>
            </a:r>
            <a:endParaRPr dirty="0"/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2"/>
          </p:nvPr>
        </p:nvSpPr>
        <p:spPr>
          <a:xfrm>
            <a:off x="1115568" y="3604597"/>
            <a:ext cx="8476107" cy="28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</a:pPr>
            <a:r>
              <a:rPr lang="en-US" dirty="0">
                <a:solidFill>
                  <a:srgbClr val="193763"/>
                </a:solidFill>
              </a:rPr>
              <a:t>Rachel Christeson, Ph.D.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</a:pPr>
            <a:r>
              <a:rPr lang="en-US" dirty="0"/>
              <a:t>Senior Director, Research &amp; Planning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</a:pPr>
            <a:r>
              <a:rPr lang="en-US" dirty="0"/>
              <a:t>NC-SARA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4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06060"/>
              </a:buClr>
              <a:buSzPts val="2400"/>
              <a:buNone/>
            </a:pPr>
            <a:r>
              <a:rPr lang="en-US" sz="2000" dirty="0"/>
              <a:t>November 7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, 2025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6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Changes </a:t>
            </a:r>
            <a:r>
              <a:rPr lang="en-US" sz="3600"/>
              <a:t>made in</a:t>
            </a:r>
            <a:r>
              <a:rPr lang="en-US" sz="3600">
                <a:latin typeface="Arial"/>
                <a:ea typeface="Arial"/>
                <a:cs typeface="Arial"/>
                <a:sym typeface="Arial"/>
              </a:rPr>
              <a:t> 2025 Data Collection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body" idx="1"/>
          </p:nvPr>
        </p:nvSpPr>
        <p:spPr>
          <a:xfrm>
            <a:off x="838199" y="1569056"/>
            <a:ext cx="5134583" cy="4267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Contact Verification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users assigned as an institutional contact in Salesforce were able to upload data.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 not in Salesforce needed to be verified by a current Salesforce contact for their institution (then entered by NC-SARA staff).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reporting portal was one public link, rather than individual institution links.</a:t>
            </a:r>
            <a:endParaRPr sz="1800"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Contacts for multiple institutions were able to select the institution to submit for.</a:t>
            </a:r>
            <a:endParaRPr/>
          </a:p>
          <a:p>
            <a:pPr marL="168275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4105" y="1966595"/>
            <a:ext cx="4469969" cy="3236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Changes </a:t>
            </a:r>
            <a:r>
              <a:rPr lang="en-US" sz="3600"/>
              <a:t>made in</a:t>
            </a:r>
            <a:r>
              <a:rPr lang="en-US" sz="3600">
                <a:latin typeface="Arial"/>
                <a:ea typeface="Arial"/>
                <a:cs typeface="Arial"/>
                <a:sym typeface="Arial"/>
              </a:rPr>
              <a:t> 2025 Data Collection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 txBox="1">
            <a:spLocks noGrp="1"/>
          </p:cNvSpPr>
          <p:nvPr>
            <p:ph type="body" idx="1"/>
          </p:nvPr>
        </p:nvSpPr>
        <p:spPr>
          <a:xfrm>
            <a:off x="5614481" y="1858975"/>
            <a:ext cx="5056762" cy="403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File Upload vs. Manual Entry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 were provided with two templates to compile their EDEE and OOSLP data.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was upload in a .csv file, rather than manually entered in the web form.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Institutions were given the chance to confirm data and resubmit a file in case of errors.</a:t>
            </a:r>
            <a:endParaRPr sz="1800"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Confirmation emails included counts and submitter name.</a:t>
            </a:r>
            <a:endParaRPr sz="1800"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 could easily see when they had a submission outstanding.</a:t>
            </a:r>
            <a:endParaRPr/>
          </a:p>
          <a:p>
            <a:pPr marL="168275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86" name="Google Shape;2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72" y="1874182"/>
            <a:ext cx="4515530" cy="381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9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Changes made in 2025 Data Collection</a:t>
            </a:r>
            <a:endParaRPr sz="3600"/>
          </a:p>
        </p:txBody>
      </p:sp>
      <p:pic>
        <p:nvPicPr>
          <p:cNvPr id="537" name="Google Shape;537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84483" y="2956014"/>
            <a:ext cx="3785612" cy="125496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95"/>
          <p:cNvSpPr txBox="1"/>
          <p:nvPr/>
        </p:nvSpPr>
        <p:spPr>
          <a:xfrm>
            <a:off x="2434856" y="1690689"/>
            <a:ext cx="8236387" cy="419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Feedback received: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Institutions support the verification of contacts.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users found the new process easy, though for smaller schools the templates were more cumbersome.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EDEE file would be better long than wide (one row per state vs one row total).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Address blocked emails before the data reporting window.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annual calendar of important institution dates.</a:t>
            </a:r>
            <a:endParaRPr/>
          </a:p>
          <a:p>
            <a:pPr marL="1682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E2E2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/>
          <p:nvPr/>
        </p:nvSpPr>
        <p:spPr>
          <a:xfrm rot="-5400000">
            <a:off x="327106" y="3323013"/>
            <a:ext cx="1433945" cy="457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Topic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2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9024296" cy="2418455"/>
          </a:xfrm>
          <a:prstGeom prst="round2SameRect">
            <a:avLst>
              <a:gd name="adj1" fmla="val 9872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/>
              <a:t>Participating Institutions</a:t>
            </a:r>
            <a:br>
              <a:rPr lang="en-US" sz="3200"/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E5454717-FC10-3DFB-C8E7-90752D2FA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>
            <a:extLst>
              <a:ext uri="{FF2B5EF4-FFF2-40B4-BE49-F238E27FC236}">
                <a16:creationId xmlns:a16="http://schemas.microsoft.com/office/drawing/2014/main" id="{7AF1169D-3E3B-D01A-FB45-E023F7FAC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896" y="370597"/>
            <a:ext cx="10082206" cy="74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606060"/>
              </a:buClr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Total Number of Reporting</a:t>
            </a:r>
            <a:r>
              <a:rPr lang="en-US" sz="3200" dirty="0"/>
              <a:t> Alabama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Institutions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4C3FDF6-099D-405F-68D4-18F129BD6A58}"/>
              </a:ext>
            </a:extLst>
          </p:cNvPr>
          <p:cNvSpPr txBox="1"/>
          <p:nvPr/>
        </p:nvSpPr>
        <p:spPr>
          <a:xfrm>
            <a:off x="2920141" y="1329912"/>
            <a:ext cx="6351716" cy="56787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total number of participating institutions in Alabama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19746-C85A-517B-6662-75DCCA61F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924" y="2113284"/>
            <a:ext cx="4143005" cy="4085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CC9B7-CDB3-6EDF-7677-2EE17FCB8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13284"/>
            <a:ext cx="4090144" cy="41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3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4"/>
          <p:cNvSpPr/>
          <p:nvPr/>
        </p:nvSpPr>
        <p:spPr>
          <a:xfrm rot="-5400000">
            <a:off x="327106" y="3323013"/>
            <a:ext cx="1433945" cy="457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Topic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4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9024296" cy="2418455"/>
          </a:xfrm>
          <a:prstGeom prst="round2SameRect">
            <a:avLst>
              <a:gd name="adj1" fmla="val 9872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/>
              <a:t>Fall 2024 Exclusively Distance Education Enrollment (EDEE)</a:t>
            </a:r>
            <a:br>
              <a:rPr lang="en-US" sz="3200"/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"/>
          <p:cNvSpPr txBox="1">
            <a:spLocks noGrp="1"/>
          </p:cNvSpPr>
          <p:nvPr>
            <p:ph type="title"/>
          </p:nvPr>
        </p:nvSpPr>
        <p:spPr>
          <a:xfrm>
            <a:off x="483951" y="503223"/>
            <a:ext cx="11224098" cy="79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Total Reported In-State and Out-of-State EDEE 2015-2024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365" y="1625815"/>
            <a:ext cx="4801270" cy="4191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763692E1-FFD3-FBEE-40CC-F22BF9571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>
            <a:extLst>
              <a:ext uri="{FF2B5EF4-FFF2-40B4-BE49-F238E27FC236}">
                <a16:creationId xmlns:a16="http://schemas.microsoft.com/office/drawing/2014/main" id="{CE4657E0-FA52-0B9C-BC4C-D49E77AC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5435" y="148836"/>
            <a:ext cx="8181130" cy="74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606060"/>
              </a:buClr>
              <a:buSzPts val="3200"/>
            </a:pPr>
            <a:r>
              <a:rPr lang="en-US" sz="3200" dirty="0"/>
              <a:t>Alabama Total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EDEE &amp; Sector Trends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A9405-62D1-67FE-3D4A-D13775FAEDF2}"/>
              </a:ext>
            </a:extLst>
          </p:cNvPr>
          <p:cNvSpPr txBox="1"/>
          <p:nvPr/>
        </p:nvSpPr>
        <p:spPr>
          <a:xfrm>
            <a:off x="3905694" y="1021778"/>
            <a:ext cx="3866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84,150 EDEE in Alabama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52,277 In-State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31,873 Out-of-State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C4747-0076-F2C0-693D-2AE971CBA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82" y="2077908"/>
            <a:ext cx="4724873" cy="4056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8D759-DE06-F70F-C6A2-A5C0984C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77908"/>
            <a:ext cx="4441974" cy="40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5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 txBox="1">
            <a:spLocks noGrp="1"/>
          </p:cNvSpPr>
          <p:nvPr>
            <p:ph type="title"/>
          </p:nvPr>
        </p:nvSpPr>
        <p:spPr>
          <a:xfrm>
            <a:off x="2531010" y="119871"/>
            <a:ext cx="7129979" cy="64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Out-of</a:t>
            </a:r>
            <a:r>
              <a:rPr lang="en-US" sz="3200" dirty="0"/>
              <a:t>-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State SARA EDEE by Sector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5772" y="5777681"/>
            <a:ext cx="6380452" cy="54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DE7F02-E512-3F55-E86D-7CB71A70B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59" y="861535"/>
            <a:ext cx="5460878" cy="49895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FAD0425B-A23B-67BF-5D38-F765A282B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>
            <a:extLst>
              <a:ext uri="{FF2B5EF4-FFF2-40B4-BE49-F238E27FC236}">
                <a16:creationId xmlns:a16="http://schemas.microsoft.com/office/drawing/2014/main" id="{58948AB0-0246-54D6-6A1A-7717D7D586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8437" y="145335"/>
            <a:ext cx="7836822" cy="60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606060"/>
              </a:buClr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Who is attending Alabama institutions?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AAC76-713E-4BC6-C178-2F5A7FC778DD}"/>
              </a:ext>
            </a:extLst>
          </p:cNvPr>
          <p:cNvSpPr txBox="1"/>
          <p:nvPr/>
        </p:nvSpPr>
        <p:spPr>
          <a:xfrm>
            <a:off x="579322" y="1025082"/>
            <a:ext cx="11033356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 Fall 2024, 31,873 out-of-state students attended an Alabama institution exclusively via distance education.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Roboto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rPr>
              <a:t>45% attended a public institution, 4% attended a private non-profit, and 50% attended a private for-profit. 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6CE08-C945-C93A-6BDD-10C80229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2" y="2513022"/>
            <a:ext cx="5220347" cy="354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03CD3-A4C9-C3FD-DF3C-8E7EAF4EE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513022"/>
            <a:ext cx="4972839" cy="33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9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"/>
          <p:cNvSpPr txBox="1">
            <a:spLocks noGrp="1"/>
          </p:cNvSpPr>
          <p:nvPr>
            <p:ph type="title"/>
          </p:nvPr>
        </p:nvSpPr>
        <p:spPr>
          <a:xfrm>
            <a:off x="6455789" y="865918"/>
            <a:ext cx="5376421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Agenda:</a:t>
            </a:r>
            <a:endParaRPr sz="3600"/>
          </a:p>
        </p:txBody>
      </p:sp>
      <p:sp>
        <p:nvSpPr>
          <p:cNvPr id="237" name="Google Shape;237;p5"/>
          <p:cNvSpPr txBox="1"/>
          <p:nvPr/>
        </p:nvSpPr>
        <p:spPr>
          <a:xfrm>
            <a:off x="6284003" y="2016429"/>
            <a:ext cx="5719992" cy="324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2025 Data Reporting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Changes made in 2025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Participating Institutions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Exclusively Distance Education Enrollment (EDEE)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Out-of-State Learning Placements (OOSLP)</a:t>
            </a:r>
            <a:endParaRPr dirty="0"/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Important Dates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Other Data Resources</a:t>
            </a:r>
            <a:endParaRPr sz="2000" b="0" i="0" u="none" strike="noStrike" cap="none" dirty="0">
              <a:solidFill>
                <a:srgbClr val="2D2E3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Cost Savings Study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D2E36"/>
                </a:solidFill>
                <a:latin typeface="Arial"/>
                <a:ea typeface="Arial"/>
                <a:cs typeface="Arial"/>
                <a:sym typeface="Arial"/>
              </a:rPr>
              <a:t>SARA Source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60606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5" descr="A computer. agemda, and a phone on a tab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707" y="2156923"/>
            <a:ext cx="4556586" cy="302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B44292BD-D925-7D0C-3BB5-8ED677AF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>
            <a:extLst>
              <a:ext uri="{FF2B5EF4-FFF2-40B4-BE49-F238E27FC236}">
                <a16:creationId xmlns:a16="http://schemas.microsoft.com/office/drawing/2014/main" id="{A2E42A68-C67A-114F-20C5-4E2CAD6F32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5443" y="286129"/>
            <a:ext cx="8141113" cy="64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606060"/>
              </a:buClr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Where are Alabama residents enrolling?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37F7E-7A1E-DD12-2D25-6CFC00D0C026}"/>
              </a:ext>
            </a:extLst>
          </p:cNvPr>
          <p:cNvSpPr txBox="1"/>
          <p:nvPr/>
        </p:nvSpPr>
        <p:spPr>
          <a:xfrm>
            <a:off x="602644" y="1244092"/>
            <a:ext cx="10986712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 Fall 2024, 31,115 Alabama residents enrolled at an out-of-state institution exclusively via distance education.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44% attended a private non-profit, 34% attended a private for-profit, and 22% attended a public institution.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6E5DA-A373-0EFA-DC01-BF0334B0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5338"/>
            <a:ext cx="4346532" cy="2780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D53E3-CC41-F3E2-2ED0-330F2FDAC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991" y="2899774"/>
            <a:ext cx="7620154" cy="2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>
          <a:extLst>
            <a:ext uri="{FF2B5EF4-FFF2-40B4-BE49-F238E27FC236}">
              <a16:creationId xmlns:a16="http://schemas.microsoft.com/office/drawing/2014/main" id="{79AEA313-95B4-E847-A514-E02921FB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">
            <a:extLst>
              <a:ext uri="{FF2B5EF4-FFF2-40B4-BE49-F238E27FC236}">
                <a16:creationId xmlns:a16="http://schemas.microsoft.com/office/drawing/2014/main" id="{1133808E-3E90-5AE7-7041-7165B32B82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2629" y="2726837"/>
            <a:ext cx="6095999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/>
              <a:t>Out-of-State Student Trends in Alabama</a:t>
            </a:r>
            <a:endParaRPr sz="3200" dirty="0"/>
          </a:p>
        </p:txBody>
      </p:sp>
      <p:sp>
        <p:nvSpPr>
          <p:cNvPr id="345" name="Google Shape;345;p3">
            <a:extLst>
              <a:ext uri="{FF2B5EF4-FFF2-40B4-BE49-F238E27FC236}">
                <a16:creationId xmlns:a16="http://schemas.microsoft.com/office/drawing/2014/main" id="{D1755C52-3FD7-86DD-2472-D588685B635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96CAB-6C3D-CD3D-69BD-8AA214D8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8" y="770351"/>
            <a:ext cx="5145772" cy="2658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A171-7E12-3FE5-3D62-B509F7BB0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8" y="3429000"/>
            <a:ext cx="5145772" cy="26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/>
          <p:nvPr/>
        </p:nvSpPr>
        <p:spPr>
          <a:xfrm rot="-5400000">
            <a:off x="327106" y="3323013"/>
            <a:ext cx="1433945" cy="457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Topic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5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9024296" cy="2418455"/>
          </a:xfrm>
          <a:prstGeom prst="round2SameRect">
            <a:avLst>
              <a:gd name="adj1" fmla="val 9872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/>
              <a:t>2024 Out-of-State Learning Placements</a:t>
            </a:r>
            <a:br>
              <a:rPr lang="en-US" sz="3200"/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>
          <a:extLst>
            <a:ext uri="{FF2B5EF4-FFF2-40B4-BE49-F238E27FC236}">
              <a16:creationId xmlns:a16="http://schemas.microsoft.com/office/drawing/2014/main" id="{38840186-2DED-98EA-561B-023144F0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">
            <a:extLst>
              <a:ext uri="{FF2B5EF4-FFF2-40B4-BE49-F238E27FC236}">
                <a16:creationId xmlns:a16="http://schemas.microsoft.com/office/drawing/2014/main" id="{F0423C76-6DC2-7092-F729-7D3C0D5E6E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0" y="491024"/>
            <a:ext cx="6096000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Out-of-State Learning Placements (OOSLP)</a:t>
            </a:r>
            <a:endParaRPr sz="3600" dirty="0"/>
          </a:p>
        </p:txBody>
      </p:sp>
      <p:sp>
        <p:nvSpPr>
          <p:cNvPr id="343" name="Google Shape;343;p3">
            <a:extLst>
              <a:ext uri="{FF2B5EF4-FFF2-40B4-BE49-F238E27FC236}">
                <a16:creationId xmlns:a16="http://schemas.microsoft.com/office/drawing/2014/main" id="{C54DC152-95C1-1FCC-2CCB-EDC92D3964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72238" y="2043113"/>
            <a:ext cx="5110162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06060"/>
              </a:buClr>
              <a:buSzPts val="1600"/>
              <a:buFont typeface="Arial"/>
              <a:buNone/>
            </a:pPr>
            <a:r>
              <a:rPr lang="en-US" sz="20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OOSLP?</a:t>
            </a:r>
            <a:endParaRPr sz="20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Google Shape;344;p3">
            <a:extLst>
              <a:ext uri="{FF2B5EF4-FFF2-40B4-BE49-F238E27FC236}">
                <a16:creationId xmlns:a16="http://schemas.microsoft.com/office/drawing/2014/main" id="{655165FA-30DC-5375-BEA3-388C3893B5F0}"/>
              </a:ext>
            </a:extLst>
          </p:cNvPr>
          <p:cNvSpPr txBox="1"/>
          <p:nvPr/>
        </p:nvSpPr>
        <p:spPr>
          <a:xfrm>
            <a:off x="6199768" y="2558026"/>
            <a:ext cx="5992232" cy="276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Learning placements are on-ground, out-of-state experiential learning activities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OOSLP include clinical rotations, student teaching, internships, and other similar activities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OOSLP are often a required part of obtaining a degree and/or license to practice a particular profession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Note that reporting includes on-ground students as well as distance education students</a:t>
            </a:r>
            <a:endParaRPr lang="en-US" sz="1800" dirty="0">
              <a:solidFill>
                <a:schemeClr val="dk1"/>
              </a:solidFill>
              <a:latin typeface="+mn-lt"/>
              <a:ea typeface="Roboto"/>
              <a:cs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606060"/>
              </a:buClr>
              <a:buSzPts val="1000"/>
              <a:buFont typeface="Arial"/>
              <a:buNone/>
            </a:pPr>
            <a:endParaRPr sz="1050" i="0" u="none" strike="noStrike" cap="none" dirty="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">
            <a:extLst>
              <a:ext uri="{FF2B5EF4-FFF2-40B4-BE49-F238E27FC236}">
                <a16:creationId xmlns:a16="http://schemas.microsoft.com/office/drawing/2014/main" id="{DBCB44A9-59F4-7A97-B8F2-C85CDCD7D10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Google Shape;297;p18">
            <a:extLst>
              <a:ext uri="{FF2B5EF4-FFF2-40B4-BE49-F238E27FC236}">
                <a16:creationId xmlns:a16="http://schemas.microsoft.com/office/drawing/2014/main" id="{2953ECA3-6A2C-1755-E685-76827155FA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55" y="491024"/>
            <a:ext cx="3498381" cy="233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8;p18">
            <a:extLst>
              <a:ext uri="{FF2B5EF4-FFF2-40B4-BE49-F238E27FC236}">
                <a16:creationId xmlns:a16="http://schemas.microsoft.com/office/drawing/2014/main" id="{4571E66D-4733-A9AC-D29B-E6FACA4742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9766" y="2533240"/>
            <a:ext cx="3122008" cy="208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9;p18">
            <a:extLst>
              <a:ext uri="{FF2B5EF4-FFF2-40B4-BE49-F238E27FC236}">
                <a16:creationId xmlns:a16="http://schemas.microsoft.com/office/drawing/2014/main" id="{4107B0FC-B84D-118F-C20E-19FAA586F6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68" y="4368534"/>
            <a:ext cx="3496440" cy="2332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02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>
            <a:spLocks noGrp="1"/>
          </p:cNvSpPr>
          <p:nvPr>
            <p:ph type="title"/>
          </p:nvPr>
        </p:nvSpPr>
        <p:spPr>
          <a:xfrm>
            <a:off x="215983" y="201185"/>
            <a:ext cx="11760031" cy="90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Total Reported Out-of-State Learning Placements 2019-2024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8952" y="1440896"/>
            <a:ext cx="6574095" cy="4615348"/>
          </a:xfrm>
          <a:prstGeom prst="rect">
            <a:avLst/>
          </a:prstGeom>
          <a:noFill/>
          <a:ln w="28575" cap="sq" cmpd="sng">
            <a:solidFill>
              <a:srgbClr val="1937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05092BB1-2183-7902-A24F-7844A09D3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>
            <a:extLst>
              <a:ext uri="{FF2B5EF4-FFF2-40B4-BE49-F238E27FC236}">
                <a16:creationId xmlns:a16="http://schemas.microsoft.com/office/drawing/2014/main" id="{02328005-7000-5631-0E1D-D158749E69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0697" y="351488"/>
            <a:ext cx="7450601" cy="60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606060"/>
              </a:buClr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Who is placing students i</a:t>
            </a:r>
            <a:r>
              <a:rPr lang="en-US" sz="3200" dirty="0"/>
              <a:t>n Alabama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?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ED35C-06BF-BE99-B579-39B9DD50177F}"/>
              </a:ext>
            </a:extLst>
          </p:cNvPr>
          <p:cNvSpPr txBox="1"/>
          <p:nvPr/>
        </p:nvSpPr>
        <p:spPr>
          <a:xfrm>
            <a:off x="923736" y="1300020"/>
            <a:ext cx="10344525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 2024, 4,552 students from out-of-state institutions did a learning placement in Alabama.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66% were in Health Professions, followed by Education (8%), and Business (4%).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9D969-27B7-EDC1-3BEC-1767601E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46" y="2459848"/>
            <a:ext cx="4080025" cy="3164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945EEC-B08B-1EEE-C9F6-5AC2679B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8608"/>
            <a:ext cx="7809131" cy="26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55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22664E8B-5C0C-24CC-E513-8CAB541F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>
            <a:extLst>
              <a:ext uri="{FF2B5EF4-FFF2-40B4-BE49-F238E27FC236}">
                <a16:creationId xmlns:a16="http://schemas.microsoft.com/office/drawing/2014/main" id="{BC73F65A-03D5-8BD6-D79B-01C4C316CC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5294" y="362784"/>
            <a:ext cx="9961410" cy="687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rgbClr val="606060"/>
              </a:buClr>
              <a:buSzPts val="3200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Where are Alabama institutions placing students?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B43A-EDCD-3C46-8A14-0C4520DCE9E1}"/>
              </a:ext>
            </a:extLst>
          </p:cNvPr>
          <p:cNvSpPr txBox="1"/>
          <p:nvPr/>
        </p:nvSpPr>
        <p:spPr>
          <a:xfrm>
            <a:off x="531311" y="1587182"/>
            <a:ext cx="11129375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In 2024, Alabama institutions had 9,554 students participate in learning placements out-of-state.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rgbClr val="951F52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70% were in Health Professions, followed by Business (7%), and Education (4%).</a:t>
            </a:r>
            <a:endParaRPr lang="en-US" sz="1800" b="1" dirty="0">
              <a:solidFill>
                <a:srgbClr val="951F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37E22-B376-057B-5907-94A8B291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0" y="2630625"/>
            <a:ext cx="3954142" cy="3397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70E90-4CDD-3AA5-D970-7A26D8C5F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948" y="2843569"/>
            <a:ext cx="8006602" cy="27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3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>
          <a:extLst>
            <a:ext uri="{FF2B5EF4-FFF2-40B4-BE49-F238E27FC236}">
              <a16:creationId xmlns:a16="http://schemas.microsoft.com/office/drawing/2014/main" id="{60A8E7D1-626C-AE78-6DE9-3CA420B3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">
            <a:extLst>
              <a:ext uri="{FF2B5EF4-FFF2-40B4-BE49-F238E27FC236}">
                <a16:creationId xmlns:a16="http://schemas.microsoft.com/office/drawing/2014/main" id="{0C19529B-54B8-C401-FAEF-02720A9FE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1" y="2736323"/>
            <a:ext cx="6095999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/>
              <a:t>Out-of-State Learning Placement Trends in Alabama</a:t>
            </a:r>
            <a:endParaRPr sz="3200" dirty="0"/>
          </a:p>
        </p:txBody>
      </p:sp>
      <p:sp>
        <p:nvSpPr>
          <p:cNvPr id="345" name="Google Shape;345;p3">
            <a:extLst>
              <a:ext uri="{FF2B5EF4-FFF2-40B4-BE49-F238E27FC236}">
                <a16:creationId xmlns:a16="http://schemas.microsoft.com/office/drawing/2014/main" id="{6B24F3EC-CB54-25DF-6556-891C52E10A3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F443C-070E-7D76-0B9E-746301C11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95" y="239409"/>
            <a:ext cx="4049210" cy="3142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F1AEA-4D59-3657-AE21-4DC1254E9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94" y="3381824"/>
            <a:ext cx="4049210" cy="31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77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1"/>
          <p:cNvSpPr txBox="1">
            <a:spLocks noGrp="1"/>
          </p:cNvSpPr>
          <p:nvPr>
            <p:ph type="body" idx="1"/>
          </p:nvPr>
        </p:nvSpPr>
        <p:spPr>
          <a:xfrm>
            <a:off x="1645918" y="445395"/>
            <a:ext cx="8900161" cy="126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</a:pPr>
            <a:r>
              <a:rPr lang="en-US" sz="3600" dirty="0"/>
              <a:t>Important Annual Data Reporting Dates</a:t>
            </a:r>
            <a:endParaRPr sz="3600" dirty="0"/>
          </a:p>
        </p:txBody>
      </p:sp>
      <p:sp>
        <p:nvSpPr>
          <p:cNvPr id="400" name="Google Shape;400;p31"/>
          <p:cNvSpPr>
            <a:spLocks noGrp="1"/>
          </p:cNvSpPr>
          <p:nvPr>
            <p:ph type="body" idx="2"/>
          </p:nvPr>
        </p:nvSpPr>
        <p:spPr>
          <a:xfrm>
            <a:off x="1234439" y="1713124"/>
            <a:ext cx="9723120" cy="3617828"/>
          </a:xfrm>
          <a:prstGeom prst="roundRect">
            <a:avLst>
              <a:gd name="adj" fmla="val 4868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b="1" baseline="30000" dirty="0">
              <a:solidFill>
                <a:srgbClr val="21529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2025 Annual Data Handbook Available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January 2026</a:t>
            </a:r>
            <a:endParaRPr dirty="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2025 Annual Data Collection Webinar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: February / March 2026</a:t>
            </a:r>
            <a:endParaRPr dirty="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2025 Annual Data Collection Window: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May 15 – June 15, 2026</a:t>
            </a:r>
            <a:endParaRPr dirty="0"/>
          </a:p>
          <a:p>
            <a:pPr marL="16827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8140430" cy="104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Institution Directions for Data Reporting: Your One-Stop Shop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82"/>
          <p:cNvGrpSpPr/>
          <p:nvPr/>
        </p:nvGrpSpPr>
        <p:grpSpPr>
          <a:xfrm>
            <a:off x="3809518" y="1602415"/>
            <a:ext cx="4572964" cy="4195270"/>
            <a:chOff x="1518848" y="0"/>
            <a:chExt cx="4958590" cy="4958590"/>
          </a:xfrm>
        </p:grpSpPr>
        <p:sp>
          <p:nvSpPr>
            <p:cNvPr id="407" name="Google Shape;407;p82"/>
            <p:cNvSpPr/>
            <p:nvPr/>
          </p:nvSpPr>
          <p:spPr>
            <a:xfrm>
              <a:off x="1518848" y="0"/>
              <a:ext cx="4958590" cy="4958590"/>
            </a:xfrm>
            <a:prstGeom prst="diamond">
              <a:avLst/>
            </a:prstGeom>
            <a:solidFill>
              <a:srgbClr val="CB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82"/>
            <p:cNvSpPr/>
            <p:nvPr/>
          </p:nvSpPr>
          <p:spPr>
            <a:xfrm>
              <a:off x="1898698" y="488064"/>
              <a:ext cx="1933850" cy="193385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82"/>
            <p:cNvSpPr txBox="1"/>
            <p:nvPr/>
          </p:nvSpPr>
          <p:spPr>
            <a:xfrm>
              <a:off x="1993101" y="582467"/>
              <a:ext cx="1745044" cy="1745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How-To Guide:</a:t>
              </a:r>
              <a:endParaRPr sz="1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Reporting Handbook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82"/>
            <p:cNvSpPr/>
            <p:nvPr/>
          </p:nvSpPr>
          <p:spPr>
            <a:xfrm>
              <a:off x="4083181" y="2528353"/>
              <a:ext cx="1933850" cy="193385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82"/>
            <p:cNvSpPr txBox="1"/>
            <p:nvPr/>
          </p:nvSpPr>
          <p:spPr>
            <a:xfrm>
              <a:off x="4177584" y="2622756"/>
              <a:ext cx="1745044" cy="1745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Overview &amp; Use of Data: 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Online Foundations Course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82"/>
            <p:cNvSpPr/>
            <p:nvPr/>
          </p:nvSpPr>
          <p:spPr>
            <a:xfrm>
              <a:off x="1887173" y="2553673"/>
              <a:ext cx="1933850" cy="193385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82"/>
            <p:cNvSpPr txBox="1"/>
            <p:nvPr/>
          </p:nvSpPr>
          <p:spPr>
            <a:xfrm>
              <a:off x="1981576" y="2648076"/>
              <a:ext cx="1745044" cy="1745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Tools: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Templates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Quick Start Guide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 Reporting Fact Sheet 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82"/>
            <p:cNvSpPr/>
            <p:nvPr/>
          </p:nvSpPr>
          <p:spPr>
            <a:xfrm>
              <a:off x="4094243" y="499770"/>
              <a:ext cx="1933850" cy="193385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82"/>
            <p:cNvSpPr txBox="1"/>
            <p:nvPr/>
          </p:nvSpPr>
          <p:spPr>
            <a:xfrm>
              <a:off x="4188646" y="594173"/>
              <a:ext cx="1745044" cy="1745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How-To Resources: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Webinar Recordings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Instruction Videos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82"/>
          <p:cNvSpPr txBox="1"/>
          <p:nvPr/>
        </p:nvSpPr>
        <p:spPr>
          <a:xfrm>
            <a:off x="1473953" y="557039"/>
            <a:ext cx="89547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4400"/>
              <a:buFont typeface="Arial"/>
              <a:buNone/>
            </a:pPr>
            <a:r>
              <a:rPr lang="en-US" sz="3200" b="1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The Distance Education Landscape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82"/>
          <p:cNvGrpSpPr/>
          <p:nvPr/>
        </p:nvGrpSpPr>
        <p:grpSpPr>
          <a:xfrm>
            <a:off x="1537898" y="1237278"/>
            <a:ext cx="8826809" cy="5056663"/>
            <a:chOff x="0" y="0"/>
            <a:chExt cx="8826809" cy="5056663"/>
          </a:xfrm>
        </p:grpSpPr>
        <p:sp>
          <p:nvSpPr>
            <p:cNvPr id="458" name="Google Shape;458;p82"/>
            <p:cNvSpPr/>
            <p:nvPr/>
          </p:nvSpPr>
          <p:spPr>
            <a:xfrm rot="10800000">
              <a:off x="0" y="0"/>
              <a:ext cx="8826809" cy="1685554"/>
            </a:xfrm>
            <a:prstGeom prst="trapezoid">
              <a:avLst>
                <a:gd name="adj" fmla="val 87279"/>
              </a:avLst>
            </a:prstGeom>
            <a:solidFill>
              <a:srgbClr val="1B366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82"/>
            <p:cNvSpPr txBox="1"/>
            <p:nvPr/>
          </p:nvSpPr>
          <p:spPr>
            <a:xfrm>
              <a:off x="1544691" y="0"/>
              <a:ext cx="5737425" cy="1685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18,823,145 Total Students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82"/>
            <p:cNvSpPr/>
            <p:nvPr/>
          </p:nvSpPr>
          <p:spPr>
            <a:xfrm rot="10800000">
              <a:off x="1471134" y="1685554"/>
              <a:ext cx="5884539" cy="1685554"/>
            </a:xfrm>
            <a:prstGeom prst="trapezoid">
              <a:avLst>
                <a:gd name="adj" fmla="val 87279"/>
              </a:avLst>
            </a:prstGeom>
            <a:solidFill>
              <a:srgbClr val="21529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82"/>
            <p:cNvSpPr txBox="1"/>
            <p:nvPr/>
          </p:nvSpPr>
          <p:spPr>
            <a:xfrm>
              <a:off x="2500929" y="1685554"/>
              <a:ext cx="3824950" cy="1685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4,967,649 Exclusively Distance Education Enrollments (EDEE)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82"/>
            <p:cNvSpPr/>
            <p:nvPr/>
          </p:nvSpPr>
          <p:spPr>
            <a:xfrm rot="10800000">
              <a:off x="2942269" y="3371109"/>
              <a:ext cx="2942269" cy="1685554"/>
            </a:xfrm>
            <a:prstGeom prst="trapezoid">
              <a:avLst>
                <a:gd name="adj" fmla="val 87279"/>
              </a:avLst>
            </a:prstGeom>
            <a:solidFill>
              <a:srgbClr val="951F5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82"/>
            <p:cNvSpPr txBox="1"/>
            <p:nvPr/>
          </p:nvSpPr>
          <p:spPr>
            <a:xfrm>
              <a:off x="2942269" y="3371109"/>
              <a:ext cx="2942269" cy="1685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1,646,064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Out-of-State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EDEE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4" name="Google Shape;464;p82"/>
          <p:cNvSpPr txBox="1"/>
          <p:nvPr/>
        </p:nvSpPr>
        <p:spPr>
          <a:xfrm>
            <a:off x="773687" y="5620722"/>
            <a:ext cx="370647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IPEDS Fall Enrollment 2023; Degree-granting postsecondary institutions only.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1"/>
          <p:cNvSpPr txBox="1"/>
          <p:nvPr/>
        </p:nvSpPr>
        <p:spPr>
          <a:xfrm>
            <a:off x="2928153" y="603446"/>
            <a:ext cx="60596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Data Reporting Best Practices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71"/>
          <p:cNvSpPr txBox="1"/>
          <p:nvPr/>
        </p:nvSpPr>
        <p:spPr>
          <a:xfrm>
            <a:off x="2268415" y="1484366"/>
            <a:ext cx="917464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Mark your calendars now!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B36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Determine who at your institution will be responsible for data reporting and ensure contacts are up to date with your SPE.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B36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Review the Data Reporting Handbook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B36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Build relationships on campus –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What programs have learning placements you’ll need to report?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How are those placements being tracked?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495934" y="2903562"/>
            <a:ext cx="3906464" cy="141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83"/>
          <p:cNvSpPr/>
          <p:nvPr/>
        </p:nvSpPr>
        <p:spPr>
          <a:xfrm rot="-5400000">
            <a:off x="327106" y="3323013"/>
            <a:ext cx="1433945" cy="457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Topic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83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9024296" cy="2418455"/>
          </a:xfrm>
          <a:prstGeom prst="round2SameRect">
            <a:avLst>
              <a:gd name="adj1" fmla="val 9872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/>
              <a:t>Other Data Resources</a:t>
            </a:r>
            <a:br>
              <a:rPr lang="en-US" sz="3200"/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4384" y="1282524"/>
            <a:ext cx="3486570" cy="333519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4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SARA Institution Cost Savings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0"/>
          <p:cNvSpPr txBox="1">
            <a:spLocks noGrp="1"/>
          </p:cNvSpPr>
          <p:nvPr>
            <p:ph type="body" idx="1"/>
          </p:nvPr>
        </p:nvSpPr>
        <p:spPr>
          <a:xfrm>
            <a:off x="669413" y="1282524"/>
            <a:ext cx="10515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84540"/>
                </a:solidFill>
                <a:latin typeface="Arial"/>
                <a:ea typeface="Arial"/>
                <a:cs typeface="Arial"/>
                <a:sym typeface="Arial"/>
              </a:rPr>
              <a:t>2025 SARA Cost Savings Report: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3939674"/>
            <a:ext cx="5334000" cy="238797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0"/>
          <p:cNvSpPr txBox="1"/>
          <p:nvPr/>
        </p:nvSpPr>
        <p:spPr>
          <a:xfrm>
            <a:off x="6822868" y="5068057"/>
            <a:ext cx="45309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https://nc-sara.org/sara-cost-savings-calculator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0"/>
          <p:cNvSpPr txBox="1"/>
          <p:nvPr/>
        </p:nvSpPr>
        <p:spPr>
          <a:xfrm>
            <a:off x="760164" y="1749305"/>
            <a:ext cx="624656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participating institutions surveyed; 537 complete responses received.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show that on average, initial authorization would cost institutions $268,829 outside of SARA, and $156,950 annually for renewal.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Overall, the average institution would spend more than 60 times as much for initial authorization and 35 times as much annually on renewal if it did not participate in SARA.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SARA Institution Cost Savings - 2025</a:t>
            </a:r>
            <a:endParaRPr/>
          </a:p>
        </p:txBody>
      </p:sp>
      <p:graphicFrame>
        <p:nvGraphicFramePr>
          <p:cNvPr id="576" name="Google Shape;576;p11"/>
          <p:cNvGraphicFramePr/>
          <p:nvPr/>
        </p:nvGraphicFramePr>
        <p:xfrm>
          <a:off x="535660" y="1478635"/>
          <a:ext cx="10973175" cy="4317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1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500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Initial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Estimated Costs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State &amp; NC SARA Costs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SARA Affiliation Fee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Estimated Savings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MHEC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$220,678,561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$3,456,550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$217,172,011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NEBHE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$223,193,169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$3,312,450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$50,000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$219,870,719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SREB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$417,744,312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$6,206,550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$160,000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$411,387,762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WICHE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$106,541,971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$1,531,650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$105,010,321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$968,158,013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$14,507,200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$260,000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$953,390,813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050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Renewal 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Estimated Costs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State &amp; NC SARA Costs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SARA Affiliation Fee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Estimated Savings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EC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MHEC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$115,612,435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$3,318,550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$112,243,885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NEBHE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$114,884,660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$3,287,450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$50,000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$111,587,210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SREB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$218,048,708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$6,206,550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$160,000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$211,692,158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WICHE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$54,357,251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$1,531,650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$52,825,601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$502,903,054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$14,344,200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$260,000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$488,298,854</a:t>
                      </a:r>
                      <a:endParaRPr/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Differences between the 2024 and 2021 Cost Saving Estimates</a:t>
            </a:r>
            <a:endParaRPr/>
          </a:p>
        </p:txBody>
      </p:sp>
      <p:sp>
        <p:nvSpPr>
          <p:cNvPr id="606" name="Google Shape;606;p101"/>
          <p:cNvSpPr txBox="1">
            <a:spLocks noGrp="1"/>
          </p:cNvSpPr>
          <p:nvPr>
            <p:ph type="body" idx="1"/>
          </p:nvPr>
        </p:nvSpPr>
        <p:spPr>
          <a:xfrm>
            <a:off x="838200" y="1810337"/>
            <a:ext cx="10515600" cy="403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The 2024 multipliers are larger than the 2021 multipliers 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Major reasons for changes in cost estimates include: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000"/>
              <a:t>More institutions responded to the 2024 survey (537 vs. 171)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000"/>
              <a:t>More states served in the 2024 survey 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000"/>
              <a:t>More large institutions that enroll 30,000 or more students responded to the survey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000"/>
              <a:t>More programs offered by the responding institutions, especially by the institutions with large enrollment totals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000"/>
              <a:t>Several states have revised their fee structure since 2021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</a:pPr>
            <a:r>
              <a:rPr lang="en-US" sz="2000"/>
              <a:t>Online education has become more popular since the COVID-19 pandemic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84"/>
          <p:cNvSpPr txBox="1">
            <a:spLocks noGrp="1"/>
          </p:cNvSpPr>
          <p:nvPr>
            <p:ph type="body" idx="1"/>
          </p:nvPr>
        </p:nvSpPr>
        <p:spPr>
          <a:xfrm>
            <a:off x="838199" y="369652"/>
            <a:ext cx="5928360" cy="104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</a:pPr>
            <a:r>
              <a:rPr lang="en-US" sz="3600" dirty="0"/>
              <a:t>SARA Source Redesign</a:t>
            </a:r>
            <a:endParaRPr dirty="0"/>
          </a:p>
        </p:txBody>
      </p:sp>
      <p:sp>
        <p:nvSpPr>
          <p:cNvPr id="437" name="Google Shape;437;p84"/>
          <p:cNvSpPr>
            <a:spLocks noGrp="1"/>
          </p:cNvSpPr>
          <p:nvPr>
            <p:ph type="body" idx="2"/>
          </p:nvPr>
        </p:nvSpPr>
        <p:spPr>
          <a:xfrm>
            <a:off x="838199" y="1481342"/>
            <a:ext cx="10515599" cy="3664590"/>
          </a:xfrm>
          <a:prstGeom prst="roundRect">
            <a:avLst>
              <a:gd name="adj" fmla="val 4868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1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New tool is based on IPEDS Completions Files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Includes counts of programs, by degree level and program type / area, that are offered 100% online and a student has completed.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Includes institutional characteristics (sector, level, etc.), web address, net price calculator, and other fields in Salesforce or IPEDS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Refreshed monthly to include new institutions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Updated annually by NC-SARA staff (September)</a:t>
            </a:r>
            <a:endParaRPr/>
          </a:p>
        </p:txBody>
      </p:sp>
      <p:pic>
        <p:nvPicPr>
          <p:cNvPr id="438" name="Google Shape;438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9093" y="5280770"/>
            <a:ext cx="5873810" cy="84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5"/>
          <p:cNvSpPr txBox="1">
            <a:spLocks noGrp="1"/>
          </p:cNvSpPr>
          <p:nvPr>
            <p:ph type="title"/>
          </p:nvPr>
        </p:nvSpPr>
        <p:spPr>
          <a:xfrm>
            <a:off x="93899" y="314313"/>
            <a:ext cx="5911395" cy="86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/>
              <a:t>SARA Source Redesign</a:t>
            </a:r>
            <a:endParaRPr dirty="0"/>
          </a:p>
        </p:txBody>
      </p:sp>
      <p:sp>
        <p:nvSpPr>
          <p:cNvPr id="445" name="Google Shape;445;p85"/>
          <p:cNvSpPr txBox="1"/>
          <p:nvPr/>
        </p:nvSpPr>
        <p:spPr>
          <a:xfrm>
            <a:off x="383914" y="1179917"/>
            <a:ext cx="5439966" cy="4912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Old Version: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Student Audience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Contained 1,400 programs from 60 institutions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Data verified by NC-SARA staff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Current program offerings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Updated as data provided from institutions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Site maintained by external contractor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85"/>
          <p:cNvSpPr txBox="1"/>
          <p:nvPr/>
        </p:nvSpPr>
        <p:spPr>
          <a:xfrm>
            <a:off x="6186707" y="1179918"/>
            <a:ext cx="5621379" cy="4912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New Version: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SPE Audience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Contains 20,000+ programs with graduates from all SARA-participating institutions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Publicly available data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Offerings with graduates one year prior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Updated annually (fall IPEDS release)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242527"/>
                </a:solidFill>
                <a:latin typeface="Arial"/>
                <a:ea typeface="Arial"/>
                <a:cs typeface="Arial"/>
                <a:sym typeface="Arial"/>
              </a:rPr>
              <a:t>Site maintained by NC-SARA staff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2527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2425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914" y="5125416"/>
            <a:ext cx="5439966" cy="865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0"/>
          <p:cNvSpPr>
            <a:spLocks noGrp="1"/>
          </p:cNvSpPr>
          <p:nvPr>
            <p:ph type="title"/>
          </p:nvPr>
        </p:nvSpPr>
        <p:spPr>
          <a:xfrm>
            <a:off x="550417" y="816746"/>
            <a:ext cx="6702640" cy="1757778"/>
          </a:xfrm>
          <a:prstGeom prst="round2SameRect">
            <a:avLst>
              <a:gd name="adj1" fmla="val 19838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600"/>
              <a:t>Questions about NC-SARA Data?</a:t>
            </a:r>
            <a:endParaRPr sz="3600"/>
          </a:p>
        </p:txBody>
      </p:sp>
      <p:sp>
        <p:nvSpPr>
          <p:cNvPr id="453" name="Google Shape;453;p50"/>
          <p:cNvSpPr txBox="1">
            <a:spLocks noGrp="1"/>
          </p:cNvSpPr>
          <p:nvPr>
            <p:ph type="body" idx="1"/>
          </p:nvPr>
        </p:nvSpPr>
        <p:spPr>
          <a:xfrm>
            <a:off x="550417" y="2574925"/>
            <a:ext cx="6702871" cy="3466329"/>
          </a:xfrm>
          <a:prstGeom prst="rect">
            <a:avLst/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8275" lvl="0" indent="-15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5"/>
          <p:cNvSpPr/>
          <p:nvPr/>
        </p:nvSpPr>
        <p:spPr>
          <a:xfrm>
            <a:off x="380999" y="4607514"/>
            <a:ext cx="11811001" cy="6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193763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"/>
          <p:cNvSpPr/>
          <p:nvPr/>
        </p:nvSpPr>
        <p:spPr>
          <a:xfrm rot="-5400000">
            <a:off x="327106" y="3323013"/>
            <a:ext cx="1433945" cy="457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9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Next Topic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6"/>
          <p:cNvSpPr>
            <a:spLocks noGrp="1"/>
          </p:cNvSpPr>
          <p:nvPr>
            <p:ph type="title"/>
          </p:nvPr>
        </p:nvSpPr>
        <p:spPr>
          <a:xfrm>
            <a:off x="1272679" y="2615184"/>
            <a:ext cx="9024296" cy="2418455"/>
          </a:xfrm>
          <a:prstGeom prst="round2SameRect">
            <a:avLst>
              <a:gd name="adj1" fmla="val 9872"/>
              <a:gd name="adj2" fmla="val 0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3200"/>
              <a:buFont typeface="Open Sans"/>
              <a:buNone/>
            </a:pPr>
            <a:r>
              <a:rPr lang="en-US" sz="3200"/>
              <a:t>2025 Data Reporting</a:t>
            </a:r>
            <a:br>
              <a:rPr lang="en-US" sz="3200"/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7711C064-7443-72DC-1EF6-D3952F5ED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>
            <a:extLst>
              <a:ext uri="{FF2B5EF4-FFF2-40B4-BE49-F238E27FC236}">
                <a16:creationId xmlns:a16="http://schemas.microsoft.com/office/drawing/2014/main" id="{6330DC03-D448-4564-6755-6097F1097D6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8200" y="1218818"/>
            <a:ext cx="10515600" cy="4799209"/>
          </a:xfrm>
          <a:prstGeom prst="roundRect">
            <a:avLst>
              <a:gd name="adj" fmla="val 4868"/>
            </a:avLst>
          </a:prstGeom>
          <a:solidFill>
            <a:srgbClr val="D1DC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B3663"/>
                </a:solidFill>
                <a:latin typeface="+mn-lt"/>
                <a:ea typeface="Roboto"/>
                <a:cs typeface="Roboto"/>
                <a:sym typeface="Roboto"/>
              </a:rPr>
              <a:t>Exclusively Distance Education Enrollment (EDEE)</a:t>
            </a:r>
            <a:endParaRPr lang="en-US" sz="2000" dirty="0">
              <a:latin typeface="+mn-lt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The number of students engaged exclusively in distance education during the fall term – 100% online enrollments, regardless of program.</a:t>
            </a: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Consistent with IPEDS Fall EF reporting – but disaggregated by state</a:t>
            </a:r>
            <a:endParaRPr lang="en-US" sz="2000" dirty="0">
              <a:latin typeface="+mn-lt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Includes in-state and out-of-state</a:t>
            </a:r>
            <a:endParaRPr lang="en-US" sz="2000" dirty="0">
              <a:latin typeface="+mn-lt"/>
            </a:endParaRPr>
          </a:p>
          <a:p>
            <a:pPr marL="16827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None/>
            </a:pPr>
            <a:endParaRPr lang="en-US" sz="2000" dirty="0"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3663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B3663"/>
                </a:solidFill>
                <a:latin typeface="+mn-lt"/>
                <a:ea typeface="Roboto"/>
                <a:cs typeface="Roboto"/>
                <a:sym typeface="Roboto"/>
              </a:rPr>
              <a:t>Out-of-State Learning Placements (OOSLP):</a:t>
            </a:r>
            <a:endParaRPr lang="en-US" sz="2000" dirty="0">
              <a:latin typeface="+mn-lt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Learning placements are on-ground, out-of-state experiential learning activities.</a:t>
            </a: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latin typeface="+mn-lt"/>
                <a:ea typeface="Roboto"/>
                <a:cs typeface="Roboto"/>
                <a:sym typeface="Roboto"/>
              </a:rPr>
              <a:t>OOSLP includes clinical rotations, student teaching, internships, and other similar activities.</a:t>
            </a: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OOSLP are often a required part of obtaining a degree and/or license to practice a particular profession.</a:t>
            </a:r>
            <a:endParaRPr lang="en-US" sz="2000" dirty="0">
              <a:latin typeface="+mn-lt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latin typeface="+mn-lt"/>
                <a:ea typeface="Roboto"/>
                <a:cs typeface="Roboto"/>
                <a:sym typeface="Roboto"/>
              </a:rPr>
              <a:t>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eporting includes on-ground students as well as distance education students.</a:t>
            </a:r>
            <a:endParaRPr lang="en-US" sz="2000" dirty="0">
              <a:latin typeface="+mn-lt"/>
            </a:endParaRPr>
          </a:p>
          <a:p>
            <a:pPr marL="16827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763"/>
              </a:buClr>
              <a:buSzPts val="2800"/>
              <a:buFont typeface="Arial"/>
              <a:buNone/>
            </a:pPr>
            <a:endParaRPr sz="2400" dirty="0"/>
          </a:p>
        </p:txBody>
      </p:sp>
      <p:sp>
        <p:nvSpPr>
          <p:cNvPr id="298" name="Google Shape;298;p47">
            <a:extLst>
              <a:ext uri="{FF2B5EF4-FFF2-40B4-BE49-F238E27FC236}">
                <a16:creationId xmlns:a16="http://schemas.microsoft.com/office/drawing/2014/main" id="{B624CCE7-9C59-4539-A4C2-243CC20C95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120"/>
            <a:ext cx="5679558" cy="104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06060"/>
              </a:buClr>
              <a:buSzPts val="4400"/>
              <a:buFont typeface="Arial"/>
              <a:buNone/>
            </a:pPr>
            <a:r>
              <a:rPr lang="en-US" sz="3600" dirty="0"/>
              <a:t>What is the SARA Data?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731200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>
          <a:extLst>
            <a:ext uri="{FF2B5EF4-FFF2-40B4-BE49-F238E27FC236}">
              <a16:creationId xmlns:a16="http://schemas.microsoft.com/office/drawing/2014/main" id="{41538586-5B97-D170-FBA0-4EA7C160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">
            <a:extLst>
              <a:ext uri="{FF2B5EF4-FFF2-40B4-BE49-F238E27FC236}">
                <a16:creationId xmlns:a16="http://schemas.microsoft.com/office/drawing/2014/main" id="{51C1FEEA-BC25-403A-67CA-22F27AB900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5789" y="458797"/>
            <a:ext cx="5376421" cy="12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How You Might Use the SARA Data</a:t>
            </a:r>
            <a:endParaRPr sz="3600" dirty="0"/>
          </a:p>
        </p:txBody>
      </p:sp>
      <p:sp>
        <p:nvSpPr>
          <p:cNvPr id="344" name="Google Shape;344;p3">
            <a:extLst>
              <a:ext uri="{FF2B5EF4-FFF2-40B4-BE49-F238E27FC236}">
                <a16:creationId xmlns:a16="http://schemas.microsoft.com/office/drawing/2014/main" id="{6C2B51AA-BA1B-222B-CA05-859D69B44B53}"/>
              </a:ext>
            </a:extLst>
          </p:cNvPr>
          <p:cNvSpPr txBox="1"/>
          <p:nvPr/>
        </p:nvSpPr>
        <p:spPr>
          <a:xfrm>
            <a:off x="6095999" y="1860699"/>
            <a:ext cx="5376421" cy="3902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The data describe the distance education landscape in your state or region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en-US" sz="1600" dirty="0">
              <a:solidFill>
                <a:schemeClr val="dk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They hold historical trends and may provide insights that could inform key decisions about distance education offerings</a:t>
            </a:r>
            <a:endParaRPr lang="en-US" sz="1600" dirty="0">
              <a:solidFill>
                <a:schemeClr val="dk1"/>
              </a:solidFill>
              <a:latin typeface="+mn-lt"/>
              <a:ea typeface="Roboto"/>
              <a:cs typeface="Roboto"/>
              <a:sym typeface="Open Sans"/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These data may be used as your institution plans for new distance education programs to meet student needs and institutional goals</a:t>
            </a:r>
            <a:endParaRPr lang="en-US" sz="1600" dirty="0">
              <a:solidFill>
                <a:schemeClr val="dk1"/>
              </a:solidFill>
              <a:latin typeface="+mn-lt"/>
              <a:ea typeface="Roboto"/>
              <a:cs typeface="Roboto"/>
              <a:sym typeface="Open Sans"/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rPr>
              <a:t>These data may be used by your state to ensure institutional compliance </a:t>
            </a:r>
            <a:endParaRPr lang="en-US" sz="1600" dirty="0">
              <a:solidFill>
                <a:schemeClr val="dk1"/>
              </a:solidFill>
              <a:latin typeface="+mn-lt"/>
              <a:ea typeface="Roboto"/>
              <a:cs typeface="Roboto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606060"/>
              </a:buClr>
              <a:buSzPts val="1000"/>
              <a:buFont typeface="Arial"/>
              <a:buNone/>
            </a:pPr>
            <a:endParaRPr sz="1050" b="0" i="0" u="none" strike="noStrike" cap="none" dirty="0">
              <a:solidFill>
                <a:srgbClr val="606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">
            <a:extLst>
              <a:ext uri="{FF2B5EF4-FFF2-40B4-BE49-F238E27FC236}">
                <a16:creationId xmlns:a16="http://schemas.microsoft.com/office/drawing/2014/main" id="{7548B378-0E2D-1D39-810E-B49556CE048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A diagram of different types of information&#10;&#10;AI-generated content may be incorrect.">
            <a:extLst>
              <a:ext uri="{FF2B5EF4-FFF2-40B4-BE49-F238E27FC236}">
                <a16:creationId xmlns:a16="http://schemas.microsoft.com/office/drawing/2014/main" id="{9DFFB664-136D-038D-BC53-184112BB7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0353" y="1984301"/>
            <a:ext cx="5715294" cy="28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AA6E746A-937F-AE67-DF58-CD6889451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>
            <a:extLst>
              <a:ext uri="{FF2B5EF4-FFF2-40B4-BE49-F238E27FC236}">
                <a16:creationId xmlns:a16="http://schemas.microsoft.com/office/drawing/2014/main" id="{8ED56B01-D134-AF53-2ACA-483BC8BAF3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93704" y="87851"/>
            <a:ext cx="6604591" cy="95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NC-SARA’s Data Dashboards</a:t>
            </a:r>
            <a:endParaRPr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A7137-20CB-3FC9-E659-6BCF970E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13" y="1046770"/>
            <a:ext cx="8868974" cy="5256202"/>
          </a:xfrm>
          <a:prstGeom prst="rect">
            <a:avLst/>
          </a:prstGeom>
        </p:spPr>
      </p:pic>
      <p:sp>
        <p:nvSpPr>
          <p:cNvPr id="8" name="Google Shape;249;p12">
            <a:extLst>
              <a:ext uri="{FF2B5EF4-FFF2-40B4-BE49-F238E27FC236}">
                <a16:creationId xmlns:a16="http://schemas.microsoft.com/office/drawing/2014/main" id="{1AA59DC5-F9E9-BE55-2420-A98A052AB35F}"/>
              </a:ext>
            </a:extLst>
          </p:cNvPr>
          <p:cNvSpPr txBox="1"/>
          <p:nvPr/>
        </p:nvSpPr>
        <p:spPr>
          <a:xfrm>
            <a:off x="2983679" y="4233344"/>
            <a:ext cx="6224642" cy="30773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1B36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the interactive data dashboards: </a:t>
            </a:r>
            <a:r>
              <a:rPr lang="en-US" u="sng" dirty="0">
                <a:solidFill>
                  <a:srgbClr val="215297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https://nc-sara.org/data-dashboards</a:t>
            </a:r>
            <a:endParaRPr dirty="0">
              <a:solidFill>
                <a:srgbClr val="2152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888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30907ddf732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152" y="285311"/>
            <a:ext cx="8299695" cy="628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9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Methodology</a:t>
            </a:r>
            <a:endParaRPr sz="3600"/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1"/>
          </p:nvPr>
        </p:nvSpPr>
        <p:spPr>
          <a:xfrm>
            <a:off x="2073613" y="1770839"/>
            <a:ext cx="920074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SARA Data Reporting Window is May 15 – June 15 each year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>
                <a:solidFill>
                  <a:srgbClr val="1B3663"/>
                </a:solidFill>
                <a:latin typeface="Arial"/>
                <a:ea typeface="Arial"/>
                <a:cs typeface="Arial"/>
                <a:sym typeface="Arial"/>
              </a:rPr>
              <a:t>2,429 Institutions were sent email requests to report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exemptions were extended</a:t>
            </a:r>
            <a:endParaRPr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 non-renewals or institutional closures</a:t>
            </a:r>
            <a:endParaRPr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1 joined near the end of 2024</a:t>
            </a:r>
            <a:endParaRPr/>
          </a:p>
          <a:p>
            <a:pPr marL="1200150" marR="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1 closure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institutions did not report</a:t>
            </a:r>
            <a:endParaRPr/>
          </a:p>
          <a:p>
            <a: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84483" y="2956014"/>
            <a:ext cx="3785612" cy="125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C SARA">
      <a:dk1>
        <a:srgbClr val="242527"/>
      </a:dk1>
      <a:lt1>
        <a:srgbClr val="FFFFFF"/>
      </a:lt1>
      <a:dk2>
        <a:srgbClr val="262626"/>
      </a:dk2>
      <a:lt2>
        <a:srgbClr val="FFFFFF"/>
      </a:lt2>
      <a:accent1>
        <a:srgbClr val="215297"/>
      </a:accent1>
      <a:accent2>
        <a:srgbClr val="6D6E71"/>
      </a:accent2>
      <a:accent3>
        <a:srgbClr val="939598"/>
      </a:accent3>
      <a:accent4>
        <a:srgbClr val="421D74"/>
      </a:accent4>
      <a:accent5>
        <a:srgbClr val="242527"/>
      </a:accent5>
      <a:accent6>
        <a:srgbClr val="1B3663"/>
      </a:accent6>
      <a:hlink>
        <a:srgbClr val="215297"/>
      </a:hlink>
      <a:folHlink>
        <a:srgbClr val="951F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C SARA">
      <a:dk1>
        <a:srgbClr val="242527"/>
      </a:dk1>
      <a:lt1>
        <a:srgbClr val="FFFFFF"/>
      </a:lt1>
      <a:dk2>
        <a:srgbClr val="262626"/>
      </a:dk2>
      <a:lt2>
        <a:srgbClr val="FFFFFF"/>
      </a:lt2>
      <a:accent1>
        <a:srgbClr val="215297"/>
      </a:accent1>
      <a:accent2>
        <a:srgbClr val="6D6E71"/>
      </a:accent2>
      <a:accent3>
        <a:srgbClr val="939598"/>
      </a:accent3>
      <a:accent4>
        <a:srgbClr val="421D74"/>
      </a:accent4>
      <a:accent5>
        <a:srgbClr val="242527"/>
      </a:accent5>
      <a:accent6>
        <a:srgbClr val="1B3663"/>
      </a:accent6>
      <a:hlink>
        <a:srgbClr val="215297"/>
      </a:hlink>
      <a:folHlink>
        <a:srgbClr val="951F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1773</Words>
  <Application>Microsoft Office PowerPoint</Application>
  <PresentationFormat>Widescreen</PresentationFormat>
  <Paragraphs>279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Open Sans</vt:lpstr>
      <vt:lpstr>Calibri</vt:lpstr>
      <vt:lpstr>Arial</vt:lpstr>
      <vt:lpstr>1_Office Theme</vt:lpstr>
      <vt:lpstr>Office Theme</vt:lpstr>
      <vt:lpstr>PowerPoint Presentation</vt:lpstr>
      <vt:lpstr>Agenda:</vt:lpstr>
      <vt:lpstr>PowerPoint Presentation</vt:lpstr>
      <vt:lpstr>2025 Data Reporting    </vt:lpstr>
      <vt:lpstr>PowerPoint Presentation</vt:lpstr>
      <vt:lpstr>How You Might Use the SARA Data</vt:lpstr>
      <vt:lpstr>NC-SARA’s Data Dashboards</vt:lpstr>
      <vt:lpstr>PowerPoint Presentation</vt:lpstr>
      <vt:lpstr>Methodology</vt:lpstr>
      <vt:lpstr>Changes made in 2025 Data Collection</vt:lpstr>
      <vt:lpstr>Changes made in 2025 Data Collection</vt:lpstr>
      <vt:lpstr>Changes made in 2025 Data Collection</vt:lpstr>
      <vt:lpstr>Participating Institutions    </vt:lpstr>
      <vt:lpstr>Total Number of Reporting Alabama Institutions</vt:lpstr>
      <vt:lpstr>Fall 2024 Exclusively Distance Education Enrollment (EDEE)    </vt:lpstr>
      <vt:lpstr>Total Reported In-State and Out-of-State EDEE 2015-2024</vt:lpstr>
      <vt:lpstr>Alabama Total EDEE &amp; Sector Trends</vt:lpstr>
      <vt:lpstr>Out-of-State SARA EDEE by Sector</vt:lpstr>
      <vt:lpstr>Who is attending Alabama institutions?</vt:lpstr>
      <vt:lpstr>Where are Alabama residents enrolling?</vt:lpstr>
      <vt:lpstr>Out-of-State Student Trends in Alabama</vt:lpstr>
      <vt:lpstr>2024 Out-of-State Learning Placements    </vt:lpstr>
      <vt:lpstr>Out-of-State Learning Placements (OOSLP)</vt:lpstr>
      <vt:lpstr>Total Reported Out-of-State Learning Placements 2019-2024</vt:lpstr>
      <vt:lpstr>Who is placing students in Alabama?</vt:lpstr>
      <vt:lpstr>Where are Alabama institutions placing students?</vt:lpstr>
      <vt:lpstr>Out-of-State Learning Placement Trends in Alabama</vt:lpstr>
      <vt:lpstr>PowerPoint Presentation</vt:lpstr>
      <vt:lpstr>Institution Directions for Data Reporting: Your One-Stop Shop</vt:lpstr>
      <vt:lpstr>PowerPoint Presentation</vt:lpstr>
      <vt:lpstr>Other Data Resources    </vt:lpstr>
      <vt:lpstr>SARA Institution Cost Savings</vt:lpstr>
      <vt:lpstr>SARA Institution Cost Savings - 2025</vt:lpstr>
      <vt:lpstr>Differences between the 2024 and 2021 Cost Saving Estimates</vt:lpstr>
      <vt:lpstr>PowerPoint Presentation</vt:lpstr>
      <vt:lpstr>SARA Source Redesign</vt:lpstr>
      <vt:lpstr>Questions about NC-SARA Data?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Rachel Christeson</cp:lastModifiedBy>
  <cp:revision>10</cp:revision>
  <dcterms:created xsi:type="dcterms:W3CDTF">2018-05-29T10:31:18Z</dcterms:created>
  <dcterms:modified xsi:type="dcterms:W3CDTF">2025-11-07T17:07:56Z</dcterms:modified>
</cp:coreProperties>
</file>